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70" r:id="rId5"/>
    <p:sldId id="266" r:id="rId6"/>
    <p:sldId id="275" r:id="rId7"/>
    <p:sldId id="267" r:id="rId8"/>
    <p:sldId id="268" r:id="rId9"/>
    <p:sldId id="274" r:id="rId10"/>
    <p:sldId id="259" r:id="rId11"/>
    <p:sldId id="269" r:id="rId12"/>
    <p:sldId id="260" r:id="rId13"/>
    <p:sldId id="265" r:id="rId14"/>
    <p:sldId id="261" r:id="rId15"/>
    <p:sldId id="262" r:id="rId16"/>
    <p:sldId id="263" r:id="rId17"/>
    <p:sldId id="264" r:id="rId18"/>
    <p:sldId id="272" r:id="rId19"/>
    <p:sldId id="271" r:id="rId20"/>
    <p:sldId id="273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DD165-B840-4B18-BF96-395FF3F85554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271DB-A6C7-499E-9CDE-530927F69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the presence of seaports tell</a:t>
            </a:r>
            <a:r>
              <a:rPr lang="en-US" baseline="0" dirty="0" smtClean="0"/>
              <a:t> us about this civilization?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271DB-A6C7-499E-9CDE-530927F693B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711E872-D1DF-4F67-ACF3-FE3C47326CD1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124051B-16B0-45DB-AE9E-1F716C2E2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11E872-D1DF-4F67-ACF3-FE3C47326CD1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4051B-16B0-45DB-AE9E-1F716C2E2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711E872-D1DF-4F67-ACF3-FE3C47326CD1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24051B-16B0-45DB-AE9E-1F716C2E2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11E872-D1DF-4F67-ACF3-FE3C47326CD1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4051B-16B0-45DB-AE9E-1F716C2E2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11E872-D1DF-4F67-ACF3-FE3C47326CD1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124051B-16B0-45DB-AE9E-1F716C2E2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11E872-D1DF-4F67-ACF3-FE3C47326CD1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4051B-16B0-45DB-AE9E-1F716C2E2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11E872-D1DF-4F67-ACF3-FE3C47326CD1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4051B-16B0-45DB-AE9E-1F716C2E2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11E872-D1DF-4F67-ACF3-FE3C47326CD1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4051B-16B0-45DB-AE9E-1F716C2E2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11E872-D1DF-4F67-ACF3-FE3C47326CD1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4051B-16B0-45DB-AE9E-1F716C2E2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11E872-D1DF-4F67-ACF3-FE3C47326CD1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4051B-16B0-45DB-AE9E-1F716C2E2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11E872-D1DF-4F67-ACF3-FE3C47326CD1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4051B-16B0-45DB-AE9E-1F716C2E29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711E872-D1DF-4F67-ACF3-FE3C47326CD1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124051B-16B0-45DB-AE9E-1F716C2E2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appa.com/indus5/page_410.html" TargetMode="External"/><Relationship Id="rId2" Type="http://schemas.openxmlformats.org/officeDocument/2006/relationships/hyperlink" Target="http://www.mohenjodaro.net/Mohenjo-daroVSarea15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533400"/>
            <a:ext cx="6400800" cy="2868168"/>
          </a:xfrm>
        </p:spPr>
        <p:txBody>
          <a:bodyPr/>
          <a:lstStyle/>
          <a:p>
            <a:r>
              <a:rPr lang="en-US" dirty="0" err="1" smtClean="0"/>
              <a:t>Harappans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789558" cy="1101248"/>
          </a:xfrm>
        </p:spPr>
        <p:txBody>
          <a:bodyPr/>
          <a:lstStyle/>
          <a:p>
            <a:r>
              <a:rPr lang="en-US" dirty="0" smtClean="0"/>
              <a:t>Early Civilization of the Indus River Valley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of </a:t>
            </a:r>
            <a:r>
              <a:rPr lang="en-US" dirty="0" err="1" smtClean="0"/>
              <a:t>Harappan</a:t>
            </a:r>
            <a:r>
              <a:rPr lang="en-US" dirty="0" smtClean="0"/>
              <a:t> leaders to store and distribute surplus food shows careful evidence of planning</a:t>
            </a:r>
          </a:p>
          <a:p>
            <a:pPr lvl="1"/>
            <a:r>
              <a:rPr lang="en-US" dirty="0" smtClean="0"/>
              <a:t>Suggests also that </a:t>
            </a:r>
            <a:r>
              <a:rPr lang="en-US" dirty="0" err="1" smtClean="0"/>
              <a:t>Harappans</a:t>
            </a:r>
            <a:r>
              <a:rPr lang="en-US" dirty="0" smtClean="0"/>
              <a:t> were threatened by invaders or crop-destroying floods</a:t>
            </a:r>
          </a:p>
          <a:p>
            <a:pPr lvl="1"/>
            <a:r>
              <a:rPr lang="en-US" dirty="0" smtClean="0"/>
              <a:t>Indicates that the civilization was organized around a strong, central government.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11" y="0"/>
            <a:ext cx="906628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the cities, archaeologists have uncovered many other sites along the Indus River Valley</a:t>
            </a:r>
          </a:p>
          <a:p>
            <a:pPr lvl="1"/>
            <a:r>
              <a:rPr lang="en-US" dirty="0" smtClean="0"/>
              <a:t>Among these sites are seaports that give evidence of </a:t>
            </a:r>
            <a:r>
              <a:rPr lang="en-US" dirty="0" err="1" smtClean="0"/>
              <a:t>Harappan</a:t>
            </a:r>
            <a:r>
              <a:rPr lang="en-US" dirty="0" smtClean="0"/>
              <a:t> trading and commerce</a:t>
            </a:r>
          </a:p>
          <a:p>
            <a:pPr lvl="1"/>
            <a:r>
              <a:rPr lang="en-US" dirty="0" smtClean="0"/>
              <a:t>Example:  The port of </a:t>
            </a:r>
            <a:r>
              <a:rPr lang="en-US" dirty="0" err="1" smtClean="0"/>
              <a:t>Lothal</a:t>
            </a:r>
            <a:r>
              <a:rPr lang="en-US" dirty="0" smtClean="0"/>
              <a:t> had an enclosed brick shipping dock that was more than 700 feet long.  There was also a gate that made it possible to load ships at high or low tide.  At these ports, </a:t>
            </a:r>
            <a:r>
              <a:rPr lang="en-US" dirty="0" err="1" smtClean="0"/>
              <a:t>Harappans</a:t>
            </a:r>
            <a:r>
              <a:rPr lang="en-US" dirty="0" smtClean="0"/>
              <a:t> exported gold, copper, lapis lazuli, turquoise, timber, ivory, and cotton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Rich farmlands surrounded Harappa and </a:t>
            </a:r>
            <a:r>
              <a:rPr lang="en-US" sz="2800" dirty="0" err="1" smtClean="0"/>
              <a:t>Mohenjo</a:t>
            </a:r>
            <a:r>
              <a:rPr lang="en-US" sz="2800" dirty="0" smtClean="0"/>
              <a:t> </a:t>
            </a:r>
            <a:r>
              <a:rPr lang="en-US" sz="2800" dirty="0" err="1" smtClean="0"/>
              <a:t>Daro</a:t>
            </a:r>
            <a:endParaRPr lang="en-US" sz="2800" dirty="0" smtClean="0"/>
          </a:p>
          <a:p>
            <a:pPr lvl="1"/>
            <a:r>
              <a:rPr lang="en-US" sz="2800" dirty="0" smtClean="0"/>
              <a:t>Farmers grew cotton, wheat, barley, and rice</a:t>
            </a:r>
          </a:p>
          <a:p>
            <a:pPr lvl="1"/>
            <a:r>
              <a:rPr lang="en-US" sz="2800" dirty="0" smtClean="0"/>
              <a:t>They raised cattle, sheep, pigs, and goats</a:t>
            </a:r>
          </a:p>
          <a:p>
            <a:pPr lvl="1"/>
            <a:r>
              <a:rPr lang="en-US" sz="2800" dirty="0" smtClean="0"/>
              <a:t>Farmers built canals and ditches to irrigate their farms</a:t>
            </a:r>
          </a:p>
          <a:p>
            <a:pPr lvl="1"/>
            <a:r>
              <a:rPr lang="en-US" sz="2800" dirty="0" smtClean="0"/>
              <a:t>Successful farming practices allowed </a:t>
            </a:r>
            <a:r>
              <a:rPr lang="en-US" sz="2800" dirty="0" err="1" smtClean="0"/>
              <a:t>Harappan</a:t>
            </a:r>
            <a:r>
              <a:rPr lang="en-US" sz="2800" dirty="0" smtClean="0"/>
              <a:t> farmers to raise surplus crops for storage and trade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City dwellers produced goods for trading</a:t>
            </a:r>
          </a:p>
          <a:p>
            <a:r>
              <a:rPr lang="en-US" sz="3200" dirty="0" smtClean="0"/>
              <a:t>As early as 2300 B.C. they traded with people of the Tigris-Euphrates River valley</a:t>
            </a:r>
          </a:p>
          <a:p>
            <a:r>
              <a:rPr lang="en-US" sz="3200" dirty="0" smtClean="0"/>
              <a:t>Indus River Valley craft workers were able to make many fine goods.</a:t>
            </a:r>
          </a:p>
          <a:p>
            <a:pPr lvl="1"/>
            <a:r>
              <a:rPr lang="en-US" sz="3200" dirty="0" smtClean="0"/>
              <a:t>These included cotton cloth, pottery, bronze items, and gold/silver jewelry.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a written language, which is evidenced by pictographs.</a:t>
            </a:r>
          </a:p>
          <a:p>
            <a:pPr lvl="1"/>
            <a:r>
              <a:rPr lang="en-US" dirty="0" smtClean="0"/>
              <a:t>Scholars have not been able to decipher and read this images </a:t>
            </a:r>
          </a:p>
          <a:p>
            <a:pPr lvl="1"/>
            <a:r>
              <a:rPr lang="en-US" dirty="0" smtClean="0"/>
              <a:t>Most of the pictographs that have been found are personal seals that have names of individuals on them.</a:t>
            </a:r>
          </a:p>
          <a:p>
            <a:r>
              <a:rPr lang="en-US" dirty="0" smtClean="0"/>
              <a:t>Writing has been found on clay pots and fragments</a:t>
            </a:r>
          </a:p>
          <a:p>
            <a:pPr lvl="1"/>
            <a:r>
              <a:rPr lang="en-US" dirty="0" smtClean="0"/>
              <a:t>Scholars have been unable to connect this writing to any other language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8187" y="1"/>
            <a:ext cx="4515813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2809"/>
            <a:ext cx="4648200" cy="358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33855"/>
            <a:ext cx="4572001" cy="362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temples, shrines, or religious writings have been found</a:t>
            </a:r>
          </a:p>
          <a:p>
            <a:pPr lvl="1"/>
            <a:r>
              <a:rPr lang="en-US" dirty="0" smtClean="0"/>
              <a:t>Scholars believe that people worshiped a great god and used images of certain animals</a:t>
            </a:r>
          </a:p>
          <a:p>
            <a:pPr lvl="2"/>
            <a:r>
              <a:rPr lang="en-US" dirty="0" smtClean="0"/>
              <a:t>These animals include bull, buffalo, and the tiger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Evidence indicates that a mother goddess symbolized fertility</a:t>
            </a:r>
          </a:p>
          <a:p>
            <a:pPr lvl="1"/>
            <a:r>
              <a:rPr lang="en-US" dirty="0" smtClean="0"/>
              <a:t>May have held religious ceremonies in their homes or outdoors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 not know how or why the Indus River Valley civilization disappeared.</a:t>
            </a:r>
          </a:p>
          <a:p>
            <a:r>
              <a:rPr lang="en-US" dirty="0" smtClean="0"/>
              <a:t>Several reasons exist</a:t>
            </a:r>
          </a:p>
          <a:p>
            <a:pPr lvl="1"/>
            <a:r>
              <a:rPr lang="en-US" dirty="0" smtClean="0"/>
              <a:t>Waters of the Indus River Valley have changed course in the past</a:t>
            </a:r>
          </a:p>
          <a:p>
            <a:pPr lvl="1"/>
            <a:r>
              <a:rPr lang="en-US" dirty="0" smtClean="0"/>
              <a:t>Floods caused by these shifts destroyed settlements and would have made life difficult for farmers</a:t>
            </a:r>
          </a:p>
          <a:p>
            <a:pPr lvl="1"/>
            <a:r>
              <a:rPr lang="en-US" dirty="0" smtClean="0"/>
              <a:t>Possible violence from invading forces also is evident</a:t>
            </a:r>
          </a:p>
          <a:p>
            <a:pPr lvl="1"/>
            <a:r>
              <a:rPr lang="en-US" dirty="0" smtClean="0"/>
              <a:t>Major earthquake struck the region around 1700 B.C.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/>
              <a:t>Early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4846320"/>
          </a:xfrm>
        </p:spPr>
        <p:txBody>
          <a:bodyPr/>
          <a:lstStyle/>
          <a:p>
            <a:r>
              <a:rPr lang="en-US" dirty="0" smtClean="0"/>
              <a:t>Arose in the Indus River valley in 2500 B.C.</a:t>
            </a:r>
          </a:p>
          <a:p>
            <a:pPr lvl="1"/>
            <a:r>
              <a:rPr lang="en-US" dirty="0" smtClean="0"/>
              <a:t>Flourished during the Bronze Age</a:t>
            </a:r>
          </a:p>
          <a:p>
            <a:pPr lvl="1"/>
            <a:r>
              <a:rPr lang="en-US" dirty="0" smtClean="0"/>
              <a:t>Lasted until 1500 B.C.</a:t>
            </a:r>
          </a:p>
          <a:p>
            <a:r>
              <a:rPr lang="en-US" dirty="0" smtClean="0"/>
              <a:t>Much of what we know comes from ruins of two cities</a:t>
            </a:r>
          </a:p>
          <a:p>
            <a:pPr lvl="1"/>
            <a:r>
              <a:rPr lang="en-US" dirty="0" err="1" smtClean="0"/>
              <a:t>Mohenjo</a:t>
            </a:r>
            <a:r>
              <a:rPr lang="en-US" dirty="0" smtClean="0"/>
              <a:t> </a:t>
            </a:r>
            <a:r>
              <a:rPr lang="en-US" dirty="0" err="1" smtClean="0"/>
              <a:t>Daro</a:t>
            </a:r>
            <a:r>
              <a:rPr lang="en-US" dirty="0" smtClean="0"/>
              <a:t> and Harappa</a:t>
            </a:r>
          </a:p>
          <a:p>
            <a:pPr lvl="1"/>
            <a:r>
              <a:rPr lang="en-US" dirty="0" smtClean="0"/>
              <a:t>Named after the first of these cities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 descr="Harap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14800"/>
            <a:ext cx="81534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unburied skeletons were found in </a:t>
            </a:r>
            <a:r>
              <a:rPr lang="en-US" dirty="0" err="1" smtClean="0"/>
              <a:t>Mohenjo</a:t>
            </a:r>
            <a:r>
              <a:rPr lang="en-US" dirty="0" smtClean="0"/>
              <a:t> </a:t>
            </a:r>
            <a:r>
              <a:rPr lang="en-US" dirty="0" err="1" smtClean="0"/>
              <a:t>Daro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People abandoned their homes and possessions.</a:t>
            </a:r>
          </a:p>
          <a:p>
            <a:pPr lvl="1"/>
            <a:r>
              <a:rPr lang="en-US" dirty="0" smtClean="0"/>
              <a:t>Indicates that some disastrous event occurred, but there is no evidence to support this theory.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http://www.mohenjodaro.net/Mohenjo-daroVSarea15.html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http://www.harappa.com/indus5/page_410.html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Archaeological digs at Harappa and </a:t>
            </a:r>
            <a:r>
              <a:rPr lang="en-US" dirty="0" err="1" smtClean="0"/>
              <a:t>Mohenjo</a:t>
            </a:r>
            <a:r>
              <a:rPr lang="en-US" dirty="0" smtClean="0"/>
              <a:t> </a:t>
            </a:r>
            <a:r>
              <a:rPr lang="en-US" dirty="0" err="1" smtClean="0"/>
              <a:t>Daro</a:t>
            </a:r>
            <a:r>
              <a:rPr lang="en-US" dirty="0" smtClean="0"/>
              <a:t> have revealed much about this civilization.</a:t>
            </a:r>
          </a:p>
          <a:p>
            <a:pPr lvl="1"/>
            <a:r>
              <a:rPr lang="en-US" dirty="0" smtClean="0"/>
              <a:t>Both cities were large and carefully planned.</a:t>
            </a:r>
          </a:p>
          <a:p>
            <a:pPr lvl="1"/>
            <a:r>
              <a:rPr lang="en-US" dirty="0" smtClean="0"/>
              <a:t>Wide streets crossed at right angles</a:t>
            </a:r>
          </a:p>
          <a:p>
            <a:pPr lvl="1"/>
            <a:r>
              <a:rPr lang="en-US" dirty="0" smtClean="0"/>
              <a:t>Each city had a water system with public baths and brick sewers</a:t>
            </a:r>
          </a:p>
          <a:p>
            <a:pPr lvl="1"/>
            <a:r>
              <a:rPr lang="en-US" dirty="0" smtClean="0"/>
              <a:t>Some two-story brick homes with bathrooms and garbage chutes</a:t>
            </a:r>
          </a:p>
          <a:p>
            <a:pPr lvl="1"/>
            <a:r>
              <a:rPr lang="en-US" dirty="0" smtClean="0"/>
              <a:t>Each city had a citadel, or strong central fortress that was built on a brick platform</a:t>
            </a:r>
          </a:p>
          <a:p>
            <a:pPr lvl="1"/>
            <a:r>
              <a:rPr lang="en-US" dirty="0" smtClean="0"/>
              <a:t>Storehouses in Harappa could hold enough to feed 35,000 people.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Drainage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877"/>
            <a:ext cx="6096000" cy="683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Mohenjo-Daro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Largest of many cities that make up the Indus Civilization</a:t>
            </a:r>
          </a:p>
          <a:p>
            <a:pPr lvl="1"/>
            <a:r>
              <a:rPr lang="en-US" sz="3200" dirty="0" smtClean="0"/>
              <a:t>City could have had as many as 40,000 inhabitants</a:t>
            </a:r>
          </a:p>
          <a:p>
            <a:r>
              <a:rPr lang="en-US" sz="3500" dirty="0" smtClean="0"/>
              <a:t>Thought that if there was a capital city, Mohenjo-Daro would have been it.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127" y="0"/>
            <a:ext cx="916812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Harappa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city of Harappa had a sophisticated drainage system perhaps as early as 6,000 years before the present.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108</TotalTime>
  <Words>650</Words>
  <Application>Microsoft Office PowerPoint</Application>
  <PresentationFormat>On-screen Show (4:3)</PresentationFormat>
  <Paragraphs>74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Harappans</vt:lpstr>
      <vt:lpstr>Early Civilization</vt:lpstr>
      <vt:lpstr>The Cities</vt:lpstr>
      <vt:lpstr>Drainage</vt:lpstr>
      <vt:lpstr>Mohenjo-Daro</vt:lpstr>
      <vt:lpstr>Slide 6</vt:lpstr>
      <vt:lpstr>Slide 7</vt:lpstr>
      <vt:lpstr>Harappa</vt:lpstr>
      <vt:lpstr>Slide 9</vt:lpstr>
      <vt:lpstr>Storage</vt:lpstr>
      <vt:lpstr>Slide 11</vt:lpstr>
      <vt:lpstr>Economics</vt:lpstr>
      <vt:lpstr>Slide 13</vt:lpstr>
      <vt:lpstr>Farming</vt:lpstr>
      <vt:lpstr>Trade</vt:lpstr>
      <vt:lpstr>Written Language</vt:lpstr>
      <vt:lpstr>Slide 17</vt:lpstr>
      <vt:lpstr>Religion</vt:lpstr>
      <vt:lpstr>Disappearance</vt:lpstr>
      <vt:lpstr>Disappearance</vt:lpstr>
      <vt:lpstr>Websites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Harappans</dc:title>
  <dc:creator>Ellen</dc:creator>
  <cp:lastModifiedBy>Mark Sweeney</cp:lastModifiedBy>
  <cp:revision>6</cp:revision>
  <dcterms:created xsi:type="dcterms:W3CDTF">2010-09-23T00:43:09Z</dcterms:created>
  <dcterms:modified xsi:type="dcterms:W3CDTF">2010-09-23T13:53:50Z</dcterms:modified>
</cp:coreProperties>
</file>