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7" r:id="rId3"/>
    <p:sldId id="257" r:id="rId4"/>
    <p:sldId id="268" r:id="rId5"/>
    <p:sldId id="269" r:id="rId6"/>
    <p:sldId id="270" r:id="rId7"/>
    <p:sldId id="271" r:id="rId8"/>
    <p:sldId id="272" r:id="rId9"/>
    <p:sldId id="260" r:id="rId10"/>
    <p:sldId id="261" r:id="rId11"/>
    <p:sldId id="274" r:id="rId12"/>
    <p:sldId id="262" r:id="rId13"/>
    <p:sldId id="275" r:id="rId14"/>
    <p:sldId id="263" r:id="rId15"/>
    <p:sldId id="264" r:id="rId16"/>
    <p:sldId id="266" r:id="rId17"/>
    <p:sldId id="265" r:id="rId18"/>
  </p:sldIdLst>
  <p:sldSz cx="9144000" cy="6858000" type="screen4x3"/>
  <p:notesSz cx="7077075" cy="9004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8D7E4-B902-404F-9447-5BF849B6849A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77043"/>
            <a:ext cx="5661660" cy="4051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2522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52522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3D79B-F55B-45B9-B4D5-FA8CE0912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3D79B-F55B-45B9-B4D5-FA8CE0912D0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3D79B-F55B-45B9-B4D5-FA8CE0912D0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Maya-</a:t>
            </a:r>
            <a:r>
              <a:rPr lang="en-US" baseline="0" dirty="0" smtClean="0"/>
              <a:t> Hindu belief that the world we see is an illusion; </a:t>
            </a:r>
            <a:r>
              <a:rPr lang="en-US" baseline="0" dirty="0" err="1" smtClean="0"/>
              <a:t>maya</a:t>
            </a:r>
            <a:r>
              <a:rPr lang="en-US" baseline="0" dirty="0" smtClean="0"/>
              <a:t> is this illusion and if </a:t>
            </a:r>
            <a:r>
              <a:rPr lang="en-US" baseline="0" dirty="0" err="1" smtClean="0"/>
              <a:t>maya</a:t>
            </a:r>
            <a:r>
              <a:rPr lang="en-US" baseline="0" dirty="0" smtClean="0"/>
              <a:t> is accepted then salvation is impossible. Maya must be recognized and rejected</a:t>
            </a:r>
          </a:p>
          <a:p>
            <a:r>
              <a:rPr lang="en-US" baseline="0" dirty="0" smtClean="0"/>
              <a:t>Reincarnation- rebirth of souls; souls don’t die, but soul is reborn into another form</a:t>
            </a:r>
          </a:p>
          <a:p>
            <a:r>
              <a:rPr lang="en-US" baseline="0" dirty="0" smtClean="0"/>
              <a:t>Dharma- one’s moral duty in this life so that the soul can advance in the next life</a:t>
            </a:r>
          </a:p>
          <a:p>
            <a:r>
              <a:rPr lang="en-US" baseline="0" dirty="0" smtClean="0"/>
              <a:t>Karma- good or bad force created by a person’s actions; people who fulfill their dharma gain good karma and are born into a higher social group in the next life, however people who do not live moral lives will be born into a lower class or as a animal</a:t>
            </a:r>
          </a:p>
          <a:p>
            <a:r>
              <a:rPr lang="en-US" baseline="0" dirty="0" smtClean="0"/>
              <a:t>**Do any of you believe in karma?</a:t>
            </a:r>
          </a:p>
          <a:p>
            <a:r>
              <a:rPr lang="en-US" baseline="0" dirty="0" smtClean="0"/>
              <a:t>Nirvana- a point in which the soul reaches perfect peace spiritually; at this point the cycle of reincarnation is complete and the soul </a:t>
            </a:r>
            <a:r>
              <a:rPr lang="en-US" baseline="0" dirty="0" err="1" smtClean="0"/>
              <a:t>reuniteds</a:t>
            </a:r>
            <a:r>
              <a:rPr lang="en-US" baseline="0" dirty="0" smtClean="0"/>
              <a:t> with Brahman</a:t>
            </a:r>
          </a:p>
          <a:p>
            <a:r>
              <a:rPr lang="en-US" baseline="0" dirty="0" smtClean="0"/>
              <a:t>**Hindu belief stresses an importance on respect for all forms of life</a:t>
            </a:r>
          </a:p>
          <a:p>
            <a:r>
              <a:rPr lang="en-US" baseline="0" dirty="0" smtClean="0"/>
              <a:t>Practices:</a:t>
            </a:r>
          </a:p>
          <a:p>
            <a:r>
              <a:rPr lang="en-US" baseline="0" dirty="0" smtClean="0"/>
              <a:t>-yoga= set of mental and physical exercises designed to bring the body and soul together; frees the mind of thoughts about the body</a:t>
            </a:r>
          </a:p>
          <a:p>
            <a:r>
              <a:rPr lang="en-US" baseline="0" dirty="0" smtClean="0"/>
              <a:t>-festivals/celebrations</a:t>
            </a:r>
          </a:p>
          <a:p>
            <a:r>
              <a:rPr lang="en-US" baseline="0" dirty="0" smtClean="0"/>
              <a:t>-sacred animals= cows are protected by law (provide </a:t>
            </a:r>
            <a:r>
              <a:rPr lang="en-US" baseline="0" dirty="0" err="1" smtClean="0"/>
              <a:t>pwer</a:t>
            </a:r>
            <a:r>
              <a:rPr lang="en-US" baseline="0" dirty="0" smtClean="0"/>
              <a:t> for plows and carts and produce milk and butter for food)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3D79B-F55B-45B9-B4D5-FA8CE0912D0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92EE1C1-9E51-42F8-B398-952BCD2E6DD5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61F7B42-D818-4F79-AD7E-0D071BFE81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2EE1C1-9E51-42F8-B398-952BCD2E6DD5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F7B42-D818-4F79-AD7E-0D071BFE8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2EE1C1-9E51-42F8-B398-952BCD2E6DD5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F7B42-D818-4F79-AD7E-0D071BFE8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2EE1C1-9E51-42F8-B398-952BCD2E6DD5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F7B42-D818-4F79-AD7E-0D071BFE8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92EE1C1-9E51-42F8-B398-952BCD2E6DD5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61F7B42-D818-4F79-AD7E-0D071BFE81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2EE1C1-9E51-42F8-B398-952BCD2E6DD5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61F7B42-D818-4F79-AD7E-0D071BFE81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2EE1C1-9E51-42F8-B398-952BCD2E6DD5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61F7B42-D818-4F79-AD7E-0D071BFE8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2EE1C1-9E51-42F8-B398-952BCD2E6DD5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F7B42-D818-4F79-AD7E-0D071BFE81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2EE1C1-9E51-42F8-B398-952BCD2E6DD5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F7B42-D818-4F79-AD7E-0D071BFE8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92EE1C1-9E51-42F8-B398-952BCD2E6DD5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61F7B42-D818-4F79-AD7E-0D071BFE81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92EE1C1-9E51-42F8-B398-952BCD2E6DD5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61F7B42-D818-4F79-AD7E-0D071BFE81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92EE1C1-9E51-42F8-B398-952BCD2E6DD5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61F7B42-D818-4F79-AD7E-0D071BFE81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G:\Cell%20Phone%20Karma,%20Funny%20Commercial.wmv" TargetMode="External"/><Relationship Id="rId1" Type="http://schemas.openxmlformats.org/officeDocument/2006/relationships/video" Target="file:///G:\karma1.wm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229600" cy="220980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solidFill>
                  <a:srgbClr val="FFFF00"/>
                </a:solidFill>
              </a:rPr>
              <a:t>Hinduism and Buddhism</a:t>
            </a:r>
            <a:endParaRPr lang="en-US" sz="88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962400"/>
            <a:ext cx="6560234" cy="1752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World History I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2" descr="http://www.enlightened-spirituality.org/images/Hindu_Deities_Siva_seated_blu_yantra_in_bg_smal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743200"/>
            <a:ext cx="3213100" cy="3843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Buddhism</a:t>
            </a:r>
            <a:endParaRPr lang="en-US" sz="6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46237"/>
            <a:ext cx="5105400" cy="452628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One of world’s great religions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Founded by Siddhartha Gautama-who will later be known as “Buddha”  which means                                       “the Enlightened One”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194" name="Picture 2" descr="http://3.bp.blogspot.com/_4IqAMwAGn1w/SmiBu20J7iI/AAAAAAAARqQ/xBuvN9FeMaA/s400/buddha.jp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81940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Sidhartha</a:t>
            </a:r>
            <a:r>
              <a:rPr lang="en-US" dirty="0" smtClean="0">
                <a:solidFill>
                  <a:srgbClr val="002060"/>
                </a:solidFill>
              </a:rPr>
              <a:t> Gautama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Indian prince that lived a sheltered life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According to legend, while on a journey he saw an old man, a sick man, a poor man, and a corpse. Distressed at the suffering in the world, Gautama left his family to seek enlightenment.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Spent time trying various ways to reach enlightenment.  Finally, sat beneath a tree and vowed not to move until he had attained enlightenment. Days later, he arose as the Buddha - the "enlightened one.“ Spent the remaining 45 years of his life teaching the path to liberation from suffering (the </a:t>
            </a:r>
            <a:r>
              <a:rPr lang="en-US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dharma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Buddhism Beliefs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4952999"/>
          </a:xfrm>
        </p:spPr>
        <p:txBody>
          <a:bodyPr>
            <a:normAutofit/>
          </a:bodyPr>
          <a:lstStyle/>
          <a:p>
            <a:pPr algn="ctr"/>
            <a:r>
              <a:rPr lang="en-US" sz="3300" dirty="0" smtClean="0">
                <a:solidFill>
                  <a:srgbClr val="FF0000"/>
                </a:solidFill>
              </a:rPr>
              <a:t>The Four Noble Truths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FF00"/>
                </a:solidFill>
              </a:rPr>
              <a:t>1. All human life involves suffering &amp; sorrow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2. Desire for a life of pleasure &amp; material gain causes suffering &amp; sorrow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3. Renouncing desire frees people from suffering &amp; helps their souls attain nirvana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	4.  The Eightfold Path leads to renunciation or denial of desire &amp; attainment of nirvana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Buddhism Beliefs</a:t>
            </a:r>
            <a:endParaRPr 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8458200" cy="4831080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FF0000"/>
                </a:solidFill>
              </a:rPr>
              <a:t>The Eightfold Path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sz="3300" dirty="0" smtClean="0">
                <a:solidFill>
                  <a:srgbClr val="FFFF00"/>
                </a:solidFill>
              </a:rPr>
              <a:t>-Right Views</a:t>
            </a:r>
          </a:p>
          <a:p>
            <a:pPr>
              <a:buNone/>
            </a:pPr>
            <a:r>
              <a:rPr lang="en-US" sz="3300" dirty="0">
                <a:solidFill>
                  <a:srgbClr val="FFFF00"/>
                </a:solidFill>
              </a:rPr>
              <a:t>	</a:t>
            </a:r>
            <a:r>
              <a:rPr lang="en-US" sz="3300" dirty="0" smtClean="0">
                <a:solidFill>
                  <a:srgbClr val="FFFF00"/>
                </a:solidFill>
              </a:rPr>
              <a:t>-Right Intentions</a:t>
            </a:r>
          </a:p>
          <a:p>
            <a:pPr>
              <a:buNone/>
            </a:pPr>
            <a:r>
              <a:rPr lang="en-US" sz="3300" dirty="0">
                <a:solidFill>
                  <a:srgbClr val="FFFF00"/>
                </a:solidFill>
              </a:rPr>
              <a:t>	</a:t>
            </a:r>
            <a:r>
              <a:rPr lang="en-US" sz="3300" dirty="0" smtClean="0">
                <a:solidFill>
                  <a:srgbClr val="FFFF00"/>
                </a:solidFill>
              </a:rPr>
              <a:t>-Right Speech</a:t>
            </a:r>
          </a:p>
          <a:p>
            <a:pPr>
              <a:buNone/>
            </a:pPr>
            <a:r>
              <a:rPr lang="en-US" sz="3300" dirty="0">
                <a:solidFill>
                  <a:srgbClr val="FFFF00"/>
                </a:solidFill>
              </a:rPr>
              <a:t>	</a:t>
            </a:r>
            <a:r>
              <a:rPr lang="en-US" sz="3300" dirty="0" smtClean="0">
                <a:solidFill>
                  <a:srgbClr val="FFFF00"/>
                </a:solidFill>
              </a:rPr>
              <a:t>-Right Action</a:t>
            </a:r>
          </a:p>
          <a:p>
            <a:pPr>
              <a:buNone/>
            </a:pPr>
            <a:r>
              <a:rPr lang="en-US" sz="3300" dirty="0">
                <a:solidFill>
                  <a:srgbClr val="FFFF00"/>
                </a:solidFill>
              </a:rPr>
              <a:t>	</a:t>
            </a:r>
            <a:r>
              <a:rPr lang="en-US" sz="3300" dirty="0" smtClean="0">
                <a:solidFill>
                  <a:srgbClr val="FFFF00"/>
                </a:solidFill>
              </a:rPr>
              <a:t>-Right Living</a:t>
            </a:r>
          </a:p>
          <a:p>
            <a:pPr>
              <a:buNone/>
            </a:pPr>
            <a:r>
              <a:rPr lang="en-US" sz="3300" dirty="0">
                <a:solidFill>
                  <a:srgbClr val="FFFF00"/>
                </a:solidFill>
              </a:rPr>
              <a:t>	</a:t>
            </a:r>
            <a:r>
              <a:rPr lang="en-US" sz="3300" dirty="0" smtClean="0">
                <a:solidFill>
                  <a:srgbClr val="FFFF00"/>
                </a:solidFill>
              </a:rPr>
              <a:t>-Right Effort</a:t>
            </a:r>
          </a:p>
          <a:p>
            <a:pPr>
              <a:buNone/>
            </a:pPr>
            <a:r>
              <a:rPr lang="en-US" sz="3300" dirty="0">
                <a:solidFill>
                  <a:srgbClr val="FFFF00"/>
                </a:solidFill>
              </a:rPr>
              <a:t>	</a:t>
            </a:r>
            <a:r>
              <a:rPr lang="en-US" sz="3300" dirty="0" smtClean="0">
                <a:solidFill>
                  <a:srgbClr val="FFFF00"/>
                </a:solidFill>
              </a:rPr>
              <a:t>-Right Mindfulness</a:t>
            </a:r>
          </a:p>
          <a:p>
            <a:pPr>
              <a:buNone/>
            </a:pPr>
            <a:r>
              <a:rPr lang="en-US" sz="3300" dirty="0">
                <a:solidFill>
                  <a:srgbClr val="FFFF00"/>
                </a:solidFill>
              </a:rPr>
              <a:t>	</a:t>
            </a:r>
            <a:r>
              <a:rPr lang="en-US" sz="3300" dirty="0" smtClean="0">
                <a:solidFill>
                  <a:srgbClr val="FFFF00"/>
                </a:solidFill>
              </a:rPr>
              <a:t>-Right Concentration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</a:rPr>
              <a:t>The Followers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Theravada Buddhism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Buddha is a great teacher/leader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atheistic and philosophical in nature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focuses on monastic life and meditation as means to liberation.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Mahayana Buddhism</a:t>
            </a:r>
          </a:p>
          <a:p>
            <a:pPr lvl="1"/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Buddha is a god and savior; </a:t>
            </a:r>
          </a:p>
          <a:p>
            <a:pPr lvl="1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prominent in China and Japan</a:t>
            </a:r>
          </a:p>
          <a:p>
            <a:pPr lvl="1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incorporates several deities, celestial beings, and other traditional religious elements. </a:t>
            </a:r>
          </a:p>
          <a:p>
            <a:pPr lvl="1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 Mahayana, the path to liberation may include religious ritual, devotion, meditation, or a combination of these elements</a:t>
            </a:r>
            <a:endParaRPr lang="en-US" sz="2800" dirty="0" smtClean="0">
              <a:solidFill>
                <a:srgbClr val="FFFF00"/>
              </a:solidFill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CIM\103CANON\IMG_0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"/>
            <a:ext cx="5851525" cy="3292475"/>
          </a:xfrm>
          <a:prstGeom prst="rect">
            <a:avLst/>
          </a:prstGeom>
          <a:noFill/>
        </p:spPr>
      </p:pic>
      <p:pic>
        <p:nvPicPr>
          <p:cNvPr id="1027" name="Picture 3" descr="G:\DCIM\103CANON\IMG_0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276600"/>
            <a:ext cx="5851525" cy="329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DCIM\103CANON\IMG_0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8692531" cy="4891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DCIM\103CANON\IMG_0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828800"/>
            <a:ext cx="5851525" cy="3292475"/>
          </a:xfrm>
          <a:prstGeom prst="rect">
            <a:avLst/>
          </a:prstGeom>
          <a:noFill/>
        </p:spPr>
      </p:pic>
      <p:pic>
        <p:nvPicPr>
          <p:cNvPr id="2051" name="Picture 3" descr="G:\DCIM\103CANON\IMG_0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3292475" cy="585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Overview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752600"/>
            <a:ext cx="64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FF00"/>
                </a:solidFill>
              </a:rPr>
              <a:t>Hinduism is one of the World’s Oldest Religions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FF00"/>
                </a:solidFill>
                <a:sym typeface="Wingdings" pitchFamily="2" charset="2"/>
              </a:rPr>
              <a:t>Native religion in India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FF00"/>
                </a:solidFill>
                <a:sym typeface="Wingdings" pitchFamily="2" charset="2"/>
              </a:rPr>
              <a:t>Predates recorded history and has no human founder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FF00"/>
                </a:solidFill>
                <a:sym typeface="Wingdings" pitchFamily="2" charset="2"/>
              </a:rPr>
              <a:t>Almost 1 billion Hindus around the world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FF00"/>
                </a:solidFill>
                <a:sym typeface="Wingdings" pitchFamily="2" charset="2"/>
              </a:rPr>
              <a:t>(1 out of every 6 people in the world are Hindus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The Beginnings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Hinduism developed with the questioning of the Brahmins (priests of the Indo-Aryans)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Upanishads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 written explanations of the Vedic religion for the common person</a:t>
            </a:r>
          </a:p>
          <a:p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Mahabharata and Ramayana are two epic poems that teach those who can’t read</a:t>
            </a:r>
          </a:p>
          <a:p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Bhagavad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Gita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: one of the most famous Hindu epics- most famous of Hindu Scripture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Regarding God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Hinduism acknowledges the existence of many deities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Believes in only one Supreme God who is all-pervasive and transcendent (monism)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Maya</a:t>
            </a:r>
            <a:r>
              <a:rPr lang="en-US" dirty="0" smtClean="0">
                <a:solidFill>
                  <a:srgbClr val="FFFF00"/>
                </a:solidFill>
              </a:rPr>
              <a:t>- Hindu belief that the world we see is an illusion; </a:t>
            </a:r>
            <a:r>
              <a:rPr lang="en-US" dirty="0" err="1" smtClean="0">
                <a:solidFill>
                  <a:srgbClr val="FFFF00"/>
                </a:solidFill>
              </a:rPr>
              <a:t>maya</a:t>
            </a:r>
            <a:r>
              <a:rPr lang="en-US" dirty="0" smtClean="0">
                <a:solidFill>
                  <a:srgbClr val="FFFF00"/>
                </a:solidFill>
              </a:rPr>
              <a:t> is this illusion and if </a:t>
            </a:r>
            <a:r>
              <a:rPr lang="en-US" dirty="0" err="1" smtClean="0">
                <a:solidFill>
                  <a:srgbClr val="FFFF00"/>
                </a:solidFill>
              </a:rPr>
              <a:t>maya</a:t>
            </a:r>
            <a:r>
              <a:rPr lang="en-US" dirty="0" smtClean="0">
                <a:solidFill>
                  <a:srgbClr val="FFFF00"/>
                </a:solidFill>
              </a:rPr>
              <a:t> is accepted then salvation is impossible. Maya must be recognized and rejected.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Regarding </a:t>
            </a:r>
            <a:r>
              <a:rPr lang="en-US" dirty="0" err="1" smtClean="0">
                <a:solidFill>
                  <a:srgbClr val="002060"/>
                </a:solidFill>
              </a:rPr>
              <a:t>Atma</a:t>
            </a:r>
            <a:r>
              <a:rPr lang="en-US" dirty="0" smtClean="0">
                <a:solidFill>
                  <a:srgbClr val="002060"/>
                </a:solidFill>
              </a:rPr>
              <a:t>(soul)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Hindus believe that all living entities have a soul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Hinduism propounds the law of karma, cause and effect, wherein the fruits on an individual’s thoughts, words, and deeds are given by God. 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ãtmã</a:t>
            </a:r>
            <a:r>
              <a:rPr lang="en-US" dirty="0" smtClean="0">
                <a:solidFill>
                  <a:srgbClr val="FFFF00"/>
                </a:solidFill>
              </a:rPr>
              <a:t> passes through infinite cycles of birth and death (reincarnation) until it realizes God and attains </a:t>
            </a:r>
            <a:r>
              <a:rPr lang="en-US" dirty="0" err="1" smtClean="0">
                <a:solidFill>
                  <a:srgbClr val="FFFF00"/>
                </a:solidFill>
              </a:rPr>
              <a:t>moksha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Hindu Beliefs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6280"/>
          </a:xfrm>
        </p:spPr>
        <p:txBody>
          <a:bodyPr>
            <a:normAutofit/>
          </a:bodyPr>
          <a:lstStyle/>
          <a:p>
            <a:pPr marL="342900" lvl="0" indent="-342900">
              <a:buFont typeface="Symbol"/>
              <a:buChar char=""/>
            </a:pPr>
            <a:r>
              <a:rPr lang="en-US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Dharma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– to live righteously - purity of diet, thought, and social interactions. </a:t>
            </a:r>
          </a:p>
          <a:p>
            <a:pPr marL="342900" lvl="0" indent="-342900">
              <a:buFont typeface="Symbol"/>
              <a:buChar char=""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Kharm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a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- good or bad force created by ones actions</a:t>
            </a:r>
            <a:endParaRPr lang="en-US" sz="2800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Symbol"/>
              <a:buChar char=""/>
            </a:pPr>
            <a:r>
              <a:rPr lang="en-US" b="1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Moksha</a:t>
            </a:r>
            <a:r>
              <a:rPr lang="en-US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-  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salvation</a:t>
            </a:r>
          </a:p>
          <a:p>
            <a:pPr marL="342900" lvl="0" indent="-342900">
              <a:spcAft>
                <a:spcPts val="1000"/>
              </a:spcAft>
              <a:buFont typeface="Symbol"/>
              <a:buChar char=""/>
            </a:pPr>
            <a:r>
              <a:rPr lang="en-US" sz="28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Reincarnation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cycle of birth, death, and rebirth</a:t>
            </a:r>
          </a:p>
          <a:p>
            <a:pPr marL="342900" lvl="0" indent="-342900">
              <a:spcAft>
                <a:spcPts val="1000"/>
              </a:spcAft>
              <a:buFont typeface="Symbol"/>
              <a:buChar char=""/>
            </a:pPr>
            <a:r>
              <a:rPr lang="en-US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Nirvana- perfect peace</a:t>
            </a:r>
            <a:endParaRPr lang="en-US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karma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181600" y="3840480"/>
            <a:ext cx="3390900" cy="2712720"/>
          </a:xfrm>
          <a:prstGeom prst="rect">
            <a:avLst/>
          </a:prstGeom>
        </p:spPr>
      </p:pic>
      <p:pic>
        <p:nvPicPr>
          <p:cNvPr id="5" name="Cell Phone Karma, Funny Commercial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143000" y="44196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Hindu Beliefs: </a:t>
            </a:r>
            <a:r>
              <a:rPr lang="en-US" dirty="0" err="1" smtClean="0">
                <a:solidFill>
                  <a:srgbClr val="002060"/>
                </a:solidFill>
              </a:rPr>
              <a:t>Ahinsa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572317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Ahinsã</a:t>
            </a:r>
            <a:r>
              <a:rPr lang="en-US" dirty="0" smtClean="0">
                <a:solidFill>
                  <a:srgbClr val="FFFF00"/>
                </a:solidFill>
              </a:rPr>
              <a:t> is non-violence.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It encompasses respect and consideration for life and peaceful, harmonious living.  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Ahinsã</a:t>
            </a:r>
            <a:r>
              <a:rPr lang="en-US" dirty="0" smtClean="0">
                <a:solidFill>
                  <a:srgbClr val="FFFF00"/>
                </a:solidFill>
              </a:rPr>
              <a:t> is the feeling that attempts to reduce harm to all living creatures. 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Ahinsã</a:t>
            </a:r>
            <a:r>
              <a:rPr lang="en-US" dirty="0" smtClean="0">
                <a:solidFill>
                  <a:srgbClr val="FFFF00"/>
                </a:solidFill>
              </a:rPr>
              <a:t> is meant to be practiced by: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thought - not having thoughts of ill-will towards others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word - not using speech to slander or malign others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deed - not performing violent physical actions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Hindu Beliefs: </a:t>
            </a:r>
            <a:r>
              <a:rPr lang="en-US" sz="3600" dirty="0" err="1" smtClean="0">
                <a:solidFill>
                  <a:srgbClr val="002060"/>
                </a:solidFill>
              </a:rPr>
              <a:t>Ahinsa</a:t>
            </a:r>
            <a:r>
              <a:rPr lang="en-US" sz="3600" dirty="0" smtClean="0">
                <a:solidFill>
                  <a:srgbClr val="002060"/>
                </a:solidFill>
              </a:rPr>
              <a:t> and Self-defense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500" dirty="0" err="1" smtClean="0">
                <a:solidFill>
                  <a:srgbClr val="FFFF00"/>
                </a:solidFill>
              </a:rPr>
              <a:t>Ahinsã</a:t>
            </a:r>
            <a:r>
              <a:rPr lang="en-US" sz="4500" dirty="0" smtClean="0">
                <a:solidFill>
                  <a:srgbClr val="FFFF00"/>
                </a:solidFill>
              </a:rPr>
              <a:t> is the feeling that tries to reduce harm to all living creatures. </a:t>
            </a:r>
          </a:p>
          <a:p>
            <a:r>
              <a:rPr lang="en-US" sz="4500" dirty="0" smtClean="0">
                <a:solidFill>
                  <a:srgbClr val="FFFF00"/>
                </a:solidFill>
              </a:rPr>
              <a:t>Sometimes, force or violence may in fact be necessary to prevent harm. </a:t>
            </a:r>
          </a:p>
          <a:p>
            <a:pPr lvl="1"/>
            <a:r>
              <a:rPr lang="en-US" sz="3400" dirty="0" smtClean="0">
                <a:solidFill>
                  <a:srgbClr val="00B0F0"/>
                </a:solidFill>
              </a:rPr>
              <a:t>Suppose a train is heading towards a child who is standing in the middle of railroad tracks. We would be inclined to push the child out of the way to save his or her life. </a:t>
            </a:r>
          </a:p>
          <a:p>
            <a:r>
              <a:rPr lang="en-US" sz="4100" dirty="0" err="1" smtClean="0">
                <a:solidFill>
                  <a:srgbClr val="FFFF00"/>
                </a:solidFill>
              </a:rPr>
              <a:t>Ahinsã</a:t>
            </a:r>
            <a:r>
              <a:rPr lang="en-US" sz="4100" dirty="0" smtClean="0">
                <a:solidFill>
                  <a:srgbClr val="FFFF00"/>
                </a:solidFill>
              </a:rPr>
              <a:t> recognizes the right to defend one’s self, family, community, and country through the most feasible and appropriate, yet least violent, means necessary. </a:t>
            </a:r>
          </a:p>
          <a:p>
            <a:r>
              <a:rPr lang="en-US" sz="4100" dirty="0" smtClean="0">
                <a:solidFill>
                  <a:srgbClr val="FFFF00"/>
                </a:solidFill>
              </a:rPr>
              <a:t>However, defending oneself should never be used to justify violence that is not provoked or warranted.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Hinduism Beliefs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90600" y="1645920"/>
            <a:ext cx="7696200" cy="452628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Brahman</a:t>
            </a:r>
            <a:r>
              <a:rPr lang="en-US" sz="4000" dirty="0" smtClean="0">
                <a:solidFill>
                  <a:srgbClr val="FFFF00"/>
                </a:solidFill>
                <a:sym typeface="Wingdings" pitchFamily="2" charset="2"/>
              </a:rPr>
              <a:t> Hindu God</a:t>
            </a:r>
          </a:p>
          <a:p>
            <a:pPr>
              <a:buNone/>
            </a:pPr>
            <a:r>
              <a:rPr lang="en-US" sz="4000" dirty="0">
                <a:solidFill>
                  <a:srgbClr val="FFFF00"/>
                </a:solidFill>
                <a:sym typeface="Wingdings" pitchFamily="2" charset="2"/>
              </a:rPr>
              <a:t>	</a:t>
            </a:r>
            <a:r>
              <a:rPr lang="en-US" sz="4000" dirty="0" smtClean="0">
                <a:solidFill>
                  <a:srgbClr val="FFFF00"/>
                </a:solidFill>
                <a:sym typeface="Wingdings" pitchFamily="2" charset="2"/>
              </a:rPr>
              <a:t>	-Brahma: creator</a:t>
            </a:r>
          </a:p>
          <a:p>
            <a:pPr>
              <a:buNone/>
            </a:pPr>
            <a:r>
              <a:rPr lang="en-US" sz="4000" dirty="0">
                <a:solidFill>
                  <a:srgbClr val="FFFF00"/>
                </a:solidFill>
                <a:sym typeface="Wingdings" pitchFamily="2" charset="2"/>
              </a:rPr>
              <a:t>	</a:t>
            </a:r>
            <a:r>
              <a:rPr lang="en-US" sz="4000" dirty="0" smtClean="0">
                <a:solidFill>
                  <a:srgbClr val="FFFF00"/>
                </a:solidFill>
                <a:sym typeface="Wingdings" pitchFamily="2" charset="2"/>
              </a:rPr>
              <a:t>	-Vishnu: preserver</a:t>
            </a:r>
          </a:p>
          <a:p>
            <a:pPr>
              <a:buNone/>
            </a:pPr>
            <a:r>
              <a:rPr lang="en-US" sz="4000" dirty="0">
                <a:solidFill>
                  <a:srgbClr val="FFFF00"/>
                </a:solidFill>
                <a:sym typeface="Wingdings" pitchFamily="2" charset="2"/>
              </a:rPr>
              <a:t>	</a:t>
            </a:r>
            <a:r>
              <a:rPr lang="en-US" sz="4000" dirty="0" smtClean="0">
                <a:solidFill>
                  <a:srgbClr val="FFFF00"/>
                </a:solidFill>
                <a:sym typeface="Wingdings" pitchFamily="2" charset="2"/>
              </a:rPr>
              <a:t>	-Shiva: destroyer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200400"/>
            <a:ext cx="23812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2550</TotalTime>
  <Words>896</Words>
  <Application>Microsoft Office PowerPoint</Application>
  <PresentationFormat>On-screen Show (4:3)</PresentationFormat>
  <Paragraphs>99</Paragraphs>
  <Slides>17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Foundry</vt:lpstr>
      <vt:lpstr>Hinduism and Buddhism</vt:lpstr>
      <vt:lpstr>Overview</vt:lpstr>
      <vt:lpstr>The Beginnings</vt:lpstr>
      <vt:lpstr>Regarding God</vt:lpstr>
      <vt:lpstr>Regarding Atma(soul)</vt:lpstr>
      <vt:lpstr>Hindu Beliefs</vt:lpstr>
      <vt:lpstr>Hindu Beliefs: Ahinsa</vt:lpstr>
      <vt:lpstr>Hindu Beliefs: Ahinsa and Self-defense</vt:lpstr>
      <vt:lpstr>Hinduism Beliefs</vt:lpstr>
      <vt:lpstr>Buddhism</vt:lpstr>
      <vt:lpstr>Sidhartha Gautama</vt:lpstr>
      <vt:lpstr>Buddhism Beliefs</vt:lpstr>
      <vt:lpstr>Buddhism Beliefs</vt:lpstr>
      <vt:lpstr>The Followers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Hinduism and Buddhism</dc:title>
  <dc:creator>Heather</dc:creator>
  <cp:lastModifiedBy>Mark</cp:lastModifiedBy>
  <cp:revision>209</cp:revision>
  <dcterms:created xsi:type="dcterms:W3CDTF">2010-02-24T05:26:26Z</dcterms:created>
  <dcterms:modified xsi:type="dcterms:W3CDTF">2010-09-27T00:51:58Z</dcterms:modified>
</cp:coreProperties>
</file>