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9" r:id="rId1"/>
  </p:sldMasterIdLst>
  <p:notesMasterIdLst>
    <p:notesMasterId r:id="rId18"/>
  </p:notesMasterIdLst>
  <p:sldIdLst>
    <p:sldId id="256" r:id="rId2"/>
    <p:sldId id="265" r:id="rId3"/>
    <p:sldId id="262" r:id="rId4"/>
    <p:sldId id="267" r:id="rId5"/>
    <p:sldId id="264" r:id="rId6"/>
    <p:sldId id="258" r:id="rId7"/>
    <p:sldId id="259" r:id="rId8"/>
    <p:sldId id="266" r:id="rId9"/>
    <p:sldId id="268" r:id="rId10"/>
    <p:sldId id="269" r:id="rId11"/>
    <p:sldId id="270" r:id="rId12"/>
    <p:sldId id="260" r:id="rId13"/>
    <p:sldId id="271" r:id="rId14"/>
    <p:sldId id="272" r:id="rId15"/>
    <p:sldId id="273" r:id="rId16"/>
    <p:sldId id="26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4626" autoAdjust="0"/>
  </p:normalViewPr>
  <p:slideViewPr>
    <p:cSldViewPr>
      <p:cViewPr varScale="1">
        <p:scale>
          <a:sx n="102" d="100"/>
          <a:sy n="102"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ED7CB-B573-47C8-924F-B75B0B2D4E8B}"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E66E5-128C-472B-BB3F-D34BDFE1FA06}" type="slidenum">
              <a:rPr lang="en-US" smtClean="0"/>
              <a:t>‹#›</a:t>
            </a:fld>
            <a:endParaRPr lang="en-US"/>
          </a:p>
        </p:txBody>
      </p:sp>
    </p:spTree>
    <p:extLst>
      <p:ext uri="{BB962C8B-B14F-4D97-AF65-F5344CB8AC3E}">
        <p14:creationId xmlns:p14="http://schemas.microsoft.com/office/powerpoint/2010/main" val="209199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827D0D-C4A7-4735-B2A1-00E15FB3E979}" type="slidenum">
              <a:rPr/>
              <a:pPr/>
              <a:t>2</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xfrm>
            <a:off x="914400" y="4343400"/>
            <a:ext cx="5029200" cy="4114800"/>
          </a:xfrm>
        </p:spPr>
        <p:txBody>
          <a:bodyPr/>
          <a:lstStyle/>
          <a:p>
            <a:endParaRPr lang="en-US"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B8B5B-A76E-4A19-8D5E-A6763667CE12}" type="slidenum">
              <a:rPr/>
              <a:pPr/>
              <a:t>5</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xfrm>
            <a:off x="914400" y="4343400"/>
            <a:ext cx="5029200" cy="4114800"/>
          </a:xfrm>
        </p:spPr>
        <p:txBody>
          <a:bodyPr/>
          <a:lstStyle/>
          <a:p>
            <a:endParaRPr lang="en-US" noProof="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810125" y="2209800"/>
            <a:ext cx="4265613" cy="1127125"/>
          </a:xfrm>
          <a:ln/>
        </p:spPr>
        <p:txBody>
          <a:bodyPr/>
          <a:lstStyle>
            <a:lvl1pPr>
              <a:defRPr sz="4000"/>
            </a:lvl1pPr>
          </a:lstStyle>
          <a:p>
            <a:r>
              <a:rPr lang="en-US"/>
              <a:t>Click to edit Master title style</a:t>
            </a:r>
          </a:p>
        </p:txBody>
      </p:sp>
      <p:sp>
        <p:nvSpPr>
          <p:cNvPr id="11267" name="Rectangle 3"/>
          <p:cNvSpPr>
            <a:spLocks noGrp="1" noChangeArrowheads="1"/>
          </p:cNvSpPr>
          <p:nvPr>
            <p:ph type="subTitle" idx="1"/>
          </p:nvPr>
        </p:nvSpPr>
        <p:spPr>
          <a:xfrm>
            <a:off x="4810125" y="3184525"/>
            <a:ext cx="4265613" cy="1752600"/>
          </a:xfrm>
          <a:ln/>
        </p:spPr>
        <p:txBody>
          <a:bodyPr/>
          <a:lstStyle>
            <a:lvl1pPr marL="0" indent="0" algn="ctr">
              <a:buFontTx/>
              <a:buNone/>
              <a:defRPr sz="3600"/>
            </a:lvl1pPr>
          </a:lstStyle>
          <a:p>
            <a:r>
              <a:rPr lang="en-US"/>
              <a:t>Click to edit Master subtitle style</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8275"/>
            <a:ext cx="2057400"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8275"/>
            <a:ext cx="601980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168275"/>
            <a:ext cx="8229600" cy="1050925"/>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371600"/>
            <a:ext cx="8229600" cy="475932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Text </a:t>
            </a:r>
          </a:p>
          <a:p>
            <a:pPr lvl="1"/>
            <a:r>
              <a:rPr lang="en-US" smtClean="0"/>
              <a:t>Asdf </a:t>
            </a:r>
          </a:p>
        </p:txBody>
      </p:sp>
      <p:sp>
        <p:nvSpPr>
          <p:cNvPr id="10244" name="Text Box 4"/>
          <p:cNvSpPr txBox="1">
            <a:spLocks noChangeArrowheads="1"/>
          </p:cNvSpPr>
          <p:nvPr/>
        </p:nvSpPr>
        <p:spPr bwMode="auto">
          <a:xfrm>
            <a:off x="98425" y="6535738"/>
            <a:ext cx="4165600" cy="274637"/>
          </a:xfrm>
          <a:prstGeom prst="rect">
            <a:avLst/>
          </a:prstGeom>
          <a:noFill/>
          <a:ln w="9525">
            <a:noFill/>
            <a:miter lim="800000"/>
            <a:headEnd/>
            <a:tailEnd/>
          </a:ln>
          <a:effectLst/>
        </p:spPr>
        <p:txBody>
          <a:bodyPr wrap="none">
            <a:spAutoFit/>
          </a:bodyPr>
          <a:lstStyle/>
          <a:p>
            <a:pPr>
              <a:spcBef>
                <a:spcPct val="20000"/>
              </a:spcBef>
              <a:buSzPct val="75000"/>
              <a:buFont typeface="Wingdings" pitchFamily="2" charset="2"/>
              <a:buNone/>
            </a:pPr>
            <a:r>
              <a:rPr lang="en-US" sz="1200">
                <a:solidFill>
                  <a:schemeClr val="bg1"/>
                </a:solidFill>
              </a:rPr>
              <a:t>Copyright © Houghton Mifflin Company. All rights reserved.</a:t>
            </a:r>
          </a:p>
        </p:txBody>
      </p:sp>
      <p:sp>
        <p:nvSpPr>
          <p:cNvPr id="10245" name="Text Box 5"/>
          <p:cNvSpPr txBox="1">
            <a:spLocks noChangeArrowheads="1"/>
          </p:cNvSpPr>
          <p:nvPr/>
        </p:nvSpPr>
        <p:spPr bwMode="auto">
          <a:xfrm>
            <a:off x="8464550" y="6535738"/>
            <a:ext cx="579438" cy="274637"/>
          </a:xfrm>
          <a:prstGeom prst="rect">
            <a:avLst/>
          </a:prstGeom>
          <a:noFill/>
          <a:ln w="9525">
            <a:noFill/>
            <a:miter lim="800000"/>
            <a:headEnd/>
            <a:tailEnd/>
          </a:ln>
          <a:effectLst/>
        </p:spPr>
        <p:txBody>
          <a:bodyPr wrap="none">
            <a:spAutoFit/>
          </a:bodyPr>
          <a:lstStyle/>
          <a:p>
            <a:pPr>
              <a:spcBef>
                <a:spcPct val="20000"/>
              </a:spcBef>
              <a:buSzPct val="75000"/>
              <a:buFont typeface="Wingdings" pitchFamily="2" charset="2"/>
              <a:buNone/>
            </a:pPr>
            <a:r>
              <a:rPr lang="en-US" sz="1200">
                <a:solidFill>
                  <a:schemeClr val="bg1"/>
                </a:solidFill>
              </a:rPr>
              <a:t>4 | </a:t>
            </a:r>
            <a:fld id="{C7DFA040-E58B-4D95-AD1E-6BEDA84E764B}" type="slidenum">
              <a:rPr lang="en-US" sz="1200">
                <a:solidFill>
                  <a:schemeClr val="bg1"/>
                </a:solidFill>
              </a:rPr>
              <a:pPr>
                <a:spcBef>
                  <a:spcPct val="20000"/>
                </a:spcBef>
                <a:buSzPct val="75000"/>
                <a:buFont typeface="Wingdings" pitchFamily="2" charset="2"/>
                <a:buNone/>
              </a:pPr>
              <a:t>‹#›</a:t>
            </a:fld>
            <a:endParaRPr lang="en-US" sz="120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wipe dir="r"/>
  </p:transition>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Arial" charset="0"/>
        </a:defRPr>
      </a:lvl2pPr>
      <a:lvl3pPr algn="ctr" rtl="0" fontAlgn="base">
        <a:spcBef>
          <a:spcPct val="0"/>
        </a:spcBef>
        <a:spcAft>
          <a:spcPct val="0"/>
        </a:spcAft>
        <a:defRPr sz="3600" b="1">
          <a:solidFill>
            <a:schemeClr val="tx1"/>
          </a:solidFill>
          <a:latin typeface="Arial" charset="0"/>
        </a:defRPr>
      </a:lvl3pPr>
      <a:lvl4pPr algn="ctr" rtl="0" fontAlgn="base">
        <a:spcBef>
          <a:spcPct val="0"/>
        </a:spcBef>
        <a:spcAft>
          <a:spcPct val="0"/>
        </a:spcAft>
        <a:defRPr sz="3600" b="1">
          <a:solidFill>
            <a:schemeClr val="tx1"/>
          </a:solidFill>
          <a:latin typeface="Arial" charset="0"/>
        </a:defRPr>
      </a:lvl4pPr>
      <a:lvl5pPr algn="ctr" rtl="0" fontAlgn="base">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465138" indent="-465138" algn="l" rtl="0" fontAlgn="base">
        <a:spcBef>
          <a:spcPct val="0"/>
        </a:spcBef>
        <a:spcAft>
          <a:spcPct val="0"/>
        </a:spcAft>
        <a:buChar char="•"/>
        <a:defRPr sz="3200">
          <a:solidFill>
            <a:schemeClr val="tx1"/>
          </a:solidFill>
          <a:latin typeface="+mn-lt"/>
          <a:ea typeface="+mn-ea"/>
          <a:cs typeface="+mn-cs"/>
        </a:defRPr>
      </a:lvl1pPr>
      <a:lvl2pPr marL="1035050" indent="-411163" algn="l" rtl="0" fontAlgn="base">
        <a:spcBef>
          <a:spcPct val="0"/>
        </a:spcBef>
        <a:spcAft>
          <a:spcPct val="0"/>
        </a:spcAft>
        <a:buChar char="•"/>
        <a:defRPr sz="2800">
          <a:solidFill>
            <a:schemeClr val="tx1"/>
          </a:solidFill>
          <a:latin typeface="+mn-lt"/>
        </a:defRPr>
      </a:lvl2pPr>
      <a:lvl3pPr marL="1377950" indent="-228600" algn="l" rtl="0" fontAlgn="base">
        <a:spcBef>
          <a:spcPct val="20000"/>
        </a:spcBef>
        <a:spcAft>
          <a:spcPct val="0"/>
        </a:spcAft>
        <a:buChar char="•"/>
        <a:defRPr sz="2400">
          <a:solidFill>
            <a:schemeClr val="bg1"/>
          </a:solidFill>
          <a:latin typeface="+mn-lt"/>
        </a:defRPr>
      </a:lvl3pPr>
      <a:lvl4pPr marL="1720850" indent="-228600" algn="l" rtl="0" fontAlgn="base">
        <a:spcBef>
          <a:spcPct val="20000"/>
        </a:spcBef>
        <a:spcAft>
          <a:spcPct val="0"/>
        </a:spcAft>
        <a:buChar char="–"/>
        <a:defRPr sz="2000">
          <a:solidFill>
            <a:schemeClr val="bg1"/>
          </a:solidFill>
          <a:latin typeface="+mn-lt"/>
        </a:defRPr>
      </a:lvl4pPr>
      <a:lvl5pPr marL="2063750" indent="-228600" algn="l" rtl="0" fontAlgn="base">
        <a:spcBef>
          <a:spcPct val="20000"/>
        </a:spcBef>
        <a:spcAft>
          <a:spcPct val="0"/>
        </a:spcAft>
        <a:buChar char="»"/>
        <a:defRPr sz="2000">
          <a:solidFill>
            <a:schemeClr val="bg1"/>
          </a:solidFill>
          <a:latin typeface="+mn-lt"/>
        </a:defRPr>
      </a:lvl5pPr>
      <a:lvl6pPr marL="2520950" indent="-228600" algn="l" rtl="0" fontAlgn="base">
        <a:spcBef>
          <a:spcPct val="20000"/>
        </a:spcBef>
        <a:spcAft>
          <a:spcPct val="0"/>
        </a:spcAft>
        <a:buChar char="»"/>
        <a:defRPr sz="2000">
          <a:solidFill>
            <a:schemeClr val="bg1"/>
          </a:solidFill>
          <a:latin typeface="+mn-lt"/>
        </a:defRPr>
      </a:lvl6pPr>
      <a:lvl7pPr marL="2978150" indent="-228600" algn="l" rtl="0" fontAlgn="base">
        <a:spcBef>
          <a:spcPct val="20000"/>
        </a:spcBef>
        <a:spcAft>
          <a:spcPct val="0"/>
        </a:spcAft>
        <a:buChar char="»"/>
        <a:defRPr sz="2000">
          <a:solidFill>
            <a:schemeClr val="bg1"/>
          </a:solidFill>
          <a:latin typeface="+mn-lt"/>
        </a:defRPr>
      </a:lvl7pPr>
      <a:lvl8pPr marL="3435350" indent="-228600" algn="l" rtl="0" fontAlgn="base">
        <a:spcBef>
          <a:spcPct val="20000"/>
        </a:spcBef>
        <a:spcAft>
          <a:spcPct val="0"/>
        </a:spcAft>
        <a:buChar char="»"/>
        <a:defRPr sz="2000">
          <a:solidFill>
            <a:schemeClr val="bg1"/>
          </a:solidFill>
          <a:latin typeface="+mn-lt"/>
        </a:defRPr>
      </a:lvl8pPr>
      <a:lvl9pPr marL="389255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10125" y="2328863"/>
            <a:ext cx="4265613" cy="876300"/>
          </a:xfrm>
        </p:spPr>
        <p:txBody>
          <a:bodyPr/>
          <a:lstStyle/>
          <a:p>
            <a:r>
              <a:rPr lang="en-US"/>
              <a:t>Chapter 4</a:t>
            </a:r>
          </a:p>
        </p:txBody>
      </p:sp>
      <p:sp>
        <p:nvSpPr>
          <p:cNvPr id="2051" name="Rectangle 3"/>
          <p:cNvSpPr>
            <a:spLocks noGrp="1" noChangeArrowheads="1"/>
          </p:cNvSpPr>
          <p:nvPr>
            <p:ph type="subTitle" idx="1"/>
          </p:nvPr>
        </p:nvSpPr>
        <p:spPr/>
        <p:txBody>
          <a:bodyPr/>
          <a:lstStyle/>
          <a:p>
            <a:r>
              <a:rPr lang="en-US" sz="3200"/>
              <a:t>The Hellenistic World, 336</a:t>
            </a:r>
            <a:r>
              <a:rPr lang="en-US" sz="3200">
                <a:cs typeface="Times New Roman" pitchFamily="18" charset="0"/>
              </a:rPr>
              <a:t>–</a:t>
            </a:r>
            <a:r>
              <a:rPr lang="en-US" sz="3200"/>
              <a:t>146 B.C.</a:t>
            </a:r>
          </a:p>
          <a:p>
            <a:endParaRPr lang="en-US" sz="3200"/>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Greeks and Easterners</a:t>
            </a:r>
            <a:br>
              <a:rPr lang="en-US" sz="4000" dirty="0"/>
            </a:b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Greek </a:t>
            </a:r>
            <a:r>
              <a:rPr lang="en-US" dirty="0">
                <a:solidFill>
                  <a:schemeClr val="tx1"/>
                </a:solidFill>
                <a:latin typeface="+mn-lt"/>
                <a:ea typeface="+mn-ea"/>
                <a:cs typeface="+mn-cs"/>
              </a:rPr>
              <a:t>culture spread among Eastern elites, but not the masses.</a:t>
            </a:r>
          </a:p>
          <a:p>
            <a:r>
              <a:rPr lang="en-US" dirty="0" smtClean="0">
                <a:solidFill>
                  <a:schemeClr val="tx1"/>
                </a:solidFill>
                <a:latin typeface="+mn-lt"/>
                <a:ea typeface="+mn-ea"/>
                <a:cs typeface="+mn-cs"/>
              </a:rPr>
              <a:t>The </a:t>
            </a:r>
            <a:r>
              <a:rPr lang="en-US" dirty="0">
                <a:solidFill>
                  <a:schemeClr val="tx1"/>
                </a:solidFill>
                <a:latin typeface="+mn-lt"/>
                <a:ea typeface="+mn-ea"/>
                <a:cs typeface="+mn-cs"/>
              </a:rPr>
              <a:t>vast majority of Hellenized Easterners took only the externals of Greek culture, while retaining essential aspects of their own ways of life.</a:t>
            </a: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Hellenism and the Jews</a:t>
            </a:r>
            <a:br>
              <a:rPr lang="en-US" sz="4000" dirty="0"/>
            </a:b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The </a:t>
            </a:r>
            <a:r>
              <a:rPr lang="en-US" dirty="0">
                <a:solidFill>
                  <a:schemeClr val="tx1"/>
                </a:solidFill>
                <a:latin typeface="+mn-lt"/>
                <a:ea typeface="+mn-ea"/>
                <a:cs typeface="+mn-cs"/>
              </a:rPr>
              <a:t>relationship between Greeks and Jews illustrates this trend.</a:t>
            </a:r>
          </a:p>
          <a:p>
            <a:r>
              <a:rPr lang="en-US" dirty="0" smtClean="0">
                <a:solidFill>
                  <a:schemeClr val="tx1"/>
                </a:solidFill>
                <a:latin typeface="+mn-lt"/>
                <a:ea typeface="+mn-ea"/>
                <a:cs typeface="+mn-cs"/>
              </a:rPr>
              <a:t>Hellenism </a:t>
            </a:r>
            <a:r>
              <a:rPr lang="en-US" dirty="0">
                <a:solidFill>
                  <a:schemeClr val="tx1"/>
                </a:solidFill>
                <a:latin typeface="+mn-lt"/>
                <a:ea typeface="+mn-ea"/>
                <a:cs typeface="+mn-cs"/>
              </a:rPr>
              <a:t>and Judaism usually met on friendly terms.</a:t>
            </a:r>
          </a:p>
          <a:p>
            <a:r>
              <a:rPr lang="en-US" dirty="0" smtClean="0">
                <a:solidFill>
                  <a:schemeClr val="tx1"/>
                </a:solidFill>
                <a:latin typeface="+mn-lt"/>
                <a:ea typeface="+mn-ea"/>
                <a:cs typeface="+mn-cs"/>
              </a:rPr>
              <a:t>Few </a:t>
            </a:r>
            <a:r>
              <a:rPr lang="en-US" dirty="0">
                <a:solidFill>
                  <a:schemeClr val="tx1"/>
                </a:solidFill>
                <a:latin typeface="+mn-lt"/>
                <a:ea typeface="+mn-ea"/>
                <a:cs typeface="+mn-cs"/>
              </a:rPr>
              <a:t>Jews became citizens, preferring to follow their own religion rather than worship the gods of the city.</a:t>
            </a:r>
          </a:p>
          <a:p>
            <a:endParaRPr lang="en-US" dirty="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Economic Scope </a:t>
            </a:r>
            <a:br>
              <a:rPr lang="en-US"/>
            </a:br>
            <a:r>
              <a:rPr lang="en-US"/>
              <a:t>of the Hellenistic World</a:t>
            </a:r>
          </a:p>
        </p:txBody>
      </p:sp>
      <p:sp>
        <p:nvSpPr>
          <p:cNvPr id="6147" name="Rectangle 3"/>
          <p:cNvSpPr>
            <a:spLocks noGrp="1" noChangeArrowheads="1"/>
          </p:cNvSpPr>
          <p:nvPr>
            <p:ph type="body" idx="1"/>
          </p:nvPr>
        </p:nvSpPr>
        <p:spPr/>
        <p:txBody>
          <a:bodyPr/>
          <a:lstStyle/>
          <a:p>
            <a:r>
              <a:rPr lang="en-US"/>
              <a:t>Commerce</a:t>
            </a:r>
          </a:p>
          <a:p>
            <a:r>
              <a:rPr lang="en-US"/>
              <a:t>Industry</a:t>
            </a:r>
          </a:p>
          <a:p>
            <a:r>
              <a:rPr lang="en-US"/>
              <a:t>Agriculture</a:t>
            </a:r>
          </a:p>
          <a:p>
            <a:pPr>
              <a:buFontTx/>
              <a:buNone/>
            </a:pPr>
            <a:endParaRPr lang="en-US"/>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Commerce</a:t>
            </a:r>
            <a:br>
              <a:rPr lang="en-US" sz="4000" dirty="0"/>
            </a:b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The </a:t>
            </a:r>
            <a:r>
              <a:rPr lang="en-US" dirty="0">
                <a:solidFill>
                  <a:schemeClr val="tx1"/>
                </a:solidFill>
                <a:latin typeface="+mn-lt"/>
                <a:ea typeface="+mn-ea"/>
                <a:cs typeface="+mn-cs"/>
              </a:rPr>
              <a:t>East was brought into the Greek sphere of economics.</a:t>
            </a:r>
          </a:p>
          <a:p>
            <a:r>
              <a:rPr lang="en-US" dirty="0" smtClean="0">
                <a:solidFill>
                  <a:schemeClr val="tx1"/>
                </a:solidFill>
                <a:latin typeface="+mn-lt"/>
                <a:ea typeface="+mn-ea"/>
                <a:cs typeface="+mn-cs"/>
              </a:rPr>
              <a:t>Alexander’s </a:t>
            </a:r>
            <a:r>
              <a:rPr lang="en-US" dirty="0">
                <a:solidFill>
                  <a:schemeClr val="tx1"/>
                </a:solidFill>
                <a:latin typeface="+mn-lt"/>
                <a:ea typeface="+mn-ea"/>
                <a:cs typeface="+mn-cs"/>
              </a:rPr>
              <a:t>conquests developed trade routes with India and Italy.</a:t>
            </a:r>
          </a:p>
          <a:p>
            <a:r>
              <a:rPr lang="en-US" dirty="0" smtClean="0">
                <a:solidFill>
                  <a:schemeClr val="tx1"/>
                </a:solidFill>
                <a:latin typeface="+mn-lt"/>
                <a:ea typeface="+mn-ea"/>
                <a:cs typeface="+mn-cs"/>
              </a:rPr>
              <a:t>The </a:t>
            </a:r>
            <a:r>
              <a:rPr lang="en-US" dirty="0">
                <a:solidFill>
                  <a:schemeClr val="tx1"/>
                </a:solidFill>
                <a:latin typeface="+mn-lt"/>
                <a:ea typeface="+mn-ea"/>
                <a:cs typeface="+mn-cs"/>
              </a:rPr>
              <a:t>Greeks sent their oil, wine, and fish to the north shore of the Black Sea in return for grain.</a:t>
            </a:r>
          </a:p>
          <a:p>
            <a:r>
              <a:rPr lang="en-US" dirty="0" smtClean="0">
                <a:solidFill>
                  <a:schemeClr val="tx1"/>
                </a:solidFill>
                <a:latin typeface="+mn-lt"/>
                <a:ea typeface="+mn-ea"/>
                <a:cs typeface="+mn-cs"/>
              </a:rPr>
              <a:t>The </a:t>
            </a:r>
            <a:r>
              <a:rPr lang="en-US" dirty="0">
                <a:solidFill>
                  <a:schemeClr val="tx1"/>
                </a:solidFill>
                <a:latin typeface="+mn-lt"/>
                <a:ea typeface="+mn-ea"/>
                <a:cs typeface="+mn-cs"/>
              </a:rPr>
              <a:t>slave trade flourished.</a:t>
            </a:r>
          </a:p>
          <a:p>
            <a:endParaRPr lang="en-US" dirty="0"/>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Industry</a:t>
            </a:r>
            <a:br>
              <a:rPr lang="en-US" sz="4000" dirty="0"/>
            </a:b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Hellenistic </a:t>
            </a:r>
            <a:r>
              <a:rPr lang="en-US" dirty="0">
                <a:solidFill>
                  <a:schemeClr val="tx1"/>
                </a:solidFill>
                <a:latin typeface="+mn-lt"/>
                <a:ea typeface="+mn-ea"/>
                <a:cs typeface="+mn-cs"/>
              </a:rPr>
              <a:t>agriculture and industry underwent significant changes. </a:t>
            </a:r>
          </a:p>
          <a:p>
            <a:r>
              <a:rPr lang="en-US" dirty="0" smtClean="0">
                <a:solidFill>
                  <a:schemeClr val="tx1"/>
                </a:solidFill>
                <a:latin typeface="+mn-lt"/>
                <a:ea typeface="+mn-ea"/>
                <a:cs typeface="+mn-cs"/>
              </a:rPr>
              <a:t>There </a:t>
            </a:r>
            <a:r>
              <a:rPr lang="en-US" dirty="0">
                <a:solidFill>
                  <a:schemeClr val="tx1"/>
                </a:solidFill>
                <a:latin typeface="+mn-lt"/>
                <a:ea typeface="+mn-ea"/>
                <a:cs typeface="+mn-cs"/>
              </a:rPr>
              <a:t>were few industrial innovations in the Hellenistic Age.</a:t>
            </a:r>
          </a:p>
          <a:p>
            <a:r>
              <a:rPr lang="en-US" dirty="0">
                <a:solidFill>
                  <a:schemeClr val="tx1"/>
                </a:solidFill>
                <a:latin typeface="+mn-lt"/>
                <a:ea typeface="+mn-ea"/>
                <a:cs typeface="+mn-cs"/>
              </a:rPr>
              <a:t>a)	The inventions of mathematicians and other thinkers failed to produce corresponding technological innovations.</a:t>
            </a:r>
          </a:p>
          <a:p>
            <a:r>
              <a:rPr lang="en-US" dirty="0">
                <a:solidFill>
                  <a:schemeClr val="tx1"/>
                </a:solidFill>
                <a:latin typeface="+mn-lt"/>
                <a:ea typeface="+mn-ea"/>
                <a:cs typeface="+mn-cs"/>
              </a:rPr>
              <a:t>b)	Cheap labor left little motivation for innovation.</a:t>
            </a:r>
          </a:p>
          <a:p>
            <a:endParaRPr lang="en-US" dirty="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Agriculture</a:t>
            </a:r>
            <a:br>
              <a:rPr lang="en-US" sz="4000" dirty="0"/>
            </a:b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Hellenistic </a:t>
            </a:r>
            <a:r>
              <a:rPr lang="en-US" dirty="0">
                <a:solidFill>
                  <a:schemeClr val="tx1"/>
                </a:solidFill>
                <a:latin typeface="+mn-lt"/>
                <a:ea typeface="+mn-ea"/>
                <a:cs typeface="+mn-cs"/>
              </a:rPr>
              <a:t>kings paid special attention to agriculture.</a:t>
            </a:r>
          </a:p>
          <a:p>
            <a:r>
              <a:rPr lang="en-US" dirty="0" smtClean="0">
                <a:solidFill>
                  <a:schemeClr val="tx1"/>
                </a:solidFill>
                <a:latin typeface="+mn-lt"/>
                <a:ea typeface="+mn-ea"/>
                <a:cs typeface="+mn-cs"/>
              </a:rPr>
              <a:t>Much </a:t>
            </a:r>
            <a:r>
              <a:rPr lang="en-US" dirty="0">
                <a:solidFill>
                  <a:schemeClr val="tx1"/>
                </a:solidFill>
                <a:latin typeface="+mn-lt"/>
                <a:ea typeface="+mn-ea"/>
                <a:cs typeface="+mn-cs"/>
              </a:rPr>
              <a:t>of their revenue was derived from the produce of royal lands.</a:t>
            </a:r>
          </a:p>
          <a:p>
            <a:r>
              <a:rPr lang="en-US" dirty="0" smtClean="0">
                <a:solidFill>
                  <a:schemeClr val="tx1"/>
                </a:solidFill>
                <a:latin typeface="+mn-lt"/>
                <a:ea typeface="+mn-ea"/>
                <a:cs typeface="+mn-cs"/>
              </a:rPr>
              <a:t>Some </a:t>
            </a:r>
            <a:r>
              <a:rPr lang="en-US" dirty="0">
                <a:solidFill>
                  <a:schemeClr val="tx1"/>
                </a:solidFill>
                <a:latin typeface="+mn-lt"/>
                <a:ea typeface="+mn-ea"/>
                <a:cs typeface="+mn-cs"/>
              </a:rPr>
              <a:t>kings sought out and supported agricultural experts.</a:t>
            </a:r>
          </a:p>
          <a:p>
            <a:endParaRPr lang="en-US" dirty="0"/>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Hellenistic Intellectual Advances</a:t>
            </a:r>
          </a:p>
        </p:txBody>
      </p:sp>
      <p:sp>
        <p:nvSpPr>
          <p:cNvPr id="7171" name="Rectangle 3"/>
          <p:cNvSpPr>
            <a:spLocks noGrp="1" noChangeArrowheads="1"/>
          </p:cNvSpPr>
          <p:nvPr>
            <p:ph type="body" idx="1"/>
          </p:nvPr>
        </p:nvSpPr>
        <p:spPr/>
        <p:txBody>
          <a:bodyPr/>
          <a:lstStyle/>
          <a:p>
            <a:r>
              <a:rPr lang="en-US"/>
              <a:t>Religion in the Hellenistic World</a:t>
            </a:r>
          </a:p>
          <a:p>
            <a:r>
              <a:rPr lang="en-US"/>
              <a:t>Philosophy and the People</a:t>
            </a:r>
          </a:p>
          <a:p>
            <a:r>
              <a:rPr lang="en-US"/>
              <a:t>Hellenistic Science</a:t>
            </a:r>
          </a:p>
          <a:p>
            <a:r>
              <a:rPr lang="en-US"/>
              <a:t>Hellenistic Medicine</a:t>
            </a:r>
          </a:p>
          <a:p>
            <a:pPr>
              <a:buFontTx/>
              <a:buNone/>
            </a:pPr>
            <a:endParaRPr lang="en-US"/>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1" name="Rectangle 3"/>
          <p:cNvSpPr>
            <a:spLocks noGrp="1" noChangeArrowheads="1"/>
          </p:cNvSpPr>
          <p:nvPr>
            <p:ph type="title"/>
          </p:nvPr>
        </p:nvSpPr>
        <p:spPr>
          <a:xfrm>
            <a:off x="684213" y="4664145"/>
            <a:ext cx="7908925" cy="707886"/>
          </a:xfrm>
          <a:noFill/>
        </p:spPr>
        <p:txBody>
          <a:bodyPr>
            <a:spAutoFit/>
          </a:bodyPr>
          <a:lstStyle/>
          <a:p>
            <a:r>
              <a:rPr lang="en-US" sz="2000" dirty="0"/>
              <a:t>This gilded case for a bow and arrows indicates that Alexander’s success came at the price of blood. </a:t>
            </a:r>
          </a:p>
        </p:txBody>
      </p:sp>
      <p:sp>
        <p:nvSpPr>
          <p:cNvPr id="427012" name="Rectangle 4"/>
          <p:cNvSpPr>
            <a:spLocks noChangeArrowheads="1"/>
          </p:cNvSpPr>
          <p:nvPr/>
        </p:nvSpPr>
        <p:spPr bwMode="auto">
          <a:xfrm>
            <a:off x="2386013" y="6477000"/>
            <a:ext cx="6629400" cy="244475"/>
          </a:xfrm>
          <a:prstGeom prst="rect">
            <a:avLst/>
          </a:prstGeom>
          <a:noFill/>
          <a:ln w="9525">
            <a:noFill/>
            <a:miter lim="800000"/>
            <a:headEnd/>
            <a:tailEnd/>
          </a:ln>
          <a:effectLst/>
        </p:spPr>
        <p:txBody>
          <a:bodyPr>
            <a:spAutoFit/>
          </a:bodyPr>
          <a:lstStyle/>
          <a:p>
            <a:pPr algn="r"/>
            <a:r>
              <a:rPr lang="it-IT" sz="1000">
                <a:cs typeface="Arial" pitchFamily="34" charset="0"/>
              </a:rPr>
              <a:t>Archaeological Museum Salonica/Dagli-Orti/The Art Archive</a:t>
            </a:r>
            <a:endParaRPr lang="en-US" sz="1000">
              <a:cs typeface="Arial" pitchFamily="34" charset="0"/>
            </a:endParaRPr>
          </a:p>
        </p:txBody>
      </p:sp>
      <p:pic>
        <p:nvPicPr>
          <p:cNvPr id="427014" name="Picture 6" descr="mckay-9e_Ch04_p121a"/>
          <p:cNvPicPr>
            <a:picLocks noChangeAspect="1" noChangeArrowheads="1"/>
          </p:cNvPicPr>
          <p:nvPr/>
        </p:nvPicPr>
        <p:blipFill>
          <a:blip r:embed="rId3" cstate="print"/>
          <a:srcRect/>
          <a:stretch>
            <a:fillRect/>
          </a:stretch>
        </p:blipFill>
        <p:spPr bwMode="auto">
          <a:xfrm>
            <a:off x="1824038" y="379413"/>
            <a:ext cx="5497512" cy="4235450"/>
          </a:xfrm>
          <a:prstGeom prst="rect">
            <a:avLst/>
          </a:prstGeom>
          <a:noFill/>
          <a:ln w="12700">
            <a:solidFill>
              <a:srgbClr val="0000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Alexander and the Great Crusade</a:t>
            </a:r>
          </a:p>
        </p:txBody>
      </p:sp>
      <p:sp>
        <p:nvSpPr>
          <p:cNvPr id="3" name="Content Placeholder 2"/>
          <p:cNvSpPr>
            <a:spLocks noGrp="1"/>
          </p:cNvSpPr>
          <p:nvPr>
            <p:ph idx="1"/>
          </p:nvPr>
        </p:nvSpPr>
        <p:spPr/>
        <p:txBody>
          <a:bodyPr/>
          <a:lstStyle/>
          <a:p>
            <a:r>
              <a:rPr lang="en-US" sz="2800" dirty="0" smtClean="0">
                <a:solidFill>
                  <a:schemeClr val="tx1"/>
                </a:solidFill>
                <a:latin typeface="+mn-lt"/>
                <a:ea typeface="+mn-ea"/>
                <a:cs typeface="+mn-cs"/>
              </a:rPr>
              <a:t>Alexander </a:t>
            </a:r>
            <a:r>
              <a:rPr lang="en-US" sz="2800" dirty="0">
                <a:solidFill>
                  <a:schemeClr val="tx1"/>
                </a:solidFill>
                <a:latin typeface="+mn-lt"/>
                <a:ea typeface="+mn-ea"/>
                <a:cs typeface="+mn-cs"/>
              </a:rPr>
              <a:t>proclaimed the invasion of Persia a great crusade.</a:t>
            </a:r>
          </a:p>
          <a:p>
            <a:r>
              <a:rPr lang="en-US" sz="2800" dirty="0" smtClean="0">
                <a:solidFill>
                  <a:schemeClr val="tx1"/>
                </a:solidFill>
                <a:latin typeface="+mn-lt"/>
                <a:ea typeface="+mn-ea"/>
                <a:cs typeface="+mn-cs"/>
              </a:rPr>
              <a:t>Alexander </a:t>
            </a:r>
            <a:r>
              <a:rPr lang="en-US" sz="2800" dirty="0">
                <a:solidFill>
                  <a:schemeClr val="tx1"/>
                </a:solidFill>
                <a:latin typeface="+mn-lt"/>
                <a:ea typeface="+mn-ea"/>
                <a:cs typeface="+mn-cs"/>
              </a:rPr>
              <a:t>won three major battles at the </a:t>
            </a:r>
            <a:r>
              <a:rPr lang="en-US" sz="2800" dirty="0" err="1">
                <a:solidFill>
                  <a:schemeClr val="tx1"/>
                </a:solidFill>
                <a:latin typeface="+mn-lt"/>
                <a:ea typeface="+mn-ea"/>
                <a:cs typeface="+mn-cs"/>
              </a:rPr>
              <a:t>Granicus</a:t>
            </a:r>
            <a:r>
              <a:rPr lang="en-US" sz="2800" dirty="0">
                <a:solidFill>
                  <a:schemeClr val="tx1"/>
                </a:solidFill>
                <a:latin typeface="+mn-lt"/>
                <a:ea typeface="+mn-ea"/>
                <a:cs typeface="+mn-cs"/>
              </a:rPr>
              <a:t> River, Issus, and Gaugamela.</a:t>
            </a:r>
          </a:p>
          <a:p>
            <a:r>
              <a:rPr lang="en-US" sz="2800" dirty="0" smtClean="0">
                <a:solidFill>
                  <a:schemeClr val="tx1"/>
                </a:solidFill>
                <a:latin typeface="+mn-lt"/>
                <a:ea typeface="+mn-ea"/>
                <a:cs typeface="+mn-cs"/>
              </a:rPr>
              <a:t>After </a:t>
            </a:r>
            <a:r>
              <a:rPr lang="en-US" sz="2800" dirty="0">
                <a:solidFill>
                  <a:schemeClr val="tx1"/>
                </a:solidFill>
                <a:latin typeface="+mn-lt"/>
                <a:ea typeface="+mn-ea"/>
                <a:cs typeface="+mn-cs"/>
              </a:rPr>
              <a:t>his defeat of the Persians, he led his forces as far east as the Indus River.</a:t>
            </a:r>
          </a:p>
          <a:p>
            <a:r>
              <a:rPr lang="en-US" sz="2800" dirty="0" smtClean="0">
                <a:solidFill>
                  <a:schemeClr val="tx1"/>
                </a:solidFill>
                <a:latin typeface="+mn-lt"/>
                <a:ea typeface="+mn-ea"/>
                <a:cs typeface="+mn-cs"/>
              </a:rPr>
              <a:t>After </a:t>
            </a:r>
            <a:r>
              <a:rPr lang="en-US" sz="2800" dirty="0">
                <a:solidFill>
                  <a:schemeClr val="tx1"/>
                </a:solidFill>
                <a:latin typeface="+mn-lt"/>
                <a:ea typeface="+mn-ea"/>
                <a:cs typeface="+mn-cs"/>
              </a:rPr>
              <a:t>hard fighting at the </a:t>
            </a:r>
            <a:r>
              <a:rPr lang="en-US" sz="2800" dirty="0" err="1">
                <a:solidFill>
                  <a:schemeClr val="tx1"/>
                </a:solidFill>
                <a:latin typeface="+mn-lt"/>
                <a:ea typeface="+mn-ea"/>
                <a:cs typeface="+mn-cs"/>
              </a:rPr>
              <a:t>Hyphasis</a:t>
            </a:r>
            <a:r>
              <a:rPr lang="en-US" sz="2800" dirty="0">
                <a:solidFill>
                  <a:schemeClr val="tx1"/>
                </a:solidFill>
                <a:latin typeface="+mn-lt"/>
                <a:ea typeface="+mn-ea"/>
                <a:cs typeface="+mn-cs"/>
              </a:rPr>
              <a:t> River, his troops refused to go further.</a:t>
            </a:r>
          </a:p>
          <a:p>
            <a:r>
              <a:rPr lang="en-US" sz="2800" dirty="0" smtClean="0">
                <a:solidFill>
                  <a:schemeClr val="tx1"/>
                </a:solidFill>
                <a:latin typeface="+mn-lt"/>
                <a:ea typeface="+mn-ea"/>
                <a:cs typeface="+mn-cs"/>
              </a:rPr>
              <a:t>Alexander </a:t>
            </a:r>
            <a:r>
              <a:rPr lang="en-US" sz="2800" dirty="0">
                <a:solidFill>
                  <a:schemeClr val="tx1"/>
                </a:solidFill>
                <a:latin typeface="+mn-lt"/>
                <a:ea typeface="+mn-ea"/>
                <a:cs typeface="+mn-cs"/>
              </a:rPr>
              <a:t>died in Babylon in 323 </a:t>
            </a:r>
            <a:r>
              <a:rPr lang="en-US" sz="2800" cap="small" dirty="0" err="1">
                <a:solidFill>
                  <a:schemeClr val="tx1"/>
                </a:solidFill>
                <a:latin typeface="+mn-lt"/>
                <a:ea typeface="+mn-ea"/>
                <a:cs typeface="+mn-cs"/>
              </a:rPr>
              <a:t>b.c</a:t>
            </a:r>
            <a:r>
              <a:rPr lang="en-US" sz="2800" cap="small" dirty="0">
                <a:solidFill>
                  <a:schemeClr val="tx1"/>
                </a:solidFill>
                <a:latin typeface="+mn-lt"/>
                <a:ea typeface="+mn-ea"/>
                <a:cs typeface="+mn-cs"/>
              </a:rPr>
              <a:t>.</a:t>
            </a:r>
            <a:endParaRPr lang="en-US" sz="2800" dirty="0">
              <a:solidFill>
                <a:schemeClr val="tx1"/>
              </a:solidFill>
              <a:latin typeface="+mn-lt"/>
              <a:ea typeface="+mn-ea"/>
              <a:cs typeface="+mn-cs"/>
            </a:endParaRP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667000" y="2062163"/>
            <a:ext cx="3810000" cy="27336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spect="1" noChangeArrowheads="1"/>
          </p:cNvSpPr>
          <p:nvPr>
            <p:ph type="body" idx="1"/>
          </p:nvPr>
        </p:nvSpPr>
        <p:spPr>
          <a:xfrm>
            <a:off x="684213" y="4972050"/>
            <a:ext cx="7908925" cy="825500"/>
          </a:xfrm>
          <a:noFill/>
          <a:ln/>
        </p:spPr>
        <p:txBody>
          <a:bodyPr/>
          <a:lstStyle/>
          <a:p>
            <a:r>
              <a:rPr lang="en-US" sz="2400" dirty="0" smtClean="0"/>
              <a:t>This map shows the course of Alexander’s invasion of the Persian Empire and the speed of his progress. More important than the great success of his military campaigns was his founding of Hellenistic cities in the East.</a:t>
            </a:r>
          </a:p>
          <a:p>
            <a:endParaRPr lang="en-US" sz="2800" dirty="0"/>
          </a:p>
        </p:txBody>
      </p:sp>
      <p:pic>
        <p:nvPicPr>
          <p:cNvPr id="378899" name="Picture 19" descr="mckay-9e_Ch04_p96a"/>
          <p:cNvPicPr>
            <a:picLocks noChangeAspect="1" noChangeArrowheads="1"/>
          </p:cNvPicPr>
          <p:nvPr/>
        </p:nvPicPr>
        <p:blipFill>
          <a:blip r:embed="rId3" cstate="print"/>
          <a:srcRect/>
          <a:stretch>
            <a:fillRect/>
          </a:stretch>
        </p:blipFill>
        <p:spPr bwMode="auto">
          <a:xfrm>
            <a:off x="1676400" y="609600"/>
            <a:ext cx="5738813" cy="4208462"/>
          </a:xfrm>
          <a:prstGeom prst="rect">
            <a:avLst/>
          </a:prstGeom>
          <a:noFill/>
          <a:ln w="12700">
            <a:solidFill>
              <a:srgbClr val="000000"/>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Alexander’s </a:t>
            </a:r>
            <a:r>
              <a:rPr lang="en-US" dirty="0" smtClean="0"/>
              <a:t>Legacy: Political</a:t>
            </a:r>
            <a:endParaRPr lang="en-US" dirty="0"/>
          </a:p>
        </p:txBody>
      </p:sp>
      <p:sp>
        <p:nvSpPr>
          <p:cNvPr id="4099" name="Rectangle 3"/>
          <p:cNvSpPr>
            <a:spLocks noGrp="1" noChangeArrowheads="1"/>
          </p:cNvSpPr>
          <p:nvPr>
            <p:ph type="body" idx="1"/>
          </p:nvPr>
        </p:nvSpPr>
        <p:spPr/>
        <p:txBody>
          <a:bodyPr/>
          <a:lstStyle/>
          <a:p>
            <a:r>
              <a:rPr lang="en-US" dirty="0" smtClean="0">
                <a:solidFill>
                  <a:schemeClr val="tx1"/>
                </a:solidFill>
                <a:latin typeface="+mn-lt"/>
                <a:ea typeface="+mn-ea"/>
                <a:cs typeface="+mn-cs"/>
              </a:rPr>
              <a:t>After </a:t>
            </a:r>
            <a:r>
              <a:rPr lang="en-US" dirty="0">
                <a:solidFill>
                  <a:schemeClr val="tx1"/>
                </a:solidFill>
                <a:latin typeface="+mn-lt"/>
                <a:ea typeface="+mn-ea"/>
                <a:cs typeface="+mn-cs"/>
              </a:rPr>
              <a:t>Alexander’s death and the murder of his son, his empire was broken up into several kingdoms and leagues.</a:t>
            </a:r>
          </a:p>
          <a:p>
            <a:r>
              <a:rPr lang="en-US" dirty="0" smtClean="0">
                <a:solidFill>
                  <a:schemeClr val="tx1"/>
                </a:solidFill>
                <a:latin typeface="+mn-lt"/>
                <a:ea typeface="+mn-ea"/>
                <a:cs typeface="+mn-cs"/>
              </a:rPr>
              <a:t>City-states </a:t>
            </a:r>
            <a:r>
              <a:rPr lang="en-US" dirty="0">
                <a:solidFill>
                  <a:schemeClr val="tx1"/>
                </a:solidFill>
                <a:latin typeface="+mn-lt"/>
                <a:ea typeface="+mn-ea"/>
                <a:cs typeface="+mn-cs"/>
              </a:rPr>
              <a:t>were replaced by larger political units.</a:t>
            </a:r>
          </a:p>
          <a:p>
            <a:r>
              <a:rPr lang="en-US" dirty="0" smtClean="0">
                <a:solidFill>
                  <a:schemeClr val="tx1"/>
                </a:solidFill>
                <a:latin typeface="+mn-lt"/>
                <a:ea typeface="+mn-ea"/>
                <a:cs typeface="+mn-cs"/>
              </a:rPr>
              <a:t>The </a:t>
            </a:r>
            <a:r>
              <a:rPr lang="en-US" dirty="0">
                <a:solidFill>
                  <a:schemeClr val="tx1"/>
                </a:solidFill>
                <a:latin typeface="+mn-lt"/>
                <a:ea typeface="+mn-ea"/>
                <a:cs typeface="+mn-cs"/>
              </a:rPr>
              <a:t>Hellenistic period was marked by almost constant warfare.</a:t>
            </a:r>
          </a:p>
          <a:p>
            <a:pPr>
              <a:buFontTx/>
              <a:buNone/>
            </a:pP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The Spread of Hellenism</a:t>
            </a:r>
          </a:p>
        </p:txBody>
      </p:sp>
      <p:sp>
        <p:nvSpPr>
          <p:cNvPr id="5123" name="Rectangle 3"/>
          <p:cNvSpPr>
            <a:spLocks noGrp="1" noChangeArrowheads="1"/>
          </p:cNvSpPr>
          <p:nvPr>
            <p:ph type="body" idx="1"/>
          </p:nvPr>
        </p:nvSpPr>
        <p:spPr/>
        <p:txBody>
          <a:bodyPr/>
          <a:lstStyle/>
          <a:p>
            <a:r>
              <a:rPr lang="en-US" sz="2800" dirty="0" smtClean="0">
                <a:solidFill>
                  <a:schemeClr val="tx1"/>
                </a:solidFill>
                <a:latin typeface="+mn-lt"/>
                <a:ea typeface="+mn-ea"/>
                <a:cs typeface="+mn-cs"/>
              </a:rPr>
              <a:t>The </a:t>
            </a:r>
            <a:r>
              <a:rPr lang="en-US" sz="2800" dirty="0">
                <a:solidFill>
                  <a:schemeClr val="tx1"/>
                </a:solidFill>
                <a:latin typeface="+mn-lt"/>
                <a:ea typeface="+mn-ea"/>
                <a:cs typeface="+mn-cs"/>
              </a:rPr>
              <a:t>development of new kingdoms brought with it the resurgence of monarchy.</a:t>
            </a:r>
          </a:p>
          <a:p>
            <a:r>
              <a:rPr lang="en-US" sz="2800" dirty="0" smtClean="0">
                <a:solidFill>
                  <a:schemeClr val="tx1"/>
                </a:solidFill>
                <a:latin typeface="+mn-lt"/>
                <a:ea typeface="+mn-ea"/>
                <a:cs typeface="+mn-cs"/>
              </a:rPr>
              <a:t>The </a:t>
            </a:r>
            <a:r>
              <a:rPr lang="en-US" sz="2800" dirty="0">
                <a:solidFill>
                  <a:schemeClr val="tx1"/>
                </a:solidFill>
                <a:latin typeface="+mn-lt"/>
                <a:ea typeface="+mn-ea"/>
                <a:cs typeface="+mn-cs"/>
              </a:rPr>
              <a:t>concept of monarchy, however, never replaced the ideal of the polis.</a:t>
            </a:r>
          </a:p>
          <a:p>
            <a:r>
              <a:rPr lang="en-US" sz="2800" dirty="0" smtClean="0">
                <a:solidFill>
                  <a:schemeClr val="tx1"/>
                </a:solidFill>
                <a:latin typeface="+mn-lt"/>
                <a:ea typeface="+mn-ea"/>
                <a:cs typeface="+mn-cs"/>
              </a:rPr>
              <a:t>The </a:t>
            </a:r>
            <a:r>
              <a:rPr lang="en-US" sz="2800" dirty="0">
                <a:solidFill>
                  <a:schemeClr val="tx1"/>
                </a:solidFill>
                <a:latin typeface="+mn-lt"/>
                <a:ea typeface="+mn-ea"/>
                <a:cs typeface="+mn-cs"/>
              </a:rPr>
              <a:t>Hellenistic city differed from the old Greek polis.</a:t>
            </a:r>
          </a:p>
          <a:p>
            <a:r>
              <a:rPr lang="en-US" sz="2800" dirty="0" smtClean="0">
                <a:solidFill>
                  <a:schemeClr val="tx1"/>
                </a:solidFill>
                <a:latin typeface="+mn-lt"/>
                <a:ea typeface="+mn-ea"/>
                <a:cs typeface="+mn-cs"/>
              </a:rPr>
              <a:t>It </a:t>
            </a:r>
            <a:r>
              <a:rPr lang="en-US" sz="2800" dirty="0">
                <a:solidFill>
                  <a:schemeClr val="tx1"/>
                </a:solidFill>
                <a:latin typeface="+mn-lt"/>
                <a:ea typeface="+mn-ea"/>
                <a:cs typeface="+mn-cs"/>
              </a:rPr>
              <a:t>was not self-governing.</a:t>
            </a:r>
          </a:p>
          <a:p>
            <a:r>
              <a:rPr lang="en-US" sz="2800" dirty="0" smtClean="0">
                <a:solidFill>
                  <a:schemeClr val="tx1"/>
                </a:solidFill>
                <a:latin typeface="+mn-lt"/>
                <a:ea typeface="+mn-ea"/>
                <a:cs typeface="+mn-cs"/>
              </a:rPr>
              <a:t>It </a:t>
            </a:r>
            <a:r>
              <a:rPr lang="en-US" sz="2800" dirty="0">
                <a:solidFill>
                  <a:schemeClr val="tx1"/>
                </a:solidFill>
                <a:latin typeface="+mn-lt"/>
                <a:ea typeface="+mn-ea"/>
                <a:cs typeface="+mn-cs"/>
              </a:rPr>
              <a:t>was not as culturally homogenous as the old polis.</a:t>
            </a:r>
          </a:p>
          <a:p>
            <a:pPr>
              <a:buFontTx/>
              <a:buNone/>
            </a:pPr>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Alexander’s Legacy: Cultural </a:t>
            </a:r>
            <a:r>
              <a:rPr lang="en-US" sz="4000" dirty="0"/>
              <a:t/>
            </a:r>
            <a:br>
              <a:rPr lang="en-US" sz="4000" dirty="0"/>
            </a:b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Alexander’s </a:t>
            </a:r>
            <a:r>
              <a:rPr lang="en-US" dirty="0">
                <a:solidFill>
                  <a:schemeClr val="tx1"/>
                </a:solidFill>
                <a:latin typeface="+mn-lt"/>
                <a:ea typeface="+mn-ea"/>
                <a:cs typeface="+mn-cs"/>
              </a:rPr>
              <a:t>cities and colonies spread Greek culture throughout Asia Minor and even into India.</a:t>
            </a:r>
          </a:p>
          <a:p>
            <a:r>
              <a:rPr lang="en-US" dirty="0" smtClean="0">
                <a:solidFill>
                  <a:schemeClr val="tx1"/>
                </a:solidFill>
                <a:latin typeface="+mn-lt"/>
                <a:ea typeface="+mn-ea"/>
                <a:cs typeface="+mn-cs"/>
              </a:rPr>
              <a:t>Greek </a:t>
            </a:r>
            <a:r>
              <a:rPr lang="en-US" dirty="0">
                <a:solidFill>
                  <a:schemeClr val="tx1"/>
                </a:solidFill>
                <a:latin typeface="+mn-lt"/>
                <a:ea typeface="+mn-ea"/>
                <a:cs typeface="+mn-cs"/>
              </a:rPr>
              <a:t>theaters, temples, and libraries sprang up throughout the Mediterranean world.</a:t>
            </a: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50925"/>
          </a:xfrm>
        </p:spPr>
        <p:txBody>
          <a:bodyPr/>
          <a:lstStyle/>
          <a:p>
            <a:r>
              <a:rPr lang="en-US" sz="4000" dirty="0"/>
              <a:t>Men and Women in Hellenistic Monarchies</a:t>
            </a:r>
            <a:br>
              <a:rPr lang="en-US" sz="4000" dirty="0"/>
            </a:br>
            <a:endParaRPr lang="en-US" dirty="0"/>
          </a:p>
        </p:txBody>
      </p:sp>
      <p:sp>
        <p:nvSpPr>
          <p:cNvPr id="3" name="Content Placeholder 2"/>
          <p:cNvSpPr>
            <a:spLocks noGrp="1"/>
          </p:cNvSpPr>
          <p:nvPr>
            <p:ph idx="1"/>
          </p:nvPr>
        </p:nvSpPr>
        <p:spPr/>
        <p:txBody>
          <a:bodyPr/>
          <a:lstStyle/>
          <a:p>
            <a:r>
              <a:rPr lang="en-US" sz="2800" dirty="0" smtClean="0">
                <a:solidFill>
                  <a:schemeClr val="tx1"/>
                </a:solidFill>
                <a:latin typeface="+mn-lt"/>
                <a:ea typeface="+mn-ea"/>
                <a:cs typeface="+mn-cs"/>
              </a:rPr>
              <a:t>Hellenistic </a:t>
            </a:r>
            <a:r>
              <a:rPr lang="en-US" sz="2800" dirty="0">
                <a:solidFill>
                  <a:schemeClr val="tx1"/>
                </a:solidFill>
                <a:latin typeface="+mn-lt"/>
                <a:ea typeface="+mn-ea"/>
                <a:cs typeface="+mn-cs"/>
              </a:rPr>
              <a:t>kingdoms offered Greeks many employment opportunities as soldiers and officials.</a:t>
            </a:r>
          </a:p>
          <a:p>
            <a:r>
              <a:rPr lang="en-US" sz="2800" dirty="0" smtClean="0">
                <a:solidFill>
                  <a:schemeClr val="tx1"/>
                </a:solidFill>
                <a:latin typeface="+mn-lt"/>
                <a:ea typeface="+mn-ea"/>
                <a:cs typeface="+mn-cs"/>
              </a:rPr>
              <a:t>Greeks </a:t>
            </a:r>
            <a:r>
              <a:rPr lang="en-US" sz="2800" dirty="0">
                <a:solidFill>
                  <a:schemeClr val="tx1"/>
                </a:solidFill>
                <a:latin typeface="+mn-lt"/>
                <a:ea typeface="+mn-ea"/>
                <a:cs typeface="+mn-cs"/>
              </a:rPr>
              <a:t>played key roles in the governments of Hellenistic cities.</a:t>
            </a:r>
          </a:p>
          <a:p>
            <a:r>
              <a:rPr lang="en-US" sz="2800" dirty="0" smtClean="0">
                <a:solidFill>
                  <a:schemeClr val="tx1"/>
                </a:solidFill>
                <a:latin typeface="+mn-lt"/>
                <a:ea typeface="+mn-ea"/>
                <a:cs typeface="+mn-cs"/>
              </a:rPr>
              <a:t>Greeks </a:t>
            </a:r>
            <a:r>
              <a:rPr lang="en-US" sz="2800" dirty="0">
                <a:solidFill>
                  <a:schemeClr val="tx1"/>
                </a:solidFill>
                <a:latin typeface="+mn-lt"/>
                <a:ea typeface="+mn-ea"/>
                <a:cs typeface="+mn-cs"/>
              </a:rPr>
              <a:t>were recruited to bring Greek art and culture to Asia.</a:t>
            </a:r>
          </a:p>
          <a:p>
            <a:r>
              <a:rPr lang="en-US" sz="2800" dirty="0" smtClean="0">
                <a:solidFill>
                  <a:schemeClr val="tx1"/>
                </a:solidFill>
                <a:latin typeface="+mn-lt"/>
                <a:ea typeface="+mn-ea"/>
                <a:cs typeface="+mn-cs"/>
              </a:rPr>
              <a:t>Women </a:t>
            </a:r>
            <a:r>
              <a:rPr lang="en-US" sz="2800" dirty="0">
                <a:solidFill>
                  <a:schemeClr val="tx1"/>
                </a:solidFill>
                <a:latin typeface="+mn-lt"/>
                <a:ea typeface="+mn-ea"/>
                <a:cs typeface="+mn-cs"/>
              </a:rPr>
              <a:t>began to participate more in political and economic life.</a:t>
            </a:r>
          </a:p>
          <a:p>
            <a:r>
              <a:rPr lang="en-US" sz="2800" dirty="0" smtClean="0">
                <a:solidFill>
                  <a:schemeClr val="tx1"/>
                </a:solidFill>
                <a:latin typeface="+mn-lt"/>
                <a:ea typeface="+mn-ea"/>
                <a:cs typeface="+mn-cs"/>
              </a:rPr>
              <a:t>Armies </a:t>
            </a:r>
            <a:r>
              <a:rPr lang="en-US" sz="2800" dirty="0">
                <a:solidFill>
                  <a:schemeClr val="tx1"/>
                </a:solidFill>
                <a:latin typeface="+mn-lt"/>
                <a:ea typeface="+mn-ea"/>
                <a:cs typeface="+mn-cs"/>
              </a:rPr>
              <a:t>were professionalized.</a:t>
            </a:r>
          </a:p>
          <a:p>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cKay, Western Society">
  <a:themeElements>
    <a:clrScheme name="McKay, Western Socie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ay, Western Socie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Kay, Western Socie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ay, Western Socie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ay, Western Socie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ay, Western Socie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ay, Western Socie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ay, Western Socie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ay, Western Socie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ay, Western Socie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ay, Western Socie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ay, Western Socie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ay, Western Socie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ay, Western Socie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mckay</Template>
  <TotalTime>43</TotalTime>
  <Words>543</Words>
  <Application>Microsoft Office PowerPoint</Application>
  <PresentationFormat>On-screen Show (4:3)</PresentationFormat>
  <Paragraphs>62</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McKay, Western Society</vt:lpstr>
      <vt:lpstr>Chapter 4</vt:lpstr>
      <vt:lpstr>This gilded case for a bow and arrows indicates that Alexander’s success came at the price of blood. </vt:lpstr>
      <vt:lpstr>Alexander and the Great Crusade</vt:lpstr>
      <vt:lpstr>PowerPoint Presentation</vt:lpstr>
      <vt:lpstr>PowerPoint Presentation</vt:lpstr>
      <vt:lpstr>Alexander’s Legacy: Political</vt:lpstr>
      <vt:lpstr>The Spread of Hellenism</vt:lpstr>
      <vt:lpstr>Alexander’s Legacy: Cultural  </vt:lpstr>
      <vt:lpstr>Men and Women in Hellenistic Monarchies </vt:lpstr>
      <vt:lpstr>Greeks and Easterners </vt:lpstr>
      <vt:lpstr>Hellenism and the Jews </vt:lpstr>
      <vt:lpstr>The Economic Scope  of the Hellenistic World</vt:lpstr>
      <vt:lpstr>Commerce </vt:lpstr>
      <vt:lpstr>Industry </vt:lpstr>
      <vt:lpstr>Agriculture </vt:lpstr>
      <vt:lpstr>Hellenistic Intellectual Advances</vt:lpstr>
    </vt:vector>
  </TitlesOfParts>
  <Company>Houghton Mifflin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football</dc:creator>
  <cp:lastModifiedBy>Mark Sweeney</cp:lastModifiedBy>
  <cp:revision>7</cp:revision>
  <dcterms:created xsi:type="dcterms:W3CDTF">2007-07-02T15:21:22Z</dcterms:created>
  <dcterms:modified xsi:type="dcterms:W3CDTF">2014-10-09T12:50:38Z</dcterms:modified>
</cp:coreProperties>
</file>