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handoutMasterIdLst>
    <p:handoutMasterId r:id="rId27"/>
  </p:handoutMasterIdLst>
  <p:sldIdLst>
    <p:sldId id="286" r:id="rId2"/>
    <p:sldId id="287" r:id="rId3"/>
    <p:sldId id="288" r:id="rId4"/>
    <p:sldId id="259" r:id="rId5"/>
    <p:sldId id="260" r:id="rId6"/>
    <p:sldId id="261" r:id="rId7"/>
    <p:sldId id="264" r:id="rId8"/>
    <p:sldId id="262" r:id="rId9"/>
    <p:sldId id="265" r:id="rId10"/>
    <p:sldId id="266" r:id="rId11"/>
    <p:sldId id="280" r:id="rId12"/>
    <p:sldId id="282" r:id="rId13"/>
    <p:sldId id="267" r:id="rId14"/>
    <p:sldId id="268" r:id="rId15"/>
    <p:sldId id="269" r:id="rId16"/>
    <p:sldId id="275" r:id="rId17"/>
    <p:sldId id="270" r:id="rId18"/>
    <p:sldId id="276" r:id="rId19"/>
    <p:sldId id="271" r:id="rId20"/>
    <p:sldId id="277" r:id="rId21"/>
    <p:sldId id="284" r:id="rId22"/>
    <p:sldId id="283" r:id="rId23"/>
    <p:sldId id="273" r:id="rId24"/>
    <p:sldId id="272" r:id="rId25"/>
    <p:sldId id="274"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575" autoAdjust="0"/>
  </p:normalViewPr>
  <p:slideViewPr>
    <p:cSldViewPr>
      <p:cViewPr varScale="1">
        <p:scale>
          <a:sx n="72" d="100"/>
          <a:sy n="72" d="100"/>
        </p:scale>
        <p:origin x="4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53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53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53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5020774-4C77-46BD-A0F7-4F00913AB50B}" type="slidenum">
              <a:rPr lang="en-US"/>
              <a:pPr/>
              <a:t>‹#›</a:t>
            </a:fld>
            <a:endParaRPr lang="en-US"/>
          </a:p>
        </p:txBody>
      </p:sp>
    </p:spTree>
    <p:extLst>
      <p:ext uri="{BB962C8B-B14F-4D97-AF65-F5344CB8AC3E}">
        <p14:creationId xmlns:p14="http://schemas.microsoft.com/office/powerpoint/2010/main" val="19028605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41" name="Rectangle 37"/>
          <p:cNvSpPr>
            <a:spLocks noGrp="1" noChangeArrowheads="1"/>
          </p:cNvSpPr>
          <p:nvPr>
            <p:ph type="dt" sz="half" idx="2"/>
          </p:nvPr>
        </p:nvSpPr>
        <p:spPr/>
        <p:txBody>
          <a:bodyPr/>
          <a:lstStyle>
            <a:lvl1pPr>
              <a:defRPr/>
            </a:lvl1pPr>
          </a:lstStyle>
          <a:p>
            <a:endParaRPr lang="en-US"/>
          </a:p>
        </p:txBody>
      </p:sp>
      <p:sp>
        <p:nvSpPr>
          <p:cNvPr id="21542" name="Rectangle 38"/>
          <p:cNvSpPr>
            <a:spLocks noGrp="1" noChangeArrowheads="1"/>
          </p:cNvSpPr>
          <p:nvPr>
            <p:ph type="ftr" sz="quarter" idx="3"/>
          </p:nvPr>
        </p:nvSpPr>
        <p:spPr/>
        <p:txBody>
          <a:bodyPr/>
          <a:lstStyle>
            <a:lvl1pPr>
              <a:defRPr/>
            </a:lvl1pPr>
          </a:lstStyle>
          <a:p>
            <a:endParaRPr lang="en-US"/>
          </a:p>
        </p:txBody>
      </p:sp>
      <p:sp>
        <p:nvSpPr>
          <p:cNvPr id="2154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21545" name="Rectangle 41"/>
          <p:cNvSpPr>
            <a:spLocks noGrp="1" noChangeArrowheads="1"/>
          </p:cNvSpPr>
          <p:nvPr>
            <p:ph type="sldNum" sz="quarter" idx="4"/>
          </p:nvPr>
        </p:nvSpPr>
        <p:spPr/>
        <p:txBody>
          <a:bodyPr/>
          <a:lstStyle>
            <a:lvl1pPr>
              <a:defRPr/>
            </a:lvl1pPr>
          </a:lstStyle>
          <a:p>
            <a:fld id="{9BF27A4C-5CD4-45B0-A055-D08C862BA795}" type="slidenum">
              <a:rPr lang="en-US"/>
              <a:pPr/>
              <a:t>‹#›</a:t>
            </a:fld>
            <a:endParaRPr lang="en-US"/>
          </a:p>
        </p:txBody>
      </p:sp>
      <p:sp>
        <p:nvSpPr>
          <p:cNvPr id="2154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846437-3A17-4A71-9BC2-276838955A5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314E92-98A2-471F-B189-2D3B848350F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114AE0AA-28E3-4AE7-949E-FDA4460E89E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BD9552CB-74EE-4CB9-AA3B-0AFF5541689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56D9CE91-84CD-46DC-B86E-347CA147376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0DCAAB-D3EE-4367-80CE-531CA978ACD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38D393-32AF-430A-B956-2AD58D00FB5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CBC125-40C2-4A32-9D11-42EFAC9A153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A30282-5A84-49B6-B090-F8E8B8487A0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A63198-D476-4219-AE1C-F265FA7D5ED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1A19F9-E642-4C2C-93B6-454F7798589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182E6F-DCE1-45CB-914D-74344A0D27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201B66-6FE0-496B-8BCA-8A409346E93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1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052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2052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EB2D009-F22D-4EF6-9DBE-FB81CD75ECB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Image:Stpetes.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www.luther.de/en/friedr.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lipart.com/en/close-up?o=750609&amp;memlevel=C&amp;a=c&amp;q=money&amp;s=1&amp;e=30&amp;show=&amp;c=&amp;cid=&amp;findincat=&amp;g=&amp;cc=&amp;page="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Picture 19" descr="Foto: Martin Engelbrech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47813" y="0"/>
            <a:ext cx="6084887" cy="2276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4"/>
          <p:cNvSpPr>
            <a:spLocks noGrp="1" noChangeArrowheads="1"/>
          </p:cNvSpPr>
          <p:nvPr>
            <p:ph type="title"/>
          </p:nvPr>
        </p:nvSpPr>
        <p:spPr/>
        <p:txBody>
          <a:bodyPr/>
          <a:lstStyle/>
          <a:p>
            <a:r>
              <a:rPr lang="en-US" altLang="en-US" sz="4800"/>
              <a:t>The Church of the 16</a:t>
            </a:r>
            <a:r>
              <a:rPr lang="en-US" altLang="en-US" sz="4800" baseline="30000"/>
              <a:t>th</a:t>
            </a:r>
            <a:r>
              <a:rPr lang="en-US" altLang="en-US" sz="4800"/>
              <a:t> Century</a:t>
            </a:r>
          </a:p>
        </p:txBody>
      </p:sp>
      <p:pic>
        <p:nvPicPr>
          <p:cNvPr id="2056" name="Picture 8" descr="lafarg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19188" y="2312988"/>
            <a:ext cx="3452812" cy="381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70" name="Picture 22" descr="Huss being condemned at the Council of Constanc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67288" y="3752850"/>
            <a:ext cx="3492500" cy="2573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6119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strVal val="#ppt_w*0.70"/>
                                          </p:val>
                                        </p:tav>
                                        <p:tav tm="100000">
                                          <p:val>
                                            <p:strVal val="#ppt_w"/>
                                          </p:val>
                                        </p:tav>
                                      </p:tavLst>
                                    </p:anim>
                                    <p:anim calcmode="lin" valueType="num">
                                      <p:cBhvr>
                                        <p:cTn id="8" dur="1000" fill="hold"/>
                                        <p:tgtEl>
                                          <p:spTgt spid="2052"/>
                                        </p:tgtEl>
                                        <p:attrNameLst>
                                          <p:attrName>ppt_h</p:attrName>
                                        </p:attrNameLst>
                                      </p:cBhvr>
                                      <p:tavLst>
                                        <p:tav tm="0">
                                          <p:val>
                                            <p:strVal val="#ppt_h"/>
                                          </p:val>
                                        </p:tav>
                                        <p:tav tm="100000">
                                          <p:val>
                                            <p:strVal val="#ppt_h"/>
                                          </p:val>
                                        </p:tav>
                                      </p:tavLst>
                                    </p:anim>
                                    <p:animEffect transition="in" filter="fade">
                                      <p:cBhvr>
                                        <p:cTn id="9" dur="1000"/>
                                        <p:tgtEl>
                                          <p:spTgt spid="20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dissolve">
                                      <p:cBhvr>
                                        <p:cTn id="14" dur="2000"/>
                                        <p:tgtEl>
                                          <p:spTgt spid="20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70"/>
                                        </p:tgtEl>
                                        <p:attrNameLst>
                                          <p:attrName>style.visibility</p:attrName>
                                        </p:attrNameLst>
                                      </p:cBhvr>
                                      <p:to>
                                        <p:strVal val="visible"/>
                                      </p:to>
                                    </p:set>
                                    <p:anim calcmode="lin" valueType="num">
                                      <p:cBhvr additive="base">
                                        <p:cTn id="19" dur="500" fill="hold"/>
                                        <p:tgtEl>
                                          <p:spTgt spid="2070"/>
                                        </p:tgtEl>
                                        <p:attrNameLst>
                                          <p:attrName>ppt_x</p:attrName>
                                        </p:attrNameLst>
                                      </p:cBhvr>
                                      <p:tavLst>
                                        <p:tav tm="0">
                                          <p:val>
                                            <p:strVal val="#ppt_x"/>
                                          </p:val>
                                        </p:tav>
                                        <p:tav tm="100000">
                                          <p:val>
                                            <p:strVal val="#ppt_x"/>
                                          </p:val>
                                        </p:tav>
                                      </p:tavLst>
                                    </p:anim>
                                    <p:anim calcmode="lin" valueType="num">
                                      <p:cBhvr additive="base">
                                        <p:cTn id="20" dur="500" fill="hold"/>
                                        <p:tgtEl>
                                          <p:spTgt spid="20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Study of the Bible </a:t>
            </a:r>
          </a:p>
        </p:txBody>
      </p:sp>
      <p:sp>
        <p:nvSpPr>
          <p:cNvPr id="40963" name="Rectangle 3"/>
          <p:cNvSpPr>
            <a:spLocks noGrp="1" noChangeArrowheads="1"/>
          </p:cNvSpPr>
          <p:nvPr>
            <p:ph type="body" idx="1"/>
          </p:nvPr>
        </p:nvSpPr>
        <p:spPr/>
        <p:txBody>
          <a:bodyPr/>
          <a:lstStyle/>
          <a:p>
            <a:r>
              <a:rPr lang="en-US"/>
              <a:t>Study of the bible is the center of his work</a:t>
            </a:r>
          </a:p>
          <a:p>
            <a:pPr lvl="1"/>
            <a:r>
              <a:rPr lang="en-US"/>
              <a:t>Focused on the writings of St. Paul</a:t>
            </a:r>
          </a:p>
          <a:p>
            <a:pPr lvl="1"/>
            <a:r>
              <a:rPr lang="en-US"/>
              <a:t>Found his teachings started to diverge from the teachings of the Church</a:t>
            </a:r>
          </a:p>
          <a:p>
            <a:r>
              <a:rPr lang="en-US"/>
              <a:t>Came to a realization when he read passages in the bible that indicated man had no power over his own salvation- only God had that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03225" y="273050"/>
            <a:ext cx="8231188" cy="6135688"/>
          </a:xfrm>
          <a:ln/>
        </p:spPr>
        <p:txBody>
          <a:bodyPr/>
          <a:lstStyle/>
          <a:p>
            <a:pPr lvl="1"/>
            <a:r>
              <a:rPr lang="en-US" sz="2000" dirty="0" smtClean="0"/>
              <a:t>Rom </a:t>
            </a:r>
            <a:r>
              <a:rPr lang="en-US" sz="2000" dirty="0"/>
              <a:t>3:28: "</a:t>
            </a:r>
            <a:r>
              <a:rPr lang="en-US" sz="2000" dirty="0">
                <a:effectLst/>
              </a:rPr>
              <a:t>We maintain therefore that</a:t>
            </a:r>
            <a:br>
              <a:rPr lang="en-US" sz="2000" dirty="0">
                <a:effectLst/>
              </a:rPr>
            </a:br>
            <a:r>
              <a:rPr lang="en-US" sz="2000" dirty="0">
                <a:solidFill>
                  <a:schemeClr val="hlink"/>
                </a:solidFill>
                <a:effectLst/>
              </a:rPr>
              <a:t>a man is justified by faith</a:t>
            </a:r>
            <a:r>
              <a:rPr lang="en-US" sz="2000" dirty="0">
                <a:solidFill>
                  <a:schemeClr val="accent1"/>
                </a:solidFill>
                <a:effectLst/>
              </a:rPr>
              <a:t> </a:t>
            </a:r>
            <a:r>
              <a:rPr lang="en-US" sz="2000" dirty="0">
                <a:effectLst/>
              </a:rPr>
              <a:t>apart from the</a:t>
            </a:r>
            <a:br>
              <a:rPr lang="en-US" sz="2000" dirty="0">
                <a:effectLst/>
              </a:rPr>
            </a:br>
            <a:r>
              <a:rPr lang="en-US" sz="2000" dirty="0">
                <a:effectLst/>
              </a:rPr>
              <a:t>works of the law.</a:t>
            </a:r>
            <a:r>
              <a:rPr lang="en-US" sz="2000" dirty="0"/>
              <a:t>"</a:t>
            </a:r>
          </a:p>
          <a:p>
            <a:pPr lvl="1"/>
            <a:r>
              <a:rPr lang="en-US" sz="2000" dirty="0"/>
              <a:t>Rom 5:1-2: "</a:t>
            </a:r>
            <a:r>
              <a:rPr lang="en-US" sz="2000" dirty="0">
                <a:effectLst/>
              </a:rPr>
              <a:t>Being therefore</a:t>
            </a:r>
            <a:r>
              <a:rPr lang="en-US" sz="2000" dirty="0">
                <a:solidFill>
                  <a:schemeClr val="folHlink"/>
                </a:solidFill>
                <a:effectLst/>
              </a:rPr>
              <a:t> </a:t>
            </a:r>
            <a:r>
              <a:rPr lang="en-US" sz="2000" dirty="0">
                <a:solidFill>
                  <a:schemeClr val="hlink"/>
                </a:solidFill>
                <a:effectLst/>
              </a:rPr>
              <a:t>justified by</a:t>
            </a:r>
            <a:br>
              <a:rPr lang="en-US" sz="2000" dirty="0">
                <a:solidFill>
                  <a:schemeClr val="hlink"/>
                </a:solidFill>
                <a:effectLst/>
              </a:rPr>
            </a:br>
            <a:r>
              <a:rPr lang="en-US" sz="2000" dirty="0">
                <a:solidFill>
                  <a:schemeClr val="hlink"/>
                </a:solidFill>
                <a:effectLst/>
              </a:rPr>
              <a:t> faith, </a:t>
            </a:r>
            <a:r>
              <a:rPr lang="en-US" sz="2000" dirty="0">
                <a:effectLst/>
              </a:rPr>
              <a:t>we have peace with God through</a:t>
            </a:r>
            <a:br>
              <a:rPr lang="en-US" sz="2000" dirty="0">
                <a:effectLst/>
              </a:rPr>
            </a:br>
            <a:r>
              <a:rPr lang="en-US" sz="2000" dirty="0">
                <a:effectLst/>
              </a:rPr>
              <a:t> our Lord Jesus Christ; through whom</a:t>
            </a:r>
            <a:br>
              <a:rPr lang="en-US" sz="2000" dirty="0">
                <a:effectLst/>
              </a:rPr>
            </a:br>
            <a:r>
              <a:rPr lang="en-US" sz="2000" dirty="0">
                <a:effectLst/>
              </a:rPr>
              <a:t> we also have our</a:t>
            </a:r>
            <a:r>
              <a:rPr lang="en-US" sz="2000" dirty="0">
                <a:solidFill>
                  <a:schemeClr val="folHlink"/>
                </a:solidFill>
                <a:effectLst/>
              </a:rPr>
              <a:t> </a:t>
            </a:r>
            <a:r>
              <a:rPr lang="en-US" sz="2000" dirty="0">
                <a:solidFill>
                  <a:schemeClr val="hlink"/>
                </a:solidFill>
                <a:effectLst/>
              </a:rPr>
              <a:t>access by faith into</a:t>
            </a:r>
            <a:br>
              <a:rPr lang="en-US" sz="2000" dirty="0">
                <a:solidFill>
                  <a:schemeClr val="hlink"/>
                </a:solidFill>
                <a:effectLst/>
              </a:rPr>
            </a:br>
            <a:r>
              <a:rPr lang="en-US" sz="2000" dirty="0">
                <a:solidFill>
                  <a:schemeClr val="hlink"/>
                </a:solidFill>
                <a:effectLst/>
              </a:rPr>
              <a:t> this grace</a:t>
            </a:r>
            <a:r>
              <a:rPr lang="en-US" sz="2000" dirty="0">
                <a:solidFill>
                  <a:schemeClr val="folHlink"/>
                </a:solidFill>
                <a:effectLst/>
              </a:rPr>
              <a:t> </a:t>
            </a:r>
            <a:r>
              <a:rPr lang="en-US" sz="2000" dirty="0">
                <a:effectLst/>
              </a:rPr>
              <a:t>in which we stand….”</a:t>
            </a:r>
            <a:endParaRPr lang="en-US" sz="2000" dirty="0"/>
          </a:p>
          <a:p>
            <a:pPr lvl="1"/>
            <a:r>
              <a:rPr lang="en-US" sz="2000" dirty="0"/>
              <a:t>Gal 2:15-16: </a:t>
            </a:r>
            <a:r>
              <a:rPr lang="en-US" sz="2000" dirty="0">
                <a:effectLst/>
              </a:rPr>
              <a:t>“We, being Jews by nature, and not Gentile sinners, yet knowing that a man is not justified by the works of the law but through faith in Jesus Christ, even we had to become believers in Christ Jesus, that we might be</a:t>
            </a:r>
            <a:r>
              <a:rPr lang="en-US" sz="2000" dirty="0">
                <a:solidFill>
                  <a:schemeClr val="folHlink"/>
                </a:solidFill>
                <a:effectLst/>
              </a:rPr>
              <a:t> </a:t>
            </a:r>
            <a:r>
              <a:rPr lang="en-US" sz="2000" dirty="0">
                <a:solidFill>
                  <a:schemeClr val="hlink"/>
                </a:solidFill>
                <a:effectLst/>
              </a:rPr>
              <a:t>justified by faith in Christ,</a:t>
            </a:r>
            <a:r>
              <a:rPr lang="en-US" sz="2000" dirty="0">
                <a:effectLst/>
              </a:rPr>
              <a:t> and not by the works of the law, because no one will be justified by the works of the law.”</a:t>
            </a:r>
            <a:r>
              <a:rPr lang="en-US" sz="2000" dirty="0"/>
              <a:t> </a:t>
            </a:r>
          </a:p>
          <a:p>
            <a:pPr lvl="1"/>
            <a:r>
              <a:rPr lang="en-US" sz="2000" dirty="0"/>
              <a:t>Gal 3:11-12: “</a:t>
            </a:r>
            <a:r>
              <a:rPr lang="en-US" sz="2000" dirty="0">
                <a:effectLst/>
              </a:rPr>
              <a:t>Now that no man is justified by the law before God is evident for</a:t>
            </a:r>
            <a:r>
              <a:rPr lang="en-US" sz="2000" dirty="0">
                <a:solidFill>
                  <a:schemeClr val="folHlink"/>
                </a:solidFill>
                <a:effectLst/>
              </a:rPr>
              <a:t> </a:t>
            </a:r>
            <a:r>
              <a:rPr lang="en-US" sz="2000" dirty="0">
                <a:solidFill>
                  <a:schemeClr val="hlink"/>
                </a:solidFill>
                <a:effectLst/>
              </a:rPr>
              <a:t>‘The righteous will live by faith.’</a:t>
            </a:r>
            <a:r>
              <a:rPr lang="en-US" sz="2000" dirty="0">
                <a:solidFill>
                  <a:schemeClr val="folHlink"/>
                </a:solidFill>
              </a:rPr>
              <a:t> </a:t>
            </a:r>
            <a:r>
              <a:rPr lang="en-US" sz="2000" dirty="0">
                <a:effectLst/>
              </a:rPr>
              <a:t>The law is not of faith but ‘The man who does them will live by them.’”</a:t>
            </a:r>
            <a:endParaRPr lang="en-US" sz="2000" dirty="0"/>
          </a:p>
        </p:txBody>
      </p:sp>
      <p:pic>
        <p:nvPicPr>
          <p:cNvPr id="60424" name="Picture 8" descr="bible"/>
          <p:cNvPicPr>
            <a:picLocks noChangeAspect="1" noChangeArrowheads="1"/>
          </p:cNvPicPr>
          <p:nvPr/>
        </p:nvPicPr>
        <p:blipFill>
          <a:blip r:embed="rId2" cstate="print">
            <a:extLst>
              <a:ext uri="{28A0092B-C50C-407E-A947-70E740481C1C}">
                <a14:useLocalDpi xmlns:a14="http://schemas.microsoft.com/office/drawing/2010/main" val="0"/>
              </a:ext>
            </a:extLst>
          </a:blip>
          <a:srcRect t="17859" b="18660"/>
          <a:stretch>
            <a:fillRect/>
          </a:stretch>
        </p:blipFill>
        <p:spPr bwMode="auto">
          <a:xfrm>
            <a:off x="6197813" y="404664"/>
            <a:ext cx="2183167" cy="18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47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5" descr="ch10.1.gif (5392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2184400"/>
            <a:ext cx="2047875" cy="2054225"/>
          </a:xfrm>
          <a:prstGeom prst="rect">
            <a:avLst/>
          </a:prstGeom>
          <a:solidFill>
            <a:schemeClr val="hlink"/>
          </a:solidFill>
        </p:spPr>
      </p:pic>
      <p:pic>
        <p:nvPicPr>
          <p:cNvPr id="114695" name="Picture 7" descr="ch10.2.gif (6712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2182813"/>
            <a:ext cx="3208337" cy="2058987"/>
          </a:xfrm>
          <a:prstGeom prst="rect">
            <a:avLst/>
          </a:prstGeom>
          <a:solidFill>
            <a:schemeClr val="hlink"/>
          </a:solidFill>
        </p:spPr>
      </p:pic>
      <p:pic>
        <p:nvPicPr>
          <p:cNvPr id="114697" name="Picture 9" descr="ch10.3.gif (7097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2195513"/>
            <a:ext cx="3390900" cy="2054225"/>
          </a:xfrm>
          <a:prstGeom prst="rect">
            <a:avLst/>
          </a:prstGeom>
          <a:solidFill>
            <a:schemeClr val="hlink"/>
          </a:solidFill>
        </p:spPr>
      </p:pic>
      <p:pic>
        <p:nvPicPr>
          <p:cNvPr id="114699" name="Picture 11" descr="ch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63" y="4513263"/>
            <a:ext cx="3317875" cy="2057400"/>
          </a:xfrm>
          <a:prstGeom prst="rect">
            <a:avLst/>
          </a:prstGeom>
          <a:solidFill>
            <a:schemeClr val="hlink"/>
          </a:solidFill>
        </p:spPr>
      </p:pic>
      <p:pic>
        <p:nvPicPr>
          <p:cNvPr id="114701" name="Picture 13" descr="ch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2938" y="4500563"/>
            <a:ext cx="2293937" cy="2057400"/>
          </a:xfrm>
          <a:prstGeom prst="rect">
            <a:avLst/>
          </a:prstGeom>
          <a:solidFill>
            <a:schemeClr val="hlink"/>
          </a:solidFill>
        </p:spPr>
      </p:pic>
      <p:sp>
        <p:nvSpPr>
          <p:cNvPr id="114702" name="AutoShape 14"/>
          <p:cNvSpPr>
            <a:spLocks noChangeArrowheads="1"/>
          </p:cNvSpPr>
          <p:nvPr/>
        </p:nvSpPr>
        <p:spPr bwMode="auto">
          <a:xfrm>
            <a:off x="4405313" y="5324475"/>
            <a:ext cx="1154112" cy="382588"/>
          </a:xfrm>
          <a:prstGeom prst="leftRightArrow">
            <a:avLst>
              <a:gd name="adj1" fmla="val 50000"/>
              <a:gd name="adj2" fmla="val 6033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03" name="Text Box 15"/>
          <p:cNvSpPr txBox="1">
            <a:spLocks noChangeArrowheads="1"/>
          </p:cNvSpPr>
          <p:nvPr/>
        </p:nvSpPr>
        <p:spPr bwMode="auto">
          <a:xfrm>
            <a:off x="277813" y="222250"/>
            <a:ext cx="86264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dirty="0">
                <a:latin typeface="Times New Roman" pitchFamily="18" charset="0"/>
              </a:rPr>
              <a:t>The Problem of Authority</a:t>
            </a:r>
          </a:p>
          <a:p>
            <a:pPr>
              <a:spcBef>
                <a:spcPct val="50000"/>
              </a:spcBef>
            </a:pPr>
            <a:r>
              <a:rPr lang="en-US" dirty="0">
                <a:latin typeface="Times New Roman" pitchFamily="18" charset="0"/>
              </a:rPr>
              <a:t>Luther’s discovery uncovered the problem of authority. Is the Bible the sole basis for religious authority (as Luther claimed) or are the Bible and Church tradition the basis for authority (as the Roman Catholic Church claimed)? Here’s how one Protestant denomination today characterizes Luther’s contribution to Reformation theology:</a:t>
            </a:r>
          </a:p>
        </p:txBody>
      </p:sp>
    </p:spTree>
    <p:extLst>
      <p:ext uri="{BB962C8B-B14F-4D97-AF65-F5344CB8AC3E}">
        <p14:creationId xmlns:p14="http://schemas.microsoft.com/office/powerpoint/2010/main" val="4073102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Sale of Indulgences</a:t>
            </a:r>
          </a:p>
        </p:txBody>
      </p:sp>
      <p:sp>
        <p:nvSpPr>
          <p:cNvPr id="41987" name="Rectangle 3"/>
          <p:cNvSpPr>
            <a:spLocks noGrp="1" noChangeArrowheads="1"/>
          </p:cNvSpPr>
          <p:nvPr>
            <p:ph type="body" idx="1"/>
          </p:nvPr>
        </p:nvSpPr>
        <p:spPr>
          <a:xfrm>
            <a:off x="457200" y="1600200"/>
            <a:ext cx="4691063" cy="4530725"/>
          </a:xfrm>
        </p:spPr>
        <p:txBody>
          <a:bodyPr/>
          <a:lstStyle/>
          <a:p>
            <a:pPr>
              <a:lnSpc>
                <a:spcPct val="90000"/>
              </a:lnSpc>
            </a:pPr>
            <a:r>
              <a:rPr lang="en-US" sz="2800"/>
              <a:t>Indulgences- a forgiveness of sins through a donation to the church</a:t>
            </a:r>
          </a:p>
          <a:p>
            <a:pPr lvl="1">
              <a:lnSpc>
                <a:spcPct val="90000"/>
              </a:lnSpc>
            </a:pPr>
            <a:r>
              <a:rPr lang="en-US" sz="2400"/>
              <a:t>A practice abused by the church and used as a fundraiser to help Pope raise money for his cathedral.</a:t>
            </a:r>
          </a:p>
          <a:p>
            <a:pPr lvl="1">
              <a:lnSpc>
                <a:spcPct val="90000"/>
              </a:lnSpc>
            </a:pPr>
            <a:r>
              <a:rPr lang="en-US" sz="2400"/>
              <a:t>One of the Pope’s salesmen was Johann Tetzel, a man very good at his job.</a:t>
            </a:r>
          </a:p>
        </p:txBody>
      </p:sp>
      <p:pic>
        <p:nvPicPr>
          <p:cNvPr id="41989" name="Picture 5" descr="Image:stpetes.JPG">
            <a:hlinkClick r:id="rId2" tooltip="Image:stpetes.JPG"/>
          </p:cNvPr>
          <p:cNvPicPr>
            <a:picLocks noChangeAspect="1" noChangeArrowheads="1"/>
          </p:cNvPicPr>
          <p:nvPr/>
        </p:nvPicPr>
        <p:blipFill>
          <a:blip r:embed="rId3" cstate="print"/>
          <a:srcRect/>
          <a:stretch>
            <a:fillRect/>
          </a:stretch>
        </p:blipFill>
        <p:spPr bwMode="auto">
          <a:xfrm>
            <a:off x="5364163" y="1682750"/>
            <a:ext cx="3295650" cy="349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1989"/>
                                        </p:tgtEl>
                                        <p:attrNameLst>
                                          <p:attrName>style.visibility</p:attrName>
                                        </p:attrNameLst>
                                      </p:cBhvr>
                                      <p:to>
                                        <p:strVal val="visible"/>
                                      </p:to>
                                    </p:set>
                                    <p:anim calcmode="lin" valueType="num">
                                      <p:cBhvr>
                                        <p:cTn id="12" dur="1000" fill="hold"/>
                                        <p:tgtEl>
                                          <p:spTgt spid="41989"/>
                                        </p:tgtEl>
                                        <p:attrNameLst>
                                          <p:attrName>ppt_w</p:attrName>
                                        </p:attrNameLst>
                                      </p:cBhvr>
                                      <p:tavLst>
                                        <p:tav tm="0">
                                          <p:val>
                                            <p:fltVal val="0"/>
                                          </p:val>
                                        </p:tav>
                                        <p:tav tm="100000">
                                          <p:val>
                                            <p:strVal val="#ppt_w"/>
                                          </p:val>
                                        </p:tav>
                                      </p:tavLst>
                                    </p:anim>
                                    <p:anim calcmode="lin" valueType="num">
                                      <p:cBhvr>
                                        <p:cTn id="13" dur="1000" fill="hold"/>
                                        <p:tgtEl>
                                          <p:spTgt spid="41989"/>
                                        </p:tgtEl>
                                        <p:attrNameLst>
                                          <p:attrName>ppt_h</p:attrName>
                                        </p:attrNameLst>
                                      </p:cBhvr>
                                      <p:tavLst>
                                        <p:tav tm="0">
                                          <p:val>
                                            <p:fltVal val="0"/>
                                          </p:val>
                                        </p:tav>
                                        <p:tav tm="100000">
                                          <p:val>
                                            <p:strVal val="#ppt_h"/>
                                          </p:val>
                                        </p:tav>
                                      </p:tavLst>
                                    </p:anim>
                                    <p:anim calcmode="lin" valueType="num">
                                      <p:cBhvr>
                                        <p:cTn id="14" dur="1000" fill="hold"/>
                                        <p:tgtEl>
                                          <p:spTgt spid="41989"/>
                                        </p:tgtEl>
                                        <p:attrNameLst>
                                          <p:attrName>style.rotation</p:attrName>
                                        </p:attrNameLst>
                                      </p:cBhvr>
                                      <p:tavLst>
                                        <p:tav tm="0">
                                          <p:val>
                                            <p:fltVal val="90"/>
                                          </p:val>
                                        </p:tav>
                                        <p:tav tm="100000">
                                          <p:val>
                                            <p:fltVal val="0"/>
                                          </p:val>
                                        </p:tav>
                                      </p:tavLst>
                                    </p:anim>
                                    <p:animEffect transition="in" filter="fade">
                                      <p:cBhvr>
                                        <p:cTn id="15" dur="1000"/>
                                        <p:tgtEl>
                                          <p:spTgt spid="4198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1987">
                                            <p:txEl>
                                              <p:pRg st="0" end="0"/>
                                            </p:txEl>
                                          </p:spTgt>
                                        </p:tgtEl>
                                        <p:attrNameLst>
                                          <p:attrName>style.visibility</p:attrName>
                                        </p:attrNameLst>
                                      </p:cBhvr>
                                      <p:to>
                                        <p:strVal val="visible"/>
                                      </p:to>
                                    </p:set>
                                    <p:animEffect transition="in" filter="fade">
                                      <p:cBhvr>
                                        <p:cTn id="20" dur="1000"/>
                                        <p:tgtEl>
                                          <p:spTgt spid="41987">
                                            <p:txEl>
                                              <p:pRg st="0" end="0"/>
                                            </p:txEl>
                                          </p:spTgt>
                                        </p:tgtEl>
                                      </p:cBhvr>
                                    </p:animEffect>
                                    <p:anim calcmode="lin" valueType="num">
                                      <p:cBhvr>
                                        <p:cTn id="21"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1987">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1987">
                                            <p:txEl>
                                              <p:pRg st="1" end="1"/>
                                            </p:txEl>
                                          </p:spTgt>
                                        </p:tgtEl>
                                        <p:attrNameLst>
                                          <p:attrName>style.visibility</p:attrName>
                                        </p:attrNameLst>
                                      </p:cBhvr>
                                      <p:to>
                                        <p:strVal val="visible"/>
                                      </p:to>
                                    </p:set>
                                    <p:animEffect transition="in" filter="fade">
                                      <p:cBhvr>
                                        <p:cTn id="25" dur="1000"/>
                                        <p:tgtEl>
                                          <p:spTgt spid="41987">
                                            <p:txEl>
                                              <p:pRg st="1" end="1"/>
                                            </p:txEl>
                                          </p:spTgt>
                                        </p:tgtEl>
                                      </p:cBhvr>
                                    </p:animEffect>
                                    <p:anim calcmode="lin" valueType="num">
                                      <p:cBhvr>
                                        <p:cTn id="26"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1987">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1987">
                                            <p:txEl>
                                              <p:pRg st="2" end="2"/>
                                            </p:txEl>
                                          </p:spTgt>
                                        </p:tgtEl>
                                        <p:attrNameLst>
                                          <p:attrName>style.visibility</p:attrName>
                                        </p:attrNameLst>
                                      </p:cBhvr>
                                      <p:to>
                                        <p:strVal val="visible"/>
                                      </p:to>
                                    </p:set>
                                    <p:animEffect transition="in" filter="fade">
                                      <p:cBhvr>
                                        <p:cTn id="30" dur="1000"/>
                                        <p:tgtEl>
                                          <p:spTgt spid="41987">
                                            <p:txEl>
                                              <p:pRg st="2" end="2"/>
                                            </p:txEl>
                                          </p:spTgt>
                                        </p:tgtEl>
                                      </p:cBhvr>
                                    </p:animEffect>
                                    <p:anim calcmode="lin" valueType="num">
                                      <p:cBhvr>
                                        <p:cTn id="31"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Johann Tetzel(1460-1519)</a:t>
            </a:r>
          </a:p>
        </p:txBody>
      </p:sp>
      <p:sp>
        <p:nvSpPr>
          <p:cNvPr id="43011" name="Rectangle 3"/>
          <p:cNvSpPr>
            <a:spLocks noGrp="1" noChangeArrowheads="1"/>
          </p:cNvSpPr>
          <p:nvPr>
            <p:ph type="body" idx="1"/>
          </p:nvPr>
        </p:nvSpPr>
        <p:spPr>
          <a:xfrm>
            <a:off x="457200" y="1268413"/>
            <a:ext cx="8229600" cy="4862512"/>
          </a:xfrm>
        </p:spPr>
        <p:txBody>
          <a:bodyPr/>
          <a:lstStyle/>
          <a:p>
            <a:pPr>
              <a:lnSpc>
                <a:spcPct val="90000"/>
              </a:lnSpc>
            </a:pPr>
            <a:r>
              <a:rPr lang="en-US" sz="2800"/>
              <a:t>Preacher and salesman of papal indulgences.</a:t>
            </a:r>
          </a:p>
          <a:p>
            <a:pPr>
              <a:lnSpc>
                <a:spcPct val="90000"/>
              </a:lnSpc>
            </a:pPr>
            <a:r>
              <a:rPr lang="en-US" sz="2800"/>
              <a:t>He combined the elocutionary gifts of a revivalist orator with the shrewdness of an auctioneer. </a:t>
            </a:r>
          </a:p>
          <a:p>
            <a:pPr>
              <a:lnSpc>
                <a:spcPct val="90000"/>
              </a:lnSpc>
            </a:pPr>
            <a:r>
              <a:rPr lang="en-US" sz="2800"/>
              <a:t>He painted in lurid colors the terrors of purgatory, while he dwelt on the cheapness of the indulgence which would purchase remission and his prices were lowered as each sale approached its end. </a:t>
            </a:r>
          </a:p>
          <a:p>
            <a:pPr>
              <a:lnSpc>
                <a:spcPct val="90000"/>
              </a:lnSpc>
            </a:pPr>
            <a:r>
              <a:rPr lang="en-US" sz="2800"/>
              <a:t>He hid himself in the Dominican convent at Leipzig in fear of popular violence, and died there on the 4th of July 1519. </a:t>
            </a:r>
          </a:p>
          <a:p>
            <a:pPr>
              <a:lnSpc>
                <a:spcPct val="9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p:cTn id="12" dur="1000" fill="hold"/>
                                        <p:tgtEl>
                                          <p:spTgt spid="43011">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30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30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p:cTn id="19" dur="1000" fill="hold"/>
                                        <p:tgtEl>
                                          <p:spTgt spid="4301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30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30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3011">
                                            <p:txEl>
                                              <p:pRg st="2" end="2"/>
                                            </p:txEl>
                                          </p:spTgt>
                                        </p:tgtEl>
                                        <p:attrNameLst>
                                          <p:attrName>style.visibility</p:attrName>
                                        </p:attrNameLst>
                                      </p:cBhvr>
                                      <p:to>
                                        <p:strVal val="visible"/>
                                      </p:to>
                                    </p:set>
                                    <p:anim calcmode="lin" valueType="num">
                                      <p:cBhvr>
                                        <p:cTn id="26" dur="1000" fill="hold"/>
                                        <p:tgtEl>
                                          <p:spTgt spid="43011">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30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30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3011">
                                            <p:txEl>
                                              <p:pRg st="3" end="3"/>
                                            </p:txEl>
                                          </p:spTgt>
                                        </p:tgtEl>
                                        <p:attrNameLst>
                                          <p:attrName>style.visibility</p:attrName>
                                        </p:attrNameLst>
                                      </p:cBhvr>
                                      <p:to>
                                        <p:strVal val="visible"/>
                                      </p:to>
                                    </p:set>
                                    <p:anim calcmode="lin" valueType="num">
                                      <p:cBhvr>
                                        <p:cTn id="33" dur="1000" fill="hold"/>
                                        <p:tgtEl>
                                          <p:spTgt spid="43011">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430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Posting of the 95 Theses</a:t>
            </a:r>
          </a:p>
        </p:txBody>
      </p:sp>
      <p:sp>
        <p:nvSpPr>
          <p:cNvPr id="44035" name="Rectangle 3"/>
          <p:cNvSpPr>
            <a:spLocks noGrp="1" noChangeArrowheads="1"/>
          </p:cNvSpPr>
          <p:nvPr>
            <p:ph type="body" idx="1"/>
          </p:nvPr>
        </p:nvSpPr>
        <p:spPr/>
        <p:txBody>
          <a:bodyPr/>
          <a:lstStyle/>
          <a:p>
            <a:r>
              <a:rPr lang="en-US"/>
              <a:t>A member of Luther’s congregation asks Luther about indulgences that Tetzel is selling</a:t>
            </a:r>
          </a:p>
          <a:p>
            <a:r>
              <a:rPr lang="en-US"/>
              <a:t>Luther states that Tetzel is wrong and asks him to stop this in his congreation</a:t>
            </a:r>
          </a:p>
          <a:p>
            <a:r>
              <a:rPr lang="en-US"/>
              <a:t>Tetzel continues and Luther posts 95 Theses to the Church door in Wittenberg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ssolve">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p:cTn id="12" dur="1000" fill="hold"/>
                                        <p:tgtEl>
                                          <p:spTgt spid="4403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403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40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4035">
                                            <p:txEl>
                                              <p:pRg st="1" end="1"/>
                                            </p:txEl>
                                          </p:spTgt>
                                        </p:tgtEl>
                                        <p:attrNameLst>
                                          <p:attrName>style.visibility</p:attrName>
                                        </p:attrNameLst>
                                      </p:cBhvr>
                                      <p:to>
                                        <p:strVal val="visible"/>
                                      </p:to>
                                    </p:set>
                                    <p:anim calcmode="lin" valueType="num">
                                      <p:cBhvr>
                                        <p:cTn id="19" dur="1000" fill="hold"/>
                                        <p:tgtEl>
                                          <p:spTgt spid="44035">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403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403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4035">
                                            <p:txEl>
                                              <p:pRg st="2" end="2"/>
                                            </p:txEl>
                                          </p:spTgt>
                                        </p:tgtEl>
                                        <p:attrNameLst>
                                          <p:attrName>style.visibility</p:attrName>
                                        </p:attrNameLst>
                                      </p:cBhvr>
                                      <p:to>
                                        <p:strVal val="visible"/>
                                      </p:to>
                                    </p:set>
                                    <p:anim calcmode="lin" valueType="num">
                                      <p:cBhvr>
                                        <p:cTn id="26" dur="1000" fill="hold"/>
                                        <p:tgtEl>
                                          <p:spTgt spid="44035">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403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An early press."/>
          <p:cNvPicPr>
            <a:picLocks noChangeAspect="1" noChangeArrowheads="1"/>
          </p:cNvPicPr>
          <p:nvPr/>
        </p:nvPicPr>
        <p:blipFill>
          <a:blip r:embed="rId2" cstate="print"/>
          <a:srcRect/>
          <a:stretch>
            <a:fillRect/>
          </a:stretch>
        </p:blipFill>
        <p:spPr bwMode="auto">
          <a:xfrm>
            <a:off x="7524750" y="2816225"/>
            <a:ext cx="1455738" cy="2041525"/>
          </a:xfrm>
          <a:prstGeom prst="rect">
            <a:avLst/>
          </a:prstGeom>
          <a:noFill/>
        </p:spPr>
      </p:pic>
      <p:sp>
        <p:nvSpPr>
          <p:cNvPr id="59394" name="Rectangle 2"/>
          <p:cNvSpPr>
            <a:spLocks noGrp="1" noChangeArrowheads="1"/>
          </p:cNvSpPr>
          <p:nvPr>
            <p:ph type="title"/>
          </p:nvPr>
        </p:nvSpPr>
        <p:spPr/>
        <p:txBody>
          <a:bodyPr/>
          <a:lstStyle/>
          <a:p>
            <a:r>
              <a:rPr lang="en-US"/>
              <a:t>Controversy Spreads</a:t>
            </a:r>
          </a:p>
        </p:txBody>
      </p:sp>
      <p:sp>
        <p:nvSpPr>
          <p:cNvPr id="59395" name="Rectangle 3"/>
          <p:cNvSpPr>
            <a:spLocks noGrp="1" noChangeArrowheads="1"/>
          </p:cNvSpPr>
          <p:nvPr>
            <p:ph type="body" idx="1"/>
          </p:nvPr>
        </p:nvSpPr>
        <p:spPr/>
        <p:txBody>
          <a:bodyPr/>
          <a:lstStyle/>
          <a:p>
            <a:pPr>
              <a:lnSpc>
                <a:spcPct val="90000"/>
              </a:lnSpc>
            </a:pPr>
            <a:r>
              <a:rPr lang="en-US"/>
              <a:t>Luther’s intent is to REFORM (or fix) theses problems in the Church- NOT to create a new religion</a:t>
            </a:r>
          </a:p>
          <a:p>
            <a:pPr>
              <a:lnSpc>
                <a:spcPct val="90000"/>
              </a:lnSpc>
            </a:pPr>
            <a:r>
              <a:rPr lang="en-US"/>
              <a:t>Reason this controversy spreads from a theological dispute between two rival monks is the printing press.</a:t>
            </a:r>
          </a:p>
          <a:p>
            <a:pPr>
              <a:lnSpc>
                <a:spcPct val="90000"/>
              </a:lnSpc>
            </a:pPr>
            <a:r>
              <a:rPr lang="en-US"/>
              <a:t>Luther’s ideas (95 Theses) are printed 		and posted in German- common people read them and are influenced by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 calcmode="lin" valueType="num">
                                      <p:cBhvr>
                                        <p:cTn id="12" dur="1000" fill="hold"/>
                                        <p:tgtEl>
                                          <p:spTgt spid="5939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93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93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9395">
                                            <p:txEl>
                                              <p:pRg st="1" end="1"/>
                                            </p:txEl>
                                          </p:spTgt>
                                        </p:tgtEl>
                                        <p:attrNameLst>
                                          <p:attrName>style.visibility</p:attrName>
                                        </p:attrNameLst>
                                      </p:cBhvr>
                                      <p:to>
                                        <p:strVal val="visible"/>
                                      </p:to>
                                    </p:set>
                                    <p:anim calcmode="lin" valueType="num">
                                      <p:cBhvr>
                                        <p:cTn id="19" dur="1000" fill="hold"/>
                                        <p:tgtEl>
                                          <p:spTgt spid="59395">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593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939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9395">
                                            <p:txEl>
                                              <p:pRg st="2" end="2"/>
                                            </p:txEl>
                                          </p:spTgt>
                                        </p:tgtEl>
                                        <p:attrNameLst>
                                          <p:attrName>style.visibility</p:attrName>
                                        </p:attrNameLst>
                                      </p:cBhvr>
                                      <p:to>
                                        <p:strVal val="visible"/>
                                      </p:to>
                                    </p:set>
                                    <p:anim calcmode="lin" valueType="num">
                                      <p:cBhvr>
                                        <p:cTn id="26" dur="1000" fill="hold"/>
                                        <p:tgtEl>
                                          <p:spTgt spid="59395">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593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Diet of Worms</a:t>
            </a:r>
          </a:p>
        </p:txBody>
      </p:sp>
      <p:sp>
        <p:nvSpPr>
          <p:cNvPr id="45059" name="Rectangle 3"/>
          <p:cNvSpPr>
            <a:spLocks noGrp="1" noChangeArrowheads="1"/>
          </p:cNvSpPr>
          <p:nvPr>
            <p:ph type="body" sz="half" idx="1"/>
          </p:nvPr>
        </p:nvSpPr>
        <p:spPr>
          <a:xfrm>
            <a:off x="457200" y="1600200"/>
            <a:ext cx="4114800" cy="4530725"/>
          </a:xfrm>
        </p:spPr>
        <p:txBody>
          <a:bodyPr/>
          <a:lstStyle/>
          <a:p>
            <a:pPr>
              <a:lnSpc>
                <a:spcPct val="80000"/>
              </a:lnSpc>
            </a:pPr>
            <a:r>
              <a:rPr lang="en-US" sz="2400"/>
              <a:t>Luther, who through the church's </a:t>
            </a:r>
            <a:r>
              <a:rPr lang="en-US" sz="2000" b="1">
                <a:solidFill>
                  <a:srgbClr val="FF0000"/>
                </a:solidFill>
              </a:rPr>
              <a:t>excommunication</a:t>
            </a:r>
            <a:r>
              <a:rPr lang="en-US" sz="2400"/>
              <a:t> was practically declared a heretic, was invited to Worms by the Emperor. Both the church and Emperor wanted Luther to recant his teachings while he was there. The princes who supported Luther hoped that through the forthcoming events the political power of Rome over Germany would be weakened. </a:t>
            </a:r>
          </a:p>
        </p:txBody>
      </p:sp>
      <p:pic>
        <p:nvPicPr>
          <p:cNvPr id="45064" name="Picture 8" descr="Luther auf dem Reichstag zu Worms"/>
          <p:cNvPicPr>
            <a:picLocks noGrp="1" noChangeAspect="1" noChangeArrowheads="1"/>
          </p:cNvPicPr>
          <p:nvPr>
            <p:ph sz="half" idx="2"/>
          </p:nvPr>
        </p:nvPicPr>
        <p:blipFill>
          <a:blip r:embed="rId2" cstate="print"/>
          <a:srcRect/>
          <a:stretch>
            <a:fillRect/>
          </a:stretch>
        </p:blipFill>
        <p:spPr>
          <a:xfrm>
            <a:off x="4572000" y="1341438"/>
            <a:ext cx="4565650" cy="28098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5064"/>
                                        </p:tgtEl>
                                        <p:attrNameLst>
                                          <p:attrName>style.visibility</p:attrName>
                                        </p:attrNameLst>
                                      </p:cBhvr>
                                      <p:to>
                                        <p:strVal val="visible"/>
                                      </p:to>
                                    </p:set>
                                    <p:anim calcmode="lin" valueType="num">
                                      <p:cBhvr>
                                        <p:cTn id="12" dur="1000" fill="hold"/>
                                        <p:tgtEl>
                                          <p:spTgt spid="45064"/>
                                        </p:tgtEl>
                                        <p:attrNameLst>
                                          <p:attrName>ppt_w</p:attrName>
                                        </p:attrNameLst>
                                      </p:cBhvr>
                                      <p:tavLst>
                                        <p:tav tm="0">
                                          <p:val>
                                            <p:fltVal val="0"/>
                                          </p:val>
                                        </p:tav>
                                        <p:tav tm="100000">
                                          <p:val>
                                            <p:strVal val="#ppt_w"/>
                                          </p:val>
                                        </p:tav>
                                      </p:tavLst>
                                    </p:anim>
                                    <p:anim calcmode="lin" valueType="num">
                                      <p:cBhvr>
                                        <p:cTn id="13" dur="1000" fill="hold"/>
                                        <p:tgtEl>
                                          <p:spTgt spid="45064"/>
                                        </p:tgtEl>
                                        <p:attrNameLst>
                                          <p:attrName>ppt_h</p:attrName>
                                        </p:attrNameLst>
                                      </p:cBhvr>
                                      <p:tavLst>
                                        <p:tav tm="0">
                                          <p:val>
                                            <p:fltVal val="0"/>
                                          </p:val>
                                        </p:tav>
                                        <p:tav tm="100000">
                                          <p:val>
                                            <p:strVal val="#ppt_h"/>
                                          </p:val>
                                        </p:tav>
                                      </p:tavLst>
                                    </p:anim>
                                    <p:anim calcmode="lin" valueType="num">
                                      <p:cBhvr>
                                        <p:cTn id="14" dur="1000" fill="hold"/>
                                        <p:tgtEl>
                                          <p:spTgt spid="45064"/>
                                        </p:tgtEl>
                                        <p:attrNameLst>
                                          <p:attrName>style.rotation</p:attrName>
                                        </p:attrNameLst>
                                      </p:cBhvr>
                                      <p:tavLst>
                                        <p:tav tm="0">
                                          <p:val>
                                            <p:fltVal val="90"/>
                                          </p:val>
                                        </p:tav>
                                        <p:tav tm="100000">
                                          <p:val>
                                            <p:fltVal val="0"/>
                                          </p:val>
                                        </p:tav>
                                      </p:tavLst>
                                    </p:anim>
                                    <p:animEffect transition="in" filter="fade">
                                      <p:cBhvr>
                                        <p:cTn id="15" dur="1000"/>
                                        <p:tgtEl>
                                          <p:spTgt spid="4506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5059">
                                            <p:txEl>
                                              <p:pRg st="0" end="0"/>
                                            </p:txEl>
                                          </p:spTgt>
                                        </p:tgtEl>
                                        <p:attrNameLst>
                                          <p:attrName>style.visibility</p:attrName>
                                        </p:attrNameLst>
                                      </p:cBhvr>
                                      <p:to>
                                        <p:strVal val="visible"/>
                                      </p:to>
                                    </p:set>
                                    <p:anim calcmode="lin" valueType="num">
                                      <p:cBhvr additive="base">
                                        <p:cTn id="20"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Diet of Worms</a:t>
            </a:r>
          </a:p>
        </p:txBody>
      </p:sp>
      <p:sp>
        <p:nvSpPr>
          <p:cNvPr id="61443" name="Rectangle 3"/>
          <p:cNvSpPr>
            <a:spLocks noGrp="1" noChangeArrowheads="1"/>
          </p:cNvSpPr>
          <p:nvPr>
            <p:ph type="body" idx="1"/>
          </p:nvPr>
        </p:nvSpPr>
        <p:spPr/>
        <p:txBody>
          <a:bodyPr/>
          <a:lstStyle/>
          <a:p>
            <a:r>
              <a:rPr lang="en-US" sz="4400"/>
              <a:t>Luther began his trip to Worms on April 2, 1521. </a:t>
            </a:r>
          </a:p>
          <a:p>
            <a:r>
              <a:rPr lang="en-US" sz="4400"/>
              <a:t>He arrived in Worms on April 16 and was also cheered and welcomed by the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p:cTn id="12" dur="1000" fill="hold"/>
                                        <p:tgtEl>
                                          <p:spTgt spid="6144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6144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4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1443">
                                            <p:txEl>
                                              <p:pRg st="1" end="1"/>
                                            </p:txEl>
                                          </p:spTgt>
                                        </p:tgtEl>
                                        <p:attrNameLst>
                                          <p:attrName>style.visibility</p:attrName>
                                        </p:attrNameLst>
                                      </p:cBhvr>
                                      <p:to>
                                        <p:strVal val="visible"/>
                                      </p:to>
                                    </p:set>
                                    <p:anim calcmode="lin" valueType="num">
                                      <p:cBhvr>
                                        <p:cTn id="19" dur="1000" fill="hold"/>
                                        <p:tgtEl>
                                          <p:spTgt spid="6144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6144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Break from the Church</a:t>
            </a:r>
          </a:p>
        </p:txBody>
      </p:sp>
      <p:sp>
        <p:nvSpPr>
          <p:cNvPr id="46083" name="Rectangle 3"/>
          <p:cNvSpPr>
            <a:spLocks noGrp="1" noChangeArrowheads="1"/>
          </p:cNvSpPr>
          <p:nvPr>
            <p:ph type="body" idx="1"/>
          </p:nvPr>
        </p:nvSpPr>
        <p:spPr/>
        <p:txBody>
          <a:bodyPr/>
          <a:lstStyle/>
          <a:p>
            <a:r>
              <a:rPr lang="en-US"/>
              <a:t>Luther refuses to recant: </a:t>
            </a:r>
            <a:r>
              <a:rPr lang="en-US" i="1">
                <a:solidFill>
                  <a:srgbClr val="0000FF"/>
                </a:solidFill>
              </a:rPr>
              <a:t>"Unless I am convinced by Scripture and plain reason - I do not accept the authority of the popes and councils, for they have contradicted each other - my conscience is captive to the Word of God. I cannot and I will not recant anything for to go against conscience is neither right nor safe. God help me. Amen."</a:t>
            </a:r>
            <a:r>
              <a:rPr lang="en-US">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ssolve">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1000"/>
                                        <p:tgtEl>
                                          <p:spTgt spid="46083">
                                            <p:txEl>
                                              <p:pRg st="0" end="0"/>
                                            </p:txEl>
                                          </p:spTgt>
                                        </p:tgtEl>
                                      </p:cBhvr>
                                    </p:animEffect>
                                    <p:anim calcmode="lin" valueType="num">
                                      <p:cBhvr>
                                        <p:cTn id="13"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Dominance</a:t>
            </a:r>
          </a:p>
        </p:txBody>
      </p:sp>
      <p:sp>
        <p:nvSpPr>
          <p:cNvPr id="4099" name="Rectangle 3"/>
          <p:cNvSpPr>
            <a:spLocks noGrp="1" noChangeArrowheads="1"/>
          </p:cNvSpPr>
          <p:nvPr>
            <p:ph type="body" sz="half" idx="1"/>
          </p:nvPr>
        </p:nvSpPr>
        <p:spPr>
          <a:xfrm>
            <a:off x="457200" y="1600200"/>
            <a:ext cx="4038600" cy="2765425"/>
          </a:xfrm>
        </p:spPr>
        <p:txBody>
          <a:bodyPr/>
          <a:lstStyle/>
          <a:p>
            <a:r>
              <a:rPr lang="en-US" altLang="en-US"/>
              <a:t>Spiritual</a:t>
            </a:r>
          </a:p>
          <a:p>
            <a:r>
              <a:rPr lang="en-US" altLang="en-US"/>
              <a:t>Political</a:t>
            </a:r>
          </a:p>
          <a:p>
            <a:r>
              <a:rPr lang="en-US" altLang="en-US"/>
              <a:t>Economical</a:t>
            </a:r>
          </a:p>
          <a:p>
            <a:r>
              <a:rPr lang="en-US" altLang="en-US"/>
              <a:t>Military</a:t>
            </a:r>
          </a:p>
          <a:p>
            <a:r>
              <a:rPr lang="en-US" altLang="en-US"/>
              <a:t>Artistic</a:t>
            </a:r>
          </a:p>
          <a:p>
            <a:endParaRPr lang="en-US" altLang="en-US"/>
          </a:p>
        </p:txBody>
      </p:sp>
      <p:pic>
        <p:nvPicPr>
          <p:cNvPr id="4105" name="Picture 9" descr="LeedsCathedral20021"/>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492500" y="1600200"/>
            <a:ext cx="4583113"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985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4105"/>
                                        </p:tgtEl>
                                        <p:attrNameLst>
                                          <p:attrName>style.visibility</p:attrName>
                                        </p:attrNameLst>
                                      </p:cBhvr>
                                      <p:to>
                                        <p:strVal val="visible"/>
                                      </p:to>
                                    </p:set>
                                    <p:anim calcmode="lin" valueType="num">
                                      <p:cBhvr>
                                        <p:cTn id="15" dur="1000" fill="hold"/>
                                        <p:tgtEl>
                                          <p:spTgt spid="4105"/>
                                        </p:tgtEl>
                                        <p:attrNameLst>
                                          <p:attrName>ppt_w</p:attrName>
                                        </p:attrNameLst>
                                      </p:cBhvr>
                                      <p:tavLst>
                                        <p:tav tm="0">
                                          <p:val>
                                            <p:strVal val="#ppt_w*0.70"/>
                                          </p:val>
                                        </p:tav>
                                        <p:tav tm="100000">
                                          <p:val>
                                            <p:strVal val="#ppt_w"/>
                                          </p:val>
                                        </p:tav>
                                      </p:tavLst>
                                    </p:anim>
                                    <p:anim calcmode="lin" valueType="num">
                                      <p:cBhvr>
                                        <p:cTn id="16" dur="1000" fill="hold"/>
                                        <p:tgtEl>
                                          <p:spTgt spid="4105"/>
                                        </p:tgtEl>
                                        <p:attrNameLst>
                                          <p:attrName>ppt_h</p:attrName>
                                        </p:attrNameLst>
                                      </p:cBhvr>
                                      <p:tavLst>
                                        <p:tav tm="0">
                                          <p:val>
                                            <p:strVal val="#ppt_h"/>
                                          </p:val>
                                        </p:tav>
                                        <p:tav tm="100000">
                                          <p:val>
                                            <p:strVal val="#ppt_h"/>
                                          </p:val>
                                        </p:tav>
                                      </p:tavLst>
                                    </p:anim>
                                    <p:animEffect transition="in" filter="fade">
                                      <p:cBhvr>
                                        <p:cTn id="17" dur="1000"/>
                                        <p:tgtEl>
                                          <p:spTgt spid="41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099">
                                            <p:txEl>
                                              <p:pRg st="0" end="0"/>
                                            </p:txEl>
                                          </p:spTgt>
                                        </p:tgtEl>
                                        <p:attrNameLst>
                                          <p:attrName>style.visibility</p:attrName>
                                        </p:attrNameLst>
                                      </p:cBhvr>
                                      <p:to>
                                        <p:strVal val="visible"/>
                                      </p:to>
                                    </p:set>
                                    <p:anim calcmode="lin" valueType="num">
                                      <p:cBhvr additive="base">
                                        <p:cTn id="2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099">
                                            <p:txEl>
                                              <p:pRg st="1" end="1"/>
                                            </p:txEl>
                                          </p:spTgt>
                                        </p:tgtEl>
                                        <p:attrNameLst>
                                          <p:attrName>style.visibility</p:attrName>
                                        </p:attrNameLst>
                                      </p:cBhvr>
                                      <p:to>
                                        <p:strVal val="visible"/>
                                      </p:to>
                                    </p:set>
                                    <p:anim calcmode="lin" valueType="num">
                                      <p:cBhvr additive="base">
                                        <p:cTn id="28"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099">
                                            <p:txEl>
                                              <p:pRg st="2" end="2"/>
                                            </p:txEl>
                                          </p:spTgt>
                                        </p:tgtEl>
                                        <p:attrNameLst>
                                          <p:attrName>style.visibility</p:attrName>
                                        </p:attrNameLst>
                                      </p:cBhvr>
                                      <p:to>
                                        <p:strVal val="visible"/>
                                      </p:to>
                                    </p:set>
                                    <p:anim calcmode="lin" valueType="num">
                                      <p:cBhvr additive="base">
                                        <p:cTn id="34"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4099">
                                            <p:txEl>
                                              <p:pRg st="3" end="3"/>
                                            </p:txEl>
                                          </p:spTgt>
                                        </p:tgtEl>
                                        <p:attrNameLst>
                                          <p:attrName>style.visibility</p:attrName>
                                        </p:attrNameLst>
                                      </p:cBhvr>
                                      <p:to>
                                        <p:strVal val="visible"/>
                                      </p:to>
                                    </p:set>
                                    <p:anim calcmode="lin" valueType="num">
                                      <p:cBhvr additive="base">
                                        <p:cTn id="4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099">
                                            <p:txEl>
                                              <p:pRg st="4" end="4"/>
                                            </p:txEl>
                                          </p:spTgt>
                                        </p:tgtEl>
                                        <p:attrNameLst>
                                          <p:attrName>style.visibility</p:attrName>
                                        </p:attrNameLst>
                                      </p:cBhvr>
                                      <p:to>
                                        <p:strVal val="visible"/>
                                      </p:to>
                                    </p:set>
                                    <p:anim calcmode="lin" valueType="num">
                                      <p:cBhvr additive="base">
                                        <p:cTn id="46"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Escape</a:t>
            </a:r>
          </a:p>
        </p:txBody>
      </p:sp>
      <p:sp>
        <p:nvSpPr>
          <p:cNvPr id="62467" name="Rectangle 3"/>
          <p:cNvSpPr>
            <a:spLocks noGrp="1" noChangeArrowheads="1"/>
          </p:cNvSpPr>
          <p:nvPr>
            <p:ph type="body" idx="1"/>
          </p:nvPr>
        </p:nvSpPr>
        <p:spPr/>
        <p:txBody>
          <a:bodyPr/>
          <a:lstStyle/>
          <a:p>
            <a:pPr>
              <a:lnSpc>
                <a:spcPct val="90000"/>
              </a:lnSpc>
            </a:pPr>
            <a:r>
              <a:rPr lang="en-US" sz="2400"/>
              <a:t>When Luther lleft Worms, the emperor imposed an Imperial Act: Luther is declared an outlaw (he may be killed by anyone without threat of punishment). </a:t>
            </a:r>
            <a:br>
              <a:rPr lang="en-US" sz="2400"/>
            </a:br>
            <a:endParaRPr lang="en-US" sz="2400"/>
          </a:p>
          <a:p>
            <a:pPr>
              <a:lnSpc>
                <a:spcPct val="90000"/>
              </a:lnSpc>
            </a:pPr>
            <a:r>
              <a:rPr lang="en-US" sz="2400"/>
              <a:t>On the trip home, </a:t>
            </a:r>
            <a:r>
              <a:rPr lang="en-US" sz="2400">
                <a:hlinkClick r:id="rId2"/>
              </a:rPr>
              <a:t>Elector Friedrich the Wise</a:t>
            </a:r>
            <a:r>
              <a:rPr lang="en-US" sz="2400"/>
              <a:t> allowed Luther to be kidnapped on May 4 (Luther knew about it beforehand). This took place on the one hand to guarantee Luther's safety and on the other hand to let him disappear from the scene for a short while; there were even rumors of Luther's death. This action also helped the Elector not to endanger himself because he could have been held liable for protecting an outlaw and heretic.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 calcmode="lin" valueType="num">
                                      <p:cBhvr>
                                        <p:cTn id="12" dur="1000" fill="hold"/>
                                        <p:tgtEl>
                                          <p:spTgt spid="6246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624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246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 calcmode="lin" valueType="num">
                                      <p:cBhvr>
                                        <p:cTn id="19" dur="1000" fill="hold"/>
                                        <p:tgtEl>
                                          <p:spTgt spid="62467">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624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954" name="Group 242"/>
          <p:cNvGraphicFramePr>
            <a:graphicFrameLocks noGrp="1"/>
          </p:cNvGraphicFramePr>
          <p:nvPr/>
        </p:nvGraphicFramePr>
        <p:xfrm>
          <a:off x="134938" y="122238"/>
          <a:ext cx="8885237" cy="6696394"/>
        </p:xfrm>
        <a:graphic>
          <a:graphicData uri="http://schemas.openxmlformats.org/drawingml/2006/table">
            <a:tbl>
              <a:tblPr/>
              <a:tblGrid>
                <a:gridCol w="2122487"/>
                <a:gridCol w="3354388"/>
                <a:gridCol w="3408362"/>
              </a:tblGrid>
              <a:tr h="74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hlink"/>
                          </a:solidFill>
                          <a:effectLst/>
                          <a:latin typeface="Times New Roman" pitchFamily="18" charset="0"/>
                          <a:cs typeface="Times New Roman" pitchFamily="18" charset="0"/>
                        </a:rPr>
                        <a:t>ISSUE</a:t>
                      </a:r>
                      <a:endParaRPr kumimoji="0" lang="en-US" sz="1400" b="0" i="0" u="none" strike="noStrike" cap="none" normalizeH="0" baseline="0" dirty="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MEDIEVAL</a:t>
                      </a:r>
                      <a:b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b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ROMAN CATHOLIC CHURCH</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MARTIN LUTHER</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Salvation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Faith plus good works required for salvation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Faith alone the basis for salvation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Religious authority</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Religious authority rests with the Church</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Bible is the basis for religious authority</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Man’s relationship to God</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Church served as intermediary between God and man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Priesthood of all believers (no intermediary required)</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145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Sacraments</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Baptism, penance, Holy Eucharist, Confirmation, Marriage, Holy Orders. Extreme Unction</a:t>
                      </a:r>
                      <a:br>
                        <a:rPr kumimoji="0" lang="en-US" sz="1400" b="0" i="0" u="none" strike="noStrike" cap="none" normalizeH="0" baseline="0" smtClean="0">
                          <a:ln>
                            <a:noFill/>
                          </a:ln>
                          <a:solidFill>
                            <a:schemeClr val="tx1"/>
                          </a:solidFill>
                          <a:effectLst/>
                          <a:latin typeface="Times New Roman" pitchFamily="18" charset="0"/>
                          <a:cs typeface="Times New Roman" pitchFamily="18" charset="0"/>
                        </a:rPr>
                      </a:b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Sacraments, dispensed by the Church, are essential for salvation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Baptism, Holy Eucharist</a:t>
                      </a:r>
                      <a:endParaRPr kumimoji="0" lang="en-US"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879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Communion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Transubstantiation: Process whereby the bread and wine is transformed into the body and blood of Christ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Consubstantiation: Process whereby the bread and wine and the body and blood of Christ are both present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Calling</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Limited to religious vocations</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Broader concept of calling made secular life respectable</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Church government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Hierarchical (Pope, cardinals, archbishops, priests, laymen)</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Challenged papal authority</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1069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Civil government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Church has authority in religious matters; state has authority in temporal matters. If there is a conflict, Church authority takes precedence.</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Denied the right of rebellion (e.g., the Peasants Revolt)</a:t>
                      </a: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17848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18" name="Group 182"/>
          <p:cNvGraphicFramePr>
            <a:graphicFrameLocks noGrp="1"/>
          </p:cNvGraphicFramePr>
          <p:nvPr/>
        </p:nvGraphicFramePr>
        <p:xfrm>
          <a:off x="319088" y="352425"/>
          <a:ext cx="8547100" cy="6136640"/>
        </p:xfrm>
        <a:graphic>
          <a:graphicData uri="http://schemas.openxmlformats.org/drawingml/2006/table">
            <a:tbl>
              <a:tblPr/>
              <a:tblGrid>
                <a:gridCol w="4267200"/>
                <a:gridCol w="4279900"/>
              </a:tblGrid>
              <a:tr h="2809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DOCTRINAL DIFFERENCES BETWEEN PROTESTANTS AND CATHOLICS</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hMerge="1">
                  <a:txBody>
                    <a:bodyPr/>
                    <a:lstStyle/>
                    <a:p>
                      <a:endParaRPr lang="en-US"/>
                    </a:p>
                  </a:txBody>
                  <a:tcPr/>
                </a:tc>
              </a:tr>
              <a:tr h="204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PROTESTANTS</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CATHOLICS (COUNCIL OF TRENT)</a:t>
                      </a:r>
                      <a:endParaRPr kumimoji="0" lang="en-US" sz="1400" b="0" i="0" u="none" strike="noStrike" cap="none" normalizeH="0" baseline="0" smtClean="0">
                        <a:ln>
                          <a:noFill/>
                        </a:ln>
                        <a:solidFill>
                          <a:schemeClr val="hlink"/>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JUSTIFICATION BY FAITH:</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Christ's sacrifice atones for all sins, and it is only necessary to believe in it to be saved. There is nothing humans can do by their own efforts to add or detract from it.</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Both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FAITH AND GOOD WORKS</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(acts of devotion, charity, the sacraments, etc.) are necessary for salvation.</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PRIESTHOOD OF ALL BELIEVERS</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All believers have equal access to God and no other earthly intermediaries are needed. This does not mean that the flock does not need teachers, but there are no special sacramental functions belonging to any particular class.</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CATHOLIC PRIESTHOOD</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is necessary as only priests can perform the sacraments necessary for spiritual health and correctly interpret the meaning of scripture.</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SCRIPTURES AS THE ONLY SOURCE OF TRUE DOCTRINE:</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Studying and understanding the scriptures is therefore important to all believers. Translating the Bible into the vernacular tongues and making it available to all is essential.</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SCRIPTURE IS ONLY ONE WAY IN WHICH DOCTRINE IS REVEALED</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The decisions of church councils, encyclicals from the Pope, tradition, etc., are all part of it. Only the priesthood of the church can correctly interpret the meaning of scripture. Do not try this at home.</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LORD'S SUPPER IS SYMBOLIC</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and the body and blood of Christ are not physically present. To believe otherwise is to commit idolatry.</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The EUCHARIST IS A MYSTERY</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in which the sacrifice of Christ is reenacted; the bread and wine become spiritually transformed into the true body and blood of the Lord.</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936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NO HEAVENLY INTERMEDIARIES ARE NEEDED</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to intercede with God. Although the Virgin Mary, saints, and angels are all in heaven, they should not be the objects of prayer or veneration. The making of images encourages idolatrous worship that should be directed at the more abstract concept of God.</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Although the saints and angels should not be worshipped, their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INTERCESSION IS VALUABLE AND NECESSARY</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to helping the Christian to achieve salvation. The Virgin Mary is especially honored by God, and should be also by believers. Religious images should not be worshipped, but they help to inspire devotion. (These fine points were often lost on the average peasant.)</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God's foreknowledge and omnipotence mean that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EVERYONE IS PREDESTINED TO THEIR FATE:</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either to be or not to be one of the elect. Human action avails nothing.</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GOD'S OMNIPOTENCE DOES NOT RESTRICT HUMAN WILL</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and each individual is still responsible for earning their own salvation.</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855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 Bible only documents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TWO SACRAMENTS: BAPTISM AND THE LORD'S SUPPER</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(so called to distinguish the Protestant practice from the Catholic Eucharist)</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There are </a:t>
                      </a:r>
                      <a:r>
                        <a:rPr kumimoji="0" lang="en-US" sz="1100" b="1" i="0" u="none" strike="noStrike" cap="none" normalizeH="0" baseline="0" smtClean="0">
                          <a:ln>
                            <a:noFill/>
                          </a:ln>
                          <a:solidFill>
                            <a:schemeClr val="hlink"/>
                          </a:solidFill>
                          <a:effectLst/>
                          <a:latin typeface="Times New Roman" pitchFamily="18" charset="0"/>
                          <a:cs typeface="Times New Roman" pitchFamily="18" charset="0"/>
                        </a:rPr>
                        <a:t>SEVEN SACRAMENTS:</a:t>
                      </a: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Baptism, Holy Eucharist (see above), Penance (confession/ absolution), Confirmation, Marriage, Holy Orders, Extreme Unction (last rites). Of these, Baptism can be performed by anyone in an emergency and marriage (a historical newcomer to the list) is technically bestowed by the two partners on one another. All the rest can only be performed by a priest or bishop</a:t>
                      </a:r>
                      <a:endParaRPr kumimoji="0" lang="en-U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
        <p:nvSpPr>
          <p:cNvPr id="116855" name="Rectangle 119"/>
          <p:cNvSpPr>
            <a:spLocks noChangeArrowheads="1"/>
          </p:cNvSpPr>
          <p:nvPr/>
        </p:nvSpPr>
        <p:spPr bwMode="auto">
          <a:xfrm>
            <a:off x="0" y="730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atin typeface="Arial" charset="0"/>
            </a:endParaRPr>
          </a:p>
        </p:txBody>
      </p:sp>
    </p:spTree>
    <p:extLst>
      <p:ext uri="{BB962C8B-B14F-4D97-AF65-F5344CB8AC3E}">
        <p14:creationId xmlns:p14="http://schemas.microsoft.com/office/powerpoint/2010/main" val="857707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a:t>Luther Meets Katherine Von Bora</a:t>
            </a:r>
          </a:p>
        </p:txBody>
      </p:sp>
      <p:sp>
        <p:nvSpPr>
          <p:cNvPr id="48134" name="Rectangle 6"/>
          <p:cNvSpPr>
            <a:spLocks noGrp="1" noChangeArrowheads="1"/>
          </p:cNvSpPr>
          <p:nvPr>
            <p:ph type="body" idx="1"/>
          </p:nvPr>
        </p:nvSpPr>
        <p:spPr/>
        <p:txBody>
          <a:bodyPr/>
          <a:lstStyle/>
          <a:p>
            <a:r>
              <a:rPr lang="en-US" dirty="0"/>
              <a:t>Martin Luther found peace when he married an ex-nun named Katharine von Bora, whom he had helped to escape from her </a:t>
            </a:r>
            <a:r>
              <a:rPr lang="en-US" dirty="0" smtClean="0"/>
              <a:t>convent </a:t>
            </a:r>
            <a:r>
              <a:rPr lang="en-US" dirty="0"/>
              <a:t>in an empty fish barrel and had taken refuge in Wittenberg.</a:t>
            </a:r>
            <a:br>
              <a:rPr lang="en-US" dirty="0"/>
            </a:b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8134">
                                            <p:txEl>
                                              <p:pRg st="0" end="0"/>
                                            </p:txEl>
                                          </p:spTgt>
                                        </p:tgtEl>
                                        <p:attrNameLst>
                                          <p:attrName>style.visibility</p:attrName>
                                        </p:attrNameLst>
                                      </p:cBhvr>
                                      <p:to>
                                        <p:strVal val="visible"/>
                                      </p:to>
                                    </p:set>
                                    <p:anim calcmode="lin" valueType="num">
                                      <p:cBhvr>
                                        <p:cTn id="12" dur="1000" fill="hold"/>
                                        <p:tgtEl>
                                          <p:spTgt spid="48134">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813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Katharine von Bora</a:t>
            </a:r>
          </a:p>
        </p:txBody>
      </p:sp>
      <p:sp>
        <p:nvSpPr>
          <p:cNvPr id="47107" name="Rectangle 3"/>
          <p:cNvSpPr>
            <a:spLocks noGrp="1" noChangeArrowheads="1"/>
          </p:cNvSpPr>
          <p:nvPr>
            <p:ph type="body" idx="1"/>
          </p:nvPr>
        </p:nvSpPr>
        <p:spPr/>
        <p:txBody>
          <a:bodyPr/>
          <a:lstStyle/>
          <a:p>
            <a:pPr>
              <a:lnSpc>
                <a:spcPct val="80000"/>
              </a:lnSpc>
            </a:pPr>
            <a:r>
              <a:rPr lang="en-US" sz="2800"/>
              <a:t>Katharine von Bora was born in 1499, the daughter of an impoverished nobleman. </a:t>
            </a:r>
          </a:p>
          <a:p>
            <a:pPr>
              <a:lnSpc>
                <a:spcPct val="80000"/>
              </a:lnSpc>
            </a:pPr>
            <a:r>
              <a:rPr lang="en-US" sz="2800"/>
              <a:t>In 1504 she went to a convent school  </a:t>
            </a:r>
          </a:p>
          <a:p>
            <a:pPr>
              <a:lnSpc>
                <a:spcPct val="80000"/>
              </a:lnSpc>
            </a:pPr>
            <a:r>
              <a:rPr lang="en-US" sz="2800"/>
              <a:t>She entered the convent in 1508.</a:t>
            </a:r>
          </a:p>
          <a:p>
            <a:pPr>
              <a:lnSpc>
                <a:spcPct val="80000"/>
              </a:lnSpc>
            </a:pPr>
            <a:r>
              <a:rPr lang="en-US" sz="2800"/>
              <a:t>In 1515 she took her vows and became a nun</a:t>
            </a:r>
          </a:p>
          <a:p>
            <a:pPr>
              <a:lnSpc>
                <a:spcPct val="80000"/>
              </a:lnSpc>
            </a:pPr>
            <a:r>
              <a:rPr lang="en-US" sz="2800"/>
              <a:t>In 1523 she left the convent and ended up in Wittenberg. </a:t>
            </a:r>
          </a:p>
          <a:p>
            <a:pPr>
              <a:lnSpc>
                <a:spcPct val="80000"/>
              </a:lnSpc>
            </a:pPr>
            <a:r>
              <a:rPr lang="en-US" sz="2800"/>
              <a:t>By June 1525, echoing a trend across Europe as former nuns and monks married, she became Mrs Martin Luther.</a:t>
            </a:r>
            <a:br>
              <a:rPr lang="en-US" sz="2800"/>
            </a:br>
            <a:r>
              <a:rPr lang="en-US" sz="2400"/>
              <a:t/>
            </a:r>
            <a:br>
              <a:rPr lang="en-US" sz="2400"/>
            </a:b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ssolve">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p:cTn id="12" dur="1000" fill="hold"/>
                                        <p:tgtEl>
                                          <p:spTgt spid="4710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710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71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 calcmode="lin" valueType="num">
                                      <p:cBhvr>
                                        <p:cTn id="19" dur="1000" fill="hold"/>
                                        <p:tgtEl>
                                          <p:spTgt spid="47107">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710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710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7107">
                                            <p:txEl>
                                              <p:pRg st="2" end="2"/>
                                            </p:txEl>
                                          </p:spTgt>
                                        </p:tgtEl>
                                        <p:attrNameLst>
                                          <p:attrName>style.visibility</p:attrName>
                                        </p:attrNameLst>
                                      </p:cBhvr>
                                      <p:to>
                                        <p:strVal val="visible"/>
                                      </p:to>
                                    </p:set>
                                    <p:anim calcmode="lin" valueType="num">
                                      <p:cBhvr>
                                        <p:cTn id="26" dur="1000" fill="hold"/>
                                        <p:tgtEl>
                                          <p:spTgt spid="47107">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710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710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7107">
                                            <p:txEl>
                                              <p:pRg st="3" end="3"/>
                                            </p:txEl>
                                          </p:spTgt>
                                        </p:tgtEl>
                                        <p:attrNameLst>
                                          <p:attrName>style.visibility</p:attrName>
                                        </p:attrNameLst>
                                      </p:cBhvr>
                                      <p:to>
                                        <p:strVal val="visible"/>
                                      </p:to>
                                    </p:set>
                                    <p:anim calcmode="lin" valueType="num">
                                      <p:cBhvr>
                                        <p:cTn id="33" dur="1000" fill="hold"/>
                                        <p:tgtEl>
                                          <p:spTgt spid="47107">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4710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710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47107">
                                            <p:txEl>
                                              <p:pRg st="4" end="4"/>
                                            </p:txEl>
                                          </p:spTgt>
                                        </p:tgtEl>
                                        <p:attrNameLst>
                                          <p:attrName>style.visibility</p:attrName>
                                        </p:attrNameLst>
                                      </p:cBhvr>
                                      <p:to>
                                        <p:strVal val="visible"/>
                                      </p:to>
                                    </p:set>
                                    <p:anim calcmode="lin" valueType="num">
                                      <p:cBhvr>
                                        <p:cTn id="40" dur="1000" fill="hold"/>
                                        <p:tgtEl>
                                          <p:spTgt spid="47107">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4710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710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47107">
                                            <p:txEl>
                                              <p:pRg st="5" end="5"/>
                                            </p:txEl>
                                          </p:spTgt>
                                        </p:tgtEl>
                                        <p:attrNameLst>
                                          <p:attrName>style.visibility</p:attrName>
                                        </p:attrNameLst>
                                      </p:cBhvr>
                                      <p:to>
                                        <p:strVal val="visible"/>
                                      </p:to>
                                    </p:set>
                                    <p:anim calcmode="lin" valueType="num">
                                      <p:cBhvr>
                                        <p:cTn id="47" dur="1000" fill="hold"/>
                                        <p:tgtEl>
                                          <p:spTgt spid="47107">
                                            <p:txEl>
                                              <p:pRg st="5" end="5"/>
                                            </p:txEl>
                                          </p:spTgt>
                                        </p:tgtEl>
                                        <p:attrNameLst>
                                          <p:attrName>ppt_x</p:attrName>
                                        </p:attrNameLst>
                                      </p:cBhvr>
                                      <p:tavLst>
                                        <p:tav tm="0">
                                          <p:val>
                                            <p:strVal val="#ppt_x-.2"/>
                                          </p:val>
                                        </p:tav>
                                        <p:tav tm="100000">
                                          <p:val>
                                            <p:strVal val="#ppt_x"/>
                                          </p:val>
                                        </p:tav>
                                      </p:tavLst>
                                    </p:anim>
                                    <p:anim calcmode="lin" valueType="num">
                                      <p:cBhvr>
                                        <p:cTn id="48" dur="1000" fill="hold"/>
                                        <p:tgtEl>
                                          <p:spTgt spid="4710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Married Life for Luther</a:t>
            </a:r>
          </a:p>
        </p:txBody>
      </p:sp>
      <p:sp>
        <p:nvSpPr>
          <p:cNvPr id="51203" name="Rectangle 3"/>
          <p:cNvSpPr>
            <a:spLocks noGrp="1" noChangeArrowheads="1"/>
          </p:cNvSpPr>
          <p:nvPr>
            <p:ph type="body" idx="1"/>
          </p:nvPr>
        </p:nvSpPr>
        <p:spPr>
          <a:xfrm>
            <a:off x="457200" y="1233488"/>
            <a:ext cx="8229600" cy="5148262"/>
          </a:xfrm>
        </p:spPr>
        <p:txBody>
          <a:bodyPr/>
          <a:lstStyle/>
          <a:p>
            <a:pPr>
              <a:lnSpc>
                <a:spcPct val="80000"/>
              </a:lnSpc>
            </a:pPr>
            <a:r>
              <a:rPr lang="en-US" sz="2400"/>
              <a:t>Katharine was 16 years younger than Martin </a:t>
            </a:r>
          </a:p>
          <a:p>
            <a:pPr>
              <a:lnSpc>
                <a:spcPct val="80000"/>
              </a:lnSpc>
            </a:pPr>
            <a:r>
              <a:rPr lang="en-US" sz="2400"/>
              <a:t>together they had six children. </a:t>
            </a:r>
          </a:p>
          <a:p>
            <a:pPr>
              <a:lnSpc>
                <a:spcPct val="80000"/>
              </a:lnSpc>
            </a:pPr>
            <a:r>
              <a:rPr lang="en-US" sz="2400"/>
              <a:t>Luther doted on his large family but was able to devote himself to the simpler pleasures of life, gardening, writing music.</a:t>
            </a:r>
            <a:br>
              <a:rPr lang="en-US" sz="2400"/>
            </a:br>
            <a:endParaRPr lang="en-US" sz="2400"/>
          </a:p>
          <a:p>
            <a:pPr>
              <a:lnSpc>
                <a:spcPct val="80000"/>
              </a:lnSpc>
            </a:pPr>
            <a:r>
              <a:rPr lang="en-US" sz="2400"/>
              <a:t>Katharine took over the household, particularly the household expenses; </a:t>
            </a:r>
          </a:p>
          <a:p>
            <a:pPr>
              <a:lnSpc>
                <a:spcPct val="80000"/>
              </a:lnSpc>
            </a:pPr>
            <a:r>
              <a:rPr lang="en-US" sz="2400"/>
              <a:t>Luther's household included not only his wife and six children, but also one of Katharine's relatives and after 1529 six of Luther's sister's children. Luther also housed students in his home to help the family's financial situation.</a:t>
            </a:r>
            <a:br>
              <a:rPr lang="en-US" sz="2400"/>
            </a:br>
            <a:r>
              <a:rPr lang="en-US" sz="1600"/>
              <a:t/>
            </a:r>
            <a:br>
              <a:rPr lang="en-US" sz="1600"/>
            </a:b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p:cTn id="12" dur="1000" fill="hold"/>
                                        <p:tgtEl>
                                          <p:spTgt spid="5120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12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p:cTn id="19" dur="1000" fill="hold"/>
                                        <p:tgtEl>
                                          <p:spTgt spid="5120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5120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2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1203">
                                            <p:txEl>
                                              <p:pRg st="2" end="2"/>
                                            </p:txEl>
                                          </p:spTgt>
                                        </p:tgtEl>
                                        <p:attrNameLst>
                                          <p:attrName>style.visibility</p:attrName>
                                        </p:attrNameLst>
                                      </p:cBhvr>
                                      <p:to>
                                        <p:strVal val="visible"/>
                                      </p:to>
                                    </p:set>
                                    <p:anim calcmode="lin" valueType="num">
                                      <p:cBhvr>
                                        <p:cTn id="26" dur="1000" fill="hold"/>
                                        <p:tgtEl>
                                          <p:spTgt spid="5120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5120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120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51203">
                                            <p:txEl>
                                              <p:pRg st="3" end="3"/>
                                            </p:txEl>
                                          </p:spTgt>
                                        </p:tgtEl>
                                        <p:attrNameLst>
                                          <p:attrName>style.visibility</p:attrName>
                                        </p:attrNameLst>
                                      </p:cBhvr>
                                      <p:to>
                                        <p:strVal val="visible"/>
                                      </p:to>
                                    </p:set>
                                    <p:anim calcmode="lin" valueType="num">
                                      <p:cBhvr>
                                        <p:cTn id="33" dur="1000" fill="hold"/>
                                        <p:tgtEl>
                                          <p:spTgt spid="5120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5120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120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 calcmode="lin" valueType="num">
                                      <p:cBhvr>
                                        <p:cTn id="40" dur="1000" fill="hold"/>
                                        <p:tgtEl>
                                          <p:spTgt spid="51203">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5120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Abuses</a:t>
            </a:r>
          </a:p>
        </p:txBody>
      </p:sp>
      <p:sp>
        <p:nvSpPr>
          <p:cNvPr id="5123" name="Rectangle 3"/>
          <p:cNvSpPr>
            <a:spLocks noGrp="1" noChangeArrowheads="1"/>
          </p:cNvSpPr>
          <p:nvPr>
            <p:ph type="body" sz="half" idx="1"/>
          </p:nvPr>
        </p:nvSpPr>
        <p:spPr/>
        <p:txBody>
          <a:bodyPr/>
          <a:lstStyle/>
          <a:p>
            <a:r>
              <a:rPr lang="en-US" altLang="en-US" sz="2800"/>
              <a:t>Simony</a:t>
            </a:r>
          </a:p>
          <a:p>
            <a:r>
              <a:rPr lang="en-US" altLang="en-US" sz="2800"/>
              <a:t>Focus on Gaining Wealth</a:t>
            </a:r>
          </a:p>
          <a:p>
            <a:r>
              <a:rPr lang="en-US" altLang="en-US" sz="2800"/>
              <a:t>Moral Decline</a:t>
            </a:r>
          </a:p>
          <a:p>
            <a:r>
              <a:rPr lang="en-US" altLang="en-US" sz="2800"/>
              <a:t>Selling of Indulgences</a:t>
            </a:r>
          </a:p>
          <a:p>
            <a:endParaRPr lang="en-US" altLang="en-US" sz="2800"/>
          </a:p>
        </p:txBody>
      </p:sp>
      <p:pic>
        <p:nvPicPr>
          <p:cNvPr id="5125" name="Picture 5" descr="mnybagc">
            <a:hlinkClick r:id="rId2" tooltip="Formats: EPS, WMF, JPG"/>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1863" y="1628775"/>
            <a:ext cx="1285875" cy="1066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9270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strVal val="#ppt_w*0.70"/>
                                          </p:val>
                                        </p:tav>
                                        <p:tav tm="100000">
                                          <p:val>
                                            <p:strVal val="#ppt_w"/>
                                          </p:val>
                                        </p:tav>
                                      </p:tavLst>
                                    </p:anim>
                                    <p:anim calcmode="lin" valueType="num">
                                      <p:cBhvr>
                                        <p:cTn id="8" dur="2000" fill="hold"/>
                                        <p:tgtEl>
                                          <p:spTgt spid="5122"/>
                                        </p:tgtEl>
                                        <p:attrNameLst>
                                          <p:attrName>ppt_h</p:attrName>
                                        </p:attrNameLst>
                                      </p:cBhvr>
                                      <p:tavLst>
                                        <p:tav tm="0">
                                          <p:val>
                                            <p:strVal val="#ppt_h"/>
                                          </p:val>
                                        </p:tav>
                                        <p:tav tm="100000">
                                          <p:val>
                                            <p:strVal val="#ppt_h"/>
                                          </p:val>
                                        </p:tav>
                                      </p:tavLst>
                                    </p:anim>
                                    <p:animEffect transition="in" filter="fade">
                                      <p:cBhvr>
                                        <p:cTn id="9" dur="2000"/>
                                        <p:tgtEl>
                                          <p:spTgt spid="5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5125"/>
                                        </p:tgtEl>
                                        <p:attrNameLst>
                                          <p:attrName>style.visibility</p:attrName>
                                        </p:attrNameLst>
                                      </p:cBhvr>
                                      <p:to>
                                        <p:strVal val="visible"/>
                                      </p:to>
                                    </p:set>
                                    <p:animEffect transition="in" filter="diamond(in)">
                                      <p:cBhvr>
                                        <p:cTn id="14" dur="2000"/>
                                        <p:tgtEl>
                                          <p:spTgt spid="51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 calcmode="lin" valueType="num">
                                      <p:cBhvr additive="base">
                                        <p:cTn id="19" dur="2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1" end="1"/>
                                            </p:txEl>
                                          </p:spTgt>
                                        </p:tgtEl>
                                        <p:attrNameLst>
                                          <p:attrName>style.visibility</p:attrName>
                                        </p:attrNameLst>
                                      </p:cBhvr>
                                      <p:to>
                                        <p:strVal val="visible"/>
                                      </p:to>
                                    </p:set>
                                    <p:anim calcmode="lin" valueType="num">
                                      <p:cBhvr additive="base">
                                        <p:cTn id="25" dur="2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 calcmode="lin" valueType="num">
                                      <p:cBhvr additive="base">
                                        <p:cTn id="31" dur="2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3" end="3"/>
                                            </p:txEl>
                                          </p:spTgt>
                                        </p:tgtEl>
                                        <p:attrNameLst>
                                          <p:attrName>style.visibility</p:attrName>
                                        </p:attrNameLst>
                                      </p:cBhvr>
                                      <p:to>
                                        <p:strVal val="visible"/>
                                      </p:to>
                                    </p:set>
                                    <p:anim calcmode="lin" valueType="num">
                                      <p:cBhvr additive="base">
                                        <p:cTn id="37" dur="2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Martin Luther</a:t>
            </a:r>
          </a:p>
        </p:txBody>
      </p:sp>
      <p:pic>
        <p:nvPicPr>
          <p:cNvPr id="6149" name="Picture 5" descr="Martin Luther (1483-1546) by LucasCranach,theElder,&#10;1521 - Uffizi, Florence"/>
          <p:cNvPicPr>
            <a:picLocks noChangeAspect="1" noChangeArrowheads="1"/>
          </p:cNvPicPr>
          <p:nvPr/>
        </p:nvPicPr>
        <p:blipFill>
          <a:blip r:embed="rId2" cstate="print"/>
          <a:srcRect/>
          <a:stretch>
            <a:fillRect/>
          </a:stretch>
        </p:blipFill>
        <p:spPr bwMode="auto">
          <a:xfrm>
            <a:off x="2863850" y="1125538"/>
            <a:ext cx="3416300" cy="3563937"/>
          </a:xfrm>
          <a:prstGeom prst="rect">
            <a:avLst/>
          </a:prstGeom>
          <a:noFill/>
        </p:spPr>
      </p:pic>
      <p:sp>
        <p:nvSpPr>
          <p:cNvPr id="6152" name="WordArt 8"/>
          <p:cNvSpPr>
            <a:spLocks noChangeArrowheads="1" noChangeShapeType="1" noTextEdit="1"/>
          </p:cNvSpPr>
          <p:nvPr/>
        </p:nvSpPr>
        <p:spPr bwMode="auto">
          <a:xfrm>
            <a:off x="3276600" y="4833938"/>
            <a:ext cx="2590800"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1483-1546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a:t>Early Life</a:t>
            </a:r>
          </a:p>
        </p:txBody>
      </p:sp>
      <p:sp>
        <p:nvSpPr>
          <p:cNvPr id="26629" name="Rectangle 5"/>
          <p:cNvSpPr>
            <a:spLocks noGrp="1" noChangeArrowheads="1"/>
          </p:cNvSpPr>
          <p:nvPr>
            <p:ph type="body" sz="half" idx="1"/>
          </p:nvPr>
        </p:nvSpPr>
        <p:spPr>
          <a:xfrm>
            <a:off x="457200" y="1600200"/>
            <a:ext cx="4038600" cy="1576388"/>
          </a:xfrm>
        </p:spPr>
        <p:txBody>
          <a:bodyPr/>
          <a:lstStyle/>
          <a:p>
            <a:r>
              <a:rPr lang="en-US" sz="2800"/>
              <a:t>Born in Eisleben on Nov. 10</a:t>
            </a:r>
            <a:r>
              <a:rPr lang="en-US" sz="2800" baseline="30000"/>
              <a:t>th</a:t>
            </a:r>
            <a:r>
              <a:rPr lang="en-US" sz="2800"/>
              <a:t>, 1483</a:t>
            </a:r>
          </a:p>
          <a:p>
            <a:endParaRPr lang="en-US" sz="2800"/>
          </a:p>
          <a:p>
            <a:endParaRPr lang="en-US" sz="2800"/>
          </a:p>
        </p:txBody>
      </p:sp>
      <p:pic>
        <p:nvPicPr>
          <p:cNvPr id="26635" name="Picture 11" descr="bundesla"/>
          <p:cNvPicPr>
            <a:picLocks noGrp="1" noChangeAspect="1" noChangeArrowheads="1"/>
          </p:cNvPicPr>
          <p:nvPr>
            <p:ph sz="quarter" idx="2"/>
          </p:nvPr>
        </p:nvPicPr>
        <p:blipFill>
          <a:blip r:embed="rId2" cstate="print"/>
          <a:srcRect/>
          <a:stretch>
            <a:fillRect/>
          </a:stretch>
        </p:blipFill>
        <p:spPr>
          <a:xfrm>
            <a:off x="5219700" y="1773238"/>
            <a:ext cx="3224213" cy="4392612"/>
          </a:xfrm>
          <a:noFill/>
          <a:ln/>
        </p:spPr>
      </p:pic>
      <p:pic>
        <p:nvPicPr>
          <p:cNvPr id="26639" name="Picture 15" descr="eis"/>
          <p:cNvPicPr>
            <a:picLocks noGrp="1" noChangeAspect="1" noChangeArrowheads="1"/>
          </p:cNvPicPr>
          <p:nvPr>
            <p:ph sz="quarter" idx="3"/>
          </p:nvPr>
        </p:nvPicPr>
        <p:blipFill>
          <a:blip r:embed="rId3" cstate="print"/>
          <a:srcRect/>
          <a:stretch>
            <a:fillRect/>
          </a:stretch>
        </p:blipFill>
        <p:spPr>
          <a:xfrm>
            <a:off x="503238" y="2673350"/>
            <a:ext cx="4068762" cy="3730625"/>
          </a:xfrm>
          <a:noFill/>
          <a:ln/>
        </p:spPr>
      </p:pic>
      <p:pic>
        <p:nvPicPr>
          <p:cNvPr id="26642" name="Picture 18" descr="4"/>
          <p:cNvPicPr>
            <a:picLocks noChangeAspect="1" noChangeArrowheads="1"/>
          </p:cNvPicPr>
          <p:nvPr/>
        </p:nvPicPr>
        <p:blipFill>
          <a:blip r:embed="rId4" cstate="print"/>
          <a:srcRect/>
          <a:stretch>
            <a:fillRect/>
          </a:stretch>
        </p:blipFill>
        <p:spPr bwMode="auto">
          <a:xfrm>
            <a:off x="6624638" y="3824288"/>
            <a:ext cx="193675" cy="252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6635"/>
                                        </p:tgtEl>
                                        <p:attrNameLst>
                                          <p:attrName>style.visibility</p:attrName>
                                        </p:attrNameLst>
                                      </p:cBhvr>
                                      <p:to>
                                        <p:strVal val="visible"/>
                                      </p:to>
                                    </p:set>
                                    <p:anim calcmode="lin" valueType="num">
                                      <p:cBhvr>
                                        <p:cTn id="7" dur="1000" fill="hold"/>
                                        <p:tgtEl>
                                          <p:spTgt spid="26635"/>
                                        </p:tgtEl>
                                        <p:attrNameLst>
                                          <p:attrName>ppt_w</p:attrName>
                                        </p:attrNameLst>
                                      </p:cBhvr>
                                      <p:tavLst>
                                        <p:tav tm="0">
                                          <p:val>
                                            <p:fltVal val="0"/>
                                          </p:val>
                                        </p:tav>
                                        <p:tav tm="100000">
                                          <p:val>
                                            <p:strVal val="#ppt_w"/>
                                          </p:val>
                                        </p:tav>
                                      </p:tavLst>
                                    </p:anim>
                                    <p:anim calcmode="lin" valueType="num">
                                      <p:cBhvr>
                                        <p:cTn id="8" dur="1000" fill="hold"/>
                                        <p:tgtEl>
                                          <p:spTgt spid="26635"/>
                                        </p:tgtEl>
                                        <p:attrNameLst>
                                          <p:attrName>ppt_h</p:attrName>
                                        </p:attrNameLst>
                                      </p:cBhvr>
                                      <p:tavLst>
                                        <p:tav tm="0">
                                          <p:val>
                                            <p:fltVal val="0"/>
                                          </p:val>
                                        </p:tav>
                                        <p:tav tm="100000">
                                          <p:val>
                                            <p:strVal val="#ppt_h"/>
                                          </p:val>
                                        </p:tav>
                                      </p:tavLst>
                                    </p:anim>
                                    <p:anim calcmode="lin" valueType="num">
                                      <p:cBhvr>
                                        <p:cTn id="9" dur="1000" fill="hold"/>
                                        <p:tgtEl>
                                          <p:spTgt spid="26635"/>
                                        </p:tgtEl>
                                        <p:attrNameLst>
                                          <p:attrName>style.rotation</p:attrName>
                                        </p:attrNameLst>
                                      </p:cBhvr>
                                      <p:tavLst>
                                        <p:tav tm="0">
                                          <p:val>
                                            <p:fltVal val="90"/>
                                          </p:val>
                                        </p:tav>
                                        <p:tav tm="100000">
                                          <p:val>
                                            <p:fltVal val="0"/>
                                          </p:val>
                                        </p:tav>
                                      </p:tavLst>
                                    </p:anim>
                                    <p:animEffect transition="in" filter="fade">
                                      <p:cBhvr>
                                        <p:cTn id="10" dur="1000"/>
                                        <p:tgtEl>
                                          <p:spTgt spid="2663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6639"/>
                                        </p:tgtEl>
                                        <p:attrNameLst>
                                          <p:attrName>style.visibility</p:attrName>
                                        </p:attrNameLst>
                                      </p:cBhvr>
                                      <p:to>
                                        <p:strVal val="visible"/>
                                      </p:to>
                                    </p:set>
                                    <p:animEffect transition="in" filter="wheel(4)">
                                      <p:cBhvr>
                                        <p:cTn id="15" dur="20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Parents</a:t>
            </a:r>
          </a:p>
        </p:txBody>
      </p:sp>
      <p:sp>
        <p:nvSpPr>
          <p:cNvPr id="29699" name="Rectangle 3"/>
          <p:cNvSpPr>
            <a:spLocks noGrp="1" noChangeArrowheads="1"/>
          </p:cNvSpPr>
          <p:nvPr>
            <p:ph type="body" sz="half" idx="1"/>
          </p:nvPr>
        </p:nvSpPr>
        <p:spPr>
          <a:xfrm>
            <a:off x="457200" y="1089025"/>
            <a:ext cx="4038600" cy="2735263"/>
          </a:xfrm>
        </p:spPr>
        <p:txBody>
          <a:bodyPr/>
          <a:lstStyle/>
          <a:p>
            <a:r>
              <a:rPr lang="en-US" sz="2400"/>
              <a:t>Father: Hans Luther, a saxon miner who became a mine foreman.  He wanted what was best for his son.  Pushed him to become a lawyer.</a:t>
            </a:r>
          </a:p>
        </p:txBody>
      </p:sp>
      <p:sp>
        <p:nvSpPr>
          <p:cNvPr id="29704" name="Rectangle 8"/>
          <p:cNvSpPr>
            <a:spLocks noGrp="1" noChangeArrowheads="1"/>
          </p:cNvSpPr>
          <p:nvPr>
            <p:ph type="body" sz="half" idx="2"/>
          </p:nvPr>
        </p:nvSpPr>
        <p:spPr>
          <a:xfrm>
            <a:off x="4648200" y="1089025"/>
            <a:ext cx="4038600" cy="1511300"/>
          </a:xfrm>
        </p:spPr>
        <p:txBody>
          <a:bodyPr/>
          <a:lstStyle/>
          <a:p>
            <a:r>
              <a:rPr lang="en-US" sz="2400"/>
              <a:t>Margareta Luther, Martin’s mother who died in 1531.</a:t>
            </a:r>
          </a:p>
        </p:txBody>
      </p:sp>
      <p:pic>
        <p:nvPicPr>
          <p:cNvPr id="29700" name="Picture 4" descr="father"/>
          <p:cNvPicPr>
            <a:picLocks noGrp="1" noChangeAspect="1" noChangeArrowheads="1"/>
          </p:cNvPicPr>
          <p:nvPr>
            <p:ph sz="half" idx="4294967295"/>
          </p:nvPr>
        </p:nvPicPr>
        <p:blipFill>
          <a:blip r:embed="rId2" cstate="print"/>
          <a:srcRect/>
          <a:stretch>
            <a:fillRect/>
          </a:stretch>
        </p:blipFill>
        <p:spPr>
          <a:xfrm>
            <a:off x="1187450" y="3589338"/>
            <a:ext cx="2347913" cy="3268662"/>
          </a:xfrm>
          <a:noFill/>
          <a:ln/>
        </p:spPr>
      </p:pic>
      <p:pic>
        <p:nvPicPr>
          <p:cNvPr id="29703" name="Picture 7" descr="mother"/>
          <p:cNvPicPr>
            <a:picLocks noChangeAspect="1" noChangeArrowheads="1"/>
          </p:cNvPicPr>
          <p:nvPr/>
        </p:nvPicPr>
        <p:blipFill>
          <a:blip r:embed="rId3" cstate="print"/>
          <a:srcRect/>
          <a:stretch>
            <a:fillRect/>
          </a:stretch>
        </p:blipFill>
        <p:spPr bwMode="auto">
          <a:xfrm>
            <a:off x="5292725" y="2600325"/>
            <a:ext cx="2705100" cy="36353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Luther’s Turn to Religion</a:t>
            </a:r>
          </a:p>
        </p:txBody>
      </p:sp>
      <p:sp>
        <p:nvSpPr>
          <p:cNvPr id="37891" name="Rectangle 3"/>
          <p:cNvSpPr>
            <a:spLocks noGrp="1" noChangeArrowheads="1"/>
          </p:cNvSpPr>
          <p:nvPr>
            <p:ph type="body" sz="half" idx="1"/>
          </p:nvPr>
        </p:nvSpPr>
        <p:spPr>
          <a:xfrm>
            <a:off x="457200" y="1600200"/>
            <a:ext cx="5807075" cy="4530725"/>
          </a:xfrm>
        </p:spPr>
        <p:txBody>
          <a:bodyPr/>
          <a:lstStyle/>
          <a:p>
            <a:r>
              <a:rPr lang="en-US" sz="2800"/>
              <a:t>Luther attended Law School to please his parents.</a:t>
            </a:r>
          </a:p>
          <a:p>
            <a:r>
              <a:rPr lang="en-US" sz="2800"/>
              <a:t>Began to study law in 1505</a:t>
            </a:r>
          </a:p>
          <a:p>
            <a:r>
              <a:rPr lang="en-US" sz="2800"/>
              <a:t>Narrow escape of death in July of 1505</a:t>
            </a:r>
          </a:p>
          <a:p>
            <a:pPr lvl="1"/>
            <a:r>
              <a:rPr lang="en-US" sz="2400"/>
              <a:t>Enters the monastary</a:t>
            </a:r>
          </a:p>
          <a:p>
            <a:pPr lvl="1"/>
            <a:r>
              <a:rPr lang="en-US" sz="2400"/>
              <a:t>Is ordained in 1507</a:t>
            </a:r>
          </a:p>
          <a:p>
            <a:pPr lvl="1"/>
            <a:r>
              <a:rPr lang="en-US" sz="2400"/>
              <a:t>Attends the university of Wittenberg and receives his doctorate in 1511</a:t>
            </a:r>
          </a:p>
        </p:txBody>
      </p:sp>
      <p:pic>
        <p:nvPicPr>
          <p:cNvPr id="37895" name="Picture 7" descr="monk"/>
          <p:cNvPicPr>
            <a:picLocks noGrp="1" noChangeAspect="1" noChangeArrowheads="1"/>
          </p:cNvPicPr>
          <p:nvPr>
            <p:ph sz="half" idx="2"/>
          </p:nvPr>
        </p:nvPicPr>
        <p:blipFill>
          <a:blip r:embed="rId2" cstate="print"/>
          <a:srcRect/>
          <a:stretch>
            <a:fillRect/>
          </a:stretch>
        </p:blipFill>
        <p:spPr>
          <a:xfrm>
            <a:off x="6402388" y="1628775"/>
            <a:ext cx="2741612" cy="381635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Self-Doubt</a:t>
            </a:r>
          </a:p>
        </p:txBody>
      </p:sp>
      <p:sp>
        <p:nvSpPr>
          <p:cNvPr id="31747" name="Rectangle 3"/>
          <p:cNvSpPr>
            <a:spLocks noGrp="1" noChangeArrowheads="1"/>
          </p:cNvSpPr>
          <p:nvPr>
            <p:ph type="body" idx="1"/>
          </p:nvPr>
        </p:nvSpPr>
        <p:spPr>
          <a:xfrm>
            <a:off x="457200" y="1341438"/>
            <a:ext cx="8229600" cy="4789487"/>
          </a:xfrm>
        </p:spPr>
        <p:txBody>
          <a:bodyPr/>
          <a:lstStyle/>
          <a:p>
            <a:r>
              <a:rPr lang="en-US"/>
              <a:t>Obsessed with salvation</a:t>
            </a:r>
          </a:p>
          <a:p>
            <a:pPr lvl="1"/>
            <a:r>
              <a:rPr lang="en-US"/>
              <a:t>Felt he was not “good enough” and would suffer for his sins.</a:t>
            </a:r>
          </a:p>
          <a:p>
            <a:pPr lvl="1"/>
            <a:r>
              <a:rPr lang="en-US"/>
              <a:t>Tried a variety of methods to “win” forgiveness.</a:t>
            </a:r>
          </a:p>
          <a:p>
            <a:pPr lvl="2"/>
            <a:r>
              <a:rPr lang="en-US"/>
              <a:t>Joining monastary</a:t>
            </a:r>
          </a:p>
          <a:p>
            <a:pPr lvl="2"/>
            <a:r>
              <a:rPr lang="en-US"/>
              <a:t>Prayer</a:t>
            </a:r>
          </a:p>
          <a:p>
            <a:pPr lvl="2"/>
            <a:r>
              <a:rPr lang="en-US"/>
              <a:t>Pilgrimage</a:t>
            </a:r>
          </a:p>
          <a:p>
            <a:pPr lvl="2"/>
            <a:r>
              <a:rPr lang="en-US"/>
              <a:t>Self-flagellation</a:t>
            </a:r>
          </a:p>
          <a:p>
            <a:pPr lvl="2"/>
            <a:endParaRPr lang="en-US"/>
          </a:p>
        </p:txBody>
      </p:sp>
      <p:pic>
        <p:nvPicPr>
          <p:cNvPr id="31749" name="Picture 5" descr="monk"/>
          <p:cNvPicPr>
            <a:picLocks noChangeAspect="1" noChangeArrowheads="1"/>
          </p:cNvPicPr>
          <p:nvPr/>
        </p:nvPicPr>
        <p:blipFill>
          <a:blip r:embed="rId2" cstate="print"/>
          <a:srcRect/>
          <a:stretch>
            <a:fillRect/>
          </a:stretch>
        </p:blipFill>
        <p:spPr bwMode="auto">
          <a:xfrm>
            <a:off x="4572000" y="3429000"/>
            <a:ext cx="2068513" cy="2879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Pilgrimage to Rome- 1510</a:t>
            </a:r>
          </a:p>
        </p:txBody>
      </p:sp>
      <p:pic>
        <p:nvPicPr>
          <p:cNvPr id="39941" name="Picture 5" descr="SC-Nuovo"/>
          <p:cNvPicPr>
            <a:picLocks noChangeAspect="1" noChangeArrowheads="1"/>
          </p:cNvPicPr>
          <p:nvPr/>
        </p:nvPicPr>
        <p:blipFill>
          <a:blip r:embed="rId2" cstate="print"/>
          <a:srcRect/>
          <a:stretch>
            <a:fillRect/>
          </a:stretch>
        </p:blipFill>
        <p:spPr bwMode="auto">
          <a:xfrm>
            <a:off x="952500" y="1268413"/>
            <a:ext cx="7237413" cy="504348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602</TotalTime>
  <Words>1620</Words>
  <Application>Microsoft Office PowerPoint</Application>
  <PresentationFormat>On-screen Show (4:3)</PresentationFormat>
  <Paragraphs>133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Tahoma</vt:lpstr>
      <vt:lpstr>Times New Roman</vt:lpstr>
      <vt:lpstr>Wingdings</vt:lpstr>
      <vt:lpstr>Balance</vt:lpstr>
      <vt:lpstr>The Church of the 16th Century</vt:lpstr>
      <vt:lpstr>Dominance</vt:lpstr>
      <vt:lpstr>Abuses</vt:lpstr>
      <vt:lpstr>Martin Luther</vt:lpstr>
      <vt:lpstr>Early Life</vt:lpstr>
      <vt:lpstr>Parents</vt:lpstr>
      <vt:lpstr>Luther’s Turn to Religion</vt:lpstr>
      <vt:lpstr>Self-Doubt</vt:lpstr>
      <vt:lpstr>Pilgrimage to Rome- 1510</vt:lpstr>
      <vt:lpstr>Study of the Bible </vt:lpstr>
      <vt:lpstr>PowerPoint Presentation</vt:lpstr>
      <vt:lpstr>PowerPoint Presentation</vt:lpstr>
      <vt:lpstr>Sale of Indulgences</vt:lpstr>
      <vt:lpstr>Johann Tetzel(1460-1519)</vt:lpstr>
      <vt:lpstr>Posting of the 95 Theses</vt:lpstr>
      <vt:lpstr>Controversy Spreads</vt:lpstr>
      <vt:lpstr>Diet of Worms</vt:lpstr>
      <vt:lpstr>Diet of Worms</vt:lpstr>
      <vt:lpstr>Break from the Church</vt:lpstr>
      <vt:lpstr>Escape</vt:lpstr>
      <vt:lpstr>PowerPoint Presentation</vt:lpstr>
      <vt:lpstr>PowerPoint Presentation</vt:lpstr>
      <vt:lpstr>Luther Meets Katherine Von Bora</vt:lpstr>
      <vt:lpstr>Katharine von Bora</vt:lpstr>
      <vt:lpstr>Married Life for Luther</vt:lpstr>
    </vt:vector>
  </TitlesOfParts>
  <Company>TCHS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in the 16th Century</dc:title>
  <dc:creator>mark sweeney</dc:creator>
  <cp:lastModifiedBy>Mark Sweeney</cp:lastModifiedBy>
  <cp:revision>13</cp:revision>
  <dcterms:created xsi:type="dcterms:W3CDTF">2004-02-09T00:57:36Z</dcterms:created>
  <dcterms:modified xsi:type="dcterms:W3CDTF">2017-02-07T13:57:12Z</dcterms:modified>
</cp:coreProperties>
</file>