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39"/>
  </p:handoutMasterIdLst>
  <p:sldIdLst>
    <p:sldId id="279" r:id="rId2"/>
    <p:sldId id="274" r:id="rId3"/>
    <p:sldId id="275" r:id="rId4"/>
    <p:sldId id="276" r:id="rId5"/>
    <p:sldId id="294" r:id="rId6"/>
    <p:sldId id="291" r:id="rId7"/>
    <p:sldId id="267" r:id="rId8"/>
    <p:sldId id="292" r:id="rId9"/>
    <p:sldId id="290" r:id="rId10"/>
    <p:sldId id="264" r:id="rId11"/>
    <p:sldId id="263" r:id="rId12"/>
    <p:sldId id="265" r:id="rId13"/>
    <p:sldId id="293" r:id="rId14"/>
    <p:sldId id="266" r:id="rId15"/>
    <p:sldId id="257" r:id="rId16"/>
    <p:sldId id="259" r:id="rId17"/>
    <p:sldId id="258" r:id="rId18"/>
    <p:sldId id="261" r:id="rId19"/>
    <p:sldId id="260" r:id="rId20"/>
    <p:sldId id="271" r:id="rId21"/>
    <p:sldId id="272" r:id="rId22"/>
    <p:sldId id="273" r:id="rId23"/>
    <p:sldId id="280" r:id="rId24"/>
    <p:sldId id="281" r:id="rId25"/>
    <p:sldId id="282" r:id="rId26"/>
    <p:sldId id="283" r:id="rId27"/>
    <p:sldId id="268" r:id="rId28"/>
    <p:sldId id="269" r:id="rId29"/>
    <p:sldId id="270" r:id="rId30"/>
    <p:sldId id="277" r:id="rId31"/>
    <p:sldId id="284" r:id="rId32"/>
    <p:sldId id="278" r:id="rId33"/>
    <p:sldId id="285" r:id="rId34"/>
    <p:sldId id="286" r:id="rId35"/>
    <p:sldId id="287" r:id="rId36"/>
    <p:sldId id="288" r:id="rId37"/>
    <p:sldId id="289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60"/>
  </p:normalViewPr>
  <p:slideViewPr>
    <p:cSldViewPr>
      <p:cViewPr varScale="1">
        <p:scale>
          <a:sx n="83" d="100"/>
          <a:sy n="83" d="100"/>
        </p:scale>
        <p:origin x="-17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0ED2B7-55D8-478D-AE29-2CA603C766F3}" type="datetimeFigureOut">
              <a:rPr lang="en-US"/>
              <a:pPr>
                <a:defRPr/>
              </a:pPr>
              <a:t>1/15/2012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5A7F973-CDFB-4E47-8A83-53362609E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ACB7-9384-4626-8657-6B4DA6D07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BE5E1-9F0D-4921-89D6-D52F1734A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F009-FDDF-4CB6-BDBE-AB588586D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E29FC-EE7B-4C2F-BB1B-2222B03FC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4EA02-CC52-4273-B040-8D899B11C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A8280-1AA7-454D-92A0-875095CE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1C69B-C1DF-4B5A-B54F-B49D16588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AD8E9-CB93-4F48-93E1-DCDD99874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EB77E-B403-4281-9B0F-310146D80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371A3-0210-42FD-8B73-32B42F5E8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FAEB7-E229-4730-A7B5-23884279B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199CA6-F007-4918-A4FE-85265AC9F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ideachampions.com/weblogs/dumb-Neanderthal.jp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oa.net/italy/pompeii/index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7"/>
          <p:cNvGrpSpPr>
            <a:grpSpLocks/>
          </p:cNvGrpSpPr>
          <p:nvPr/>
        </p:nvGrpSpPr>
        <p:grpSpPr bwMode="auto">
          <a:xfrm>
            <a:off x="2362200" y="457200"/>
            <a:ext cx="4429125" cy="5905500"/>
            <a:chOff x="1488" y="288"/>
            <a:chExt cx="2790" cy="3720"/>
          </a:xfrm>
        </p:grpSpPr>
        <p:graphicFrame>
          <p:nvGraphicFramePr>
            <p:cNvPr id="3074" name="Object 5"/>
            <p:cNvGraphicFramePr>
              <a:graphicFrameLocks noChangeAspect="1"/>
            </p:cNvGraphicFramePr>
            <p:nvPr/>
          </p:nvGraphicFramePr>
          <p:xfrm>
            <a:off x="1488" y="288"/>
            <a:ext cx="2790" cy="3720"/>
          </p:xfrm>
          <a:graphic>
            <a:graphicData uri="http://schemas.openxmlformats.org/presentationml/2006/ole">
              <p:oleObj spid="_x0000_s3074" name="Bitmap Image" r:id="rId3" imgW="4428571" imgH="5904762" progId="PBrush">
                <p:embed/>
              </p:oleObj>
            </a:graphicData>
          </a:graphic>
        </p:graphicFrame>
        <p:graphicFrame>
          <p:nvGraphicFramePr>
            <p:cNvPr id="3075" name="Object 6"/>
            <p:cNvGraphicFramePr>
              <a:graphicFrameLocks noChangeAspect="1"/>
            </p:cNvGraphicFramePr>
            <p:nvPr/>
          </p:nvGraphicFramePr>
          <p:xfrm>
            <a:off x="3168" y="3840"/>
            <a:ext cx="1014" cy="159"/>
          </p:xfrm>
          <a:graphic>
            <a:graphicData uri="http://schemas.openxmlformats.org/presentationml/2006/ole">
              <p:oleObj spid="_x0000_s3075" name="Bitmap Image" r:id="rId4" imgW="923810" imgH="219222" progId="PBrush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990600" y="742950"/>
            <a:ext cx="7010400" cy="5257800"/>
            <a:chOff x="624" y="468"/>
            <a:chExt cx="4416" cy="3312"/>
          </a:xfrm>
        </p:grpSpPr>
        <p:graphicFrame>
          <p:nvGraphicFramePr>
            <p:cNvPr id="4098" name="Object 4"/>
            <p:cNvGraphicFramePr>
              <a:graphicFrameLocks noChangeAspect="1"/>
            </p:cNvGraphicFramePr>
            <p:nvPr/>
          </p:nvGraphicFramePr>
          <p:xfrm>
            <a:off x="624" y="468"/>
            <a:ext cx="4416" cy="3312"/>
          </p:xfrm>
          <a:graphic>
            <a:graphicData uri="http://schemas.openxmlformats.org/presentationml/2006/ole">
              <p:oleObj spid="_x0000_s4098" name="Bitmap Image" r:id="rId3" imgW="5904762" imgH="4428571" progId="PBrush">
                <p:embed/>
              </p:oleObj>
            </a:graphicData>
          </a:graphic>
        </p:graphicFrame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3648" y="3276"/>
            <a:ext cx="1296" cy="432"/>
          </p:xfrm>
          <a:graphic>
            <a:graphicData uri="http://schemas.openxmlformats.org/presentationml/2006/ole">
              <p:oleObj spid="_x0000_s4099" name="Bitmap Image" r:id="rId4" imgW="1200318" imgH="400000" progId="PBrush">
                <p:embed/>
              </p:oleObj>
            </a:graphicData>
          </a:graphic>
        </p:graphicFrame>
      </p:grpSp>
      <p:pic>
        <p:nvPicPr>
          <p:cNvPr id="410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038600"/>
            <a:ext cx="7477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6"/>
          <p:cNvGrpSpPr>
            <a:grpSpLocks/>
          </p:cNvGrpSpPr>
          <p:nvPr/>
        </p:nvGrpSpPr>
        <p:grpSpPr bwMode="auto">
          <a:xfrm>
            <a:off x="1619250" y="457200"/>
            <a:ext cx="6762750" cy="5186363"/>
            <a:chOff x="1020" y="765"/>
            <a:chExt cx="3720" cy="2790"/>
          </a:xfrm>
        </p:grpSpPr>
        <p:graphicFrame>
          <p:nvGraphicFramePr>
            <p:cNvPr id="7171" name="Object 4"/>
            <p:cNvGraphicFramePr>
              <a:graphicFrameLocks noChangeAspect="1"/>
            </p:cNvGraphicFramePr>
            <p:nvPr/>
          </p:nvGraphicFramePr>
          <p:xfrm>
            <a:off x="1020" y="765"/>
            <a:ext cx="3720" cy="2790"/>
          </p:xfrm>
          <a:graphic>
            <a:graphicData uri="http://schemas.openxmlformats.org/presentationml/2006/ole">
              <p:oleObj spid="_x0000_s7171" name="Bitmap Image" r:id="rId3" imgW="5904762" imgH="4428571" progId="PBrush">
                <p:embed/>
              </p:oleObj>
            </a:graphicData>
          </a:graphic>
        </p:graphicFrame>
        <p:graphicFrame>
          <p:nvGraphicFramePr>
            <p:cNvPr id="7172" name="Object 5"/>
            <p:cNvGraphicFramePr>
              <a:graphicFrameLocks noChangeAspect="1"/>
            </p:cNvGraphicFramePr>
            <p:nvPr/>
          </p:nvGraphicFramePr>
          <p:xfrm>
            <a:off x="3552" y="3312"/>
            <a:ext cx="1116" cy="186"/>
          </p:xfrm>
          <a:graphic>
            <a:graphicData uri="http://schemas.openxmlformats.org/presentationml/2006/ole">
              <p:oleObj spid="_x0000_s7172" name="Bitmap Image" r:id="rId4" imgW="1771429" imgH="295238" progId="PBrush">
                <p:embed/>
              </p:oleObj>
            </a:graphicData>
          </a:graphic>
        </p:graphicFrame>
      </p:grpSp>
      <p:graphicFrame>
        <p:nvGraphicFramePr>
          <p:cNvPr id="7170" name="Object 9"/>
          <p:cNvGraphicFramePr>
            <a:graphicFrameLocks noChangeAspect="1"/>
          </p:cNvGraphicFramePr>
          <p:nvPr/>
        </p:nvGraphicFramePr>
        <p:xfrm>
          <a:off x="4267200" y="4267200"/>
          <a:ext cx="685800" cy="1400175"/>
        </p:xfrm>
        <a:graphic>
          <a:graphicData uri="http://schemas.openxmlformats.org/presentationml/2006/ole">
            <p:oleObj spid="_x0000_s7170" name="Bitmap Image" r:id="rId5" imgW="1009791" imgH="249523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1"/>
            <a:ext cx="7467599" cy="597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619250" y="1214439"/>
          <a:ext cx="3359149" cy="2519362"/>
        </p:xfrm>
        <a:graphic>
          <a:graphicData uri="http://schemas.openxmlformats.org/presentationml/2006/ole">
            <p:oleObj spid="_x0000_s6146" name="Bitmap Image" r:id="rId3" imgW="5904762" imgH="4428571" progId="PBrush">
              <p:embed/>
            </p:oleObj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219200"/>
            <a:ext cx="37909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81000" y="304800"/>
          <a:ext cx="8458200" cy="6194425"/>
        </p:xfrm>
        <a:graphic>
          <a:graphicData uri="http://schemas.openxmlformats.org/presentationml/2006/ole">
            <p:oleObj spid="_x0000_s5122" name="Bitmap Image" r:id="rId3" imgW="4933333" imgH="3343742" progId="PBrush">
              <p:embed/>
            </p:oleObj>
          </a:graphicData>
        </a:graphic>
      </p:graphicFrame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04800"/>
            <a:ext cx="18288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04800"/>
            <a:ext cx="2132013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304800"/>
            <a:ext cx="14478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304800"/>
            <a:ext cx="16637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438400" y="914400"/>
          <a:ext cx="4800600" cy="4727575"/>
        </p:xfrm>
        <a:graphic>
          <a:graphicData uri="http://schemas.openxmlformats.org/presentationml/2006/ole">
            <p:oleObj spid="_x0000_s8194" name="Bitmap Image" r:id="rId3" imgW="1886213" imgH="185714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2905125" y="2185988"/>
          <a:ext cx="4562475" cy="3402012"/>
        </p:xfrm>
        <a:graphic>
          <a:graphicData uri="http://schemas.openxmlformats.org/presentationml/2006/ole">
            <p:oleObj spid="_x0000_s9218" name="Bitmap Image" r:id="rId3" imgW="3333333" imgH="2486372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7"/>
          <p:cNvGrpSpPr>
            <a:grpSpLocks/>
          </p:cNvGrpSpPr>
          <p:nvPr/>
        </p:nvGrpSpPr>
        <p:grpSpPr bwMode="auto">
          <a:xfrm>
            <a:off x="2819400" y="838200"/>
            <a:ext cx="3867150" cy="5156200"/>
            <a:chOff x="1776" y="528"/>
            <a:chExt cx="2436" cy="3248"/>
          </a:xfrm>
        </p:grpSpPr>
        <p:graphicFrame>
          <p:nvGraphicFramePr>
            <p:cNvPr id="10242" name="Object 4"/>
            <p:cNvGraphicFramePr>
              <a:graphicFrameLocks noChangeAspect="1"/>
            </p:cNvGraphicFramePr>
            <p:nvPr/>
          </p:nvGraphicFramePr>
          <p:xfrm>
            <a:off x="1776" y="528"/>
            <a:ext cx="2436" cy="3248"/>
          </p:xfrm>
          <a:graphic>
            <a:graphicData uri="http://schemas.openxmlformats.org/presentationml/2006/ole">
              <p:oleObj spid="_x0000_s10242" name="Bitmap Image" r:id="rId3" imgW="7314286" imgH="9752381" progId="PBrush">
                <p:embed/>
              </p:oleObj>
            </a:graphicData>
          </a:graphic>
        </p:graphicFrame>
        <p:graphicFrame>
          <p:nvGraphicFramePr>
            <p:cNvPr id="10243" name="Object 6"/>
            <p:cNvGraphicFramePr>
              <a:graphicFrameLocks noChangeAspect="1"/>
            </p:cNvGraphicFramePr>
            <p:nvPr/>
          </p:nvGraphicFramePr>
          <p:xfrm>
            <a:off x="2400" y="2592"/>
            <a:ext cx="789" cy="1158"/>
          </p:xfrm>
          <a:graphic>
            <a:graphicData uri="http://schemas.openxmlformats.org/presentationml/2006/ole">
              <p:oleObj spid="_x0000_s10243" name="Bitmap Image" r:id="rId4" imgW="2505425" imgH="3677163" progId="PBrush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5"/>
          <p:cNvGraphicFramePr>
            <a:graphicFrameLocks noChangeAspect="1"/>
          </p:cNvGraphicFramePr>
          <p:nvPr/>
        </p:nvGraphicFramePr>
        <p:xfrm>
          <a:off x="1219200" y="685800"/>
          <a:ext cx="6367463" cy="4775200"/>
        </p:xfrm>
        <a:graphic>
          <a:graphicData uri="http://schemas.openxmlformats.org/presentationml/2006/ole">
            <p:oleObj spid="_x0000_s11266" name="Bitmap Image" r:id="rId3" imgW="9752381" imgH="7314286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Happened to Pompeii?</a:t>
            </a:r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Destroyed by a volcano in 79 AD</a:t>
            </a:r>
          </a:p>
          <a:p>
            <a:pPr eaLnBrk="1" hangingPunct="1"/>
            <a:r>
              <a:rPr lang="en-US" dirty="0" smtClean="0"/>
              <a:t>Many of the people died by inhaling poisonous </a:t>
            </a:r>
            <a:r>
              <a:rPr lang="en-US" dirty="0" smtClean="0"/>
              <a:t>gases (although evidence now suggests many died from high temperatures).</a:t>
            </a:r>
            <a:endParaRPr lang="en-US" dirty="0" smtClean="0"/>
          </a:p>
          <a:p>
            <a:pPr eaLnBrk="1" hangingPunct="1"/>
            <a:r>
              <a:rPr lang="en-US" dirty="0" smtClean="0"/>
              <a:t>The town itself was not touched by hot lava but covered by ashes and pumice stones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609600" y="304800"/>
          <a:ext cx="4114800" cy="2725738"/>
        </p:xfrm>
        <a:graphic>
          <a:graphicData uri="http://schemas.openxmlformats.org/presentationml/2006/ole">
            <p:oleObj spid="_x0000_s12290" name="Bitmap Image" r:id="rId3" imgW="3809524" imgH="2523810" progId="PBrush">
              <p:embed/>
            </p:oleObj>
          </a:graphicData>
        </a:graphic>
      </p:graphicFrame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304800" y="3429000"/>
          <a:ext cx="4572000" cy="3017838"/>
        </p:xfrm>
        <a:graphic>
          <a:graphicData uri="http://schemas.openxmlformats.org/presentationml/2006/ole">
            <p:oleObj spid="_x0000_s12291" name="Bitmap Image" r:id="rId4" imgW="4761905" imgH="3142857" progId="PBrush">
              <p:embed/>
            </p:oleObj>
          </a:graphicData>
        </a:graphic>
      </p:graphicFrame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5181600" y="685800"/>
          <a:ext cx="3476625" cy="2463800"/>
        </p:xfrm>
        <a:graphic>
          <a:graphicData uri="http://schemas.openxmlformats.org/presentationml/2006/ole">
            <p:oleObj spid="_x0000_s12292" name="Bitmap Image" r:id="rId5" imgW="5001323" imgH="3543795" progId="PBrush">
              <p:embed/>
            </p:oleObj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5029200" y="3733800"/>
          <a:ext cx="3810000" cy="2533650"/>
        </p:xfrm>
        <a:graphic>
          <a:graphicData uri="http://schemas.openxmlformats.org/presentationml/2006/ole">
            <p:oleObj spid="_x0000_s12293" name="Bitmap Image" r:id="rId6" imgW="3809524" imgH="2534004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AutoShape 5" descr="Low Hauxley Before Excavatio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304800" y="304800"/>
          <a:ext cx="3048000" cy="2019300"/>
        </p:xfrm>
        <a:graphic>
          <a:graphicData uri="http://schemas.openxmlformats.org/presentationml/2006/ole">
            <p:oleObj spid="_x0000_s13314" name="Bitmap Image" r:id="rId3" imgW="3048426" imgH="2019048" progId="PBrush">
              <p:embed/>
            </p:oleObj>
          </a:graphicData>
        </a:graphic>
      </p:graphicFrame>
      <p:graphicFrame>
        <p:nvGraphicFramePr>
          <p:cNvPr id="13315" name="Object 7"/>
          <p:cNvGraphicFramePr>
            <a:graphicFrameLocks noChangeAspect="1"/>
          </p:cNvGraphicFramePr>
          <p:nvPr/>
        </p:nvGraphicFramePr>
        <p:xfrm>
          <a:off x="3733800" y="304800"/>
          <a:ext cx="1476375" cy="2286000"/>
        </p:xfrm>
        <a:graphic>
          <a:graphicData uri="http://schemas.openxmlformats.org/presentationml/2006/ole">
            <p:oleObj spid="_x0000_s13315" name="Bitmap Image" r:id="rId4" imgW="1476190" imgH="2285714" progId="PBrush">
              <p:embed/>
            </p:oleObj>
          </a:graphicData>
        </a:graphic>
      </p:graphicFrame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5715000" y="609600"/>
          <a:ext cx="3048000" cy="2019300"/>
        </p:xfrm>
        <a:graphic>
          <a:graphicData uri="http://schemas.openxmlformats.org/presentationml/2006/ole">
            <p:oleObj spid="_x0000_s13316" name="Bitmap Image" r:id="rId5" imgW="3048426" imgH="2019048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Definitions</a:t>
            </a:r>
          </a:p>
        </p:txBody>
      </p:sp>
      <p:sp>
        <p:nvSpPr>
          <p:cNvPr id="2150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smtClean="0"/>
              <a:t>Archeology- </a:t>
            </a:r>
            <a:r>
              <a:rPr lang="en-US" sz="2800" smtClean="0"/>
              <a:t>the study of a culture, usually prehistoric, through the remains left by ancient humans</a:t>
            </a:r>
          </a:p>
          <a:p>
            <a:pPr eaLnBrk="1" hangingPunct="1"/>
            <a:endParaRPr lang="en-US" sz="1800" smtClean="0"/>
          </a:p>
          <a:p>
            <a:pPr eaLnBrk="1" hangingPunct="1"/>
            <a:r>
              <a:rPr lang="en-US" smtClean="0"/>
              <a:t>Hominids</a:t>
            </a:r>
            <a:r>
              <a:rPr lang="en-US" sz="2800" smtClean="0"/>
              <a:t>- early human and humanlike creatures</a:t>
            </a:r>
          </a:p>
          <a:p>
            <a:pPr eaLnBrk="1" hangingPunct="1">
              <a:buFontTx/>
              <a:buNone/>
            </a:pPr>
            <a:endParaRPr lang="en-US" sz="1200" smtClean="0"/>
          </a:p>
          <a:p>
            <a:pPr eaLnBrk="1" hangingPunct="1"/>
            <a:r>
              <a:rPr lang="en-US" smtClean="0"/>
              <a:t>Artifact- </a:t>
            </a:r>
            <a:r>
              <a:rPr lang="en-US" sz="2800" smtClean="0"/>
              <a:t>object made/used by man</a:t>
            </a:r>
          </a:p>
          <a:p>
            <a:pPr eaLnBrk="1" hangingPunct="1">
              <a:buFontTx/>
              <a:buNone/>
            </a:pPr>
            <a:endParaRPr lang="en-US" sz="2800" smtClean="0"/>
          </a:p>
          <a:p>
            <a:pPr eaLnBrk="1" hangingPunct="1"/>
            <a:r>
              <a:rPr lang="en-US" smtClean="0"/>
              <a:t>Culture- </a:t>
            </a:r>
            <a:r>
              <a:rPr lang="en-US" sz="2800" smtClean="0"/>
              <a:t>the way of life of a group of people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smtClean="0"/>
              <a:t>Limited Evidence- </a:t>
            </a:r>
            <a:r>
              <a:rPr lang="en-US" sz="2800" smtClean="0"/>
              <a:t>evidence, such as artifacts, about which little evidence is given, requiring scientists to make educated guesses</a:t>
            </a:r>
          </a:p>
          <a:p>
            <a:endParaRPr lang="en-US" sz="2800" smtClean="0"/>
          </a:p>
          <a:p>
            <a:r>
              <a:rPr lang="en-US" smtClean="0"/>
              <a:t>Nomads</a:t>
            </a:r>
            <a:r>
              <a:rPr lang="en-US" sz="2800" smtClean="0"/>
              <a:t>- people who wander from place to place</a:t>
            </a:r>
          </a:p>
          <a:p>
            <a:endParaRPr lang="en-US" sz="2800" smtClean="0"/>
          </a:p>
          <a:p>
            <a:r>
              <a:rPr lang="en-US" smtClean="0"/>
              <a:t>Agriculture</a:t>
            </a:r>
            <a:r>
              <a:rPr lang="en-US" sz="2800" smtClean="0"/>
              <a:t>- the raising of crops for food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96000"/>
          </a:xfrm>
        </p:spPr>
        <p:txBody>
          <a:bodyPr/>
          <a:lstStyle/>
          <a:p>
            <a:r>
              <a:rPr lang="en-US" smtClean="0"/>
              <a:t>Domestication- </a:t>
            </a:r>
            <a:r>
              <a:rPr lang="en-US" sz="2800" smtClean="0"/>
              <a:t>the taming of animals such as cattle, goats, sheep, and pigs</a:t>
            </a:r>
          </a:p>
          <a:p>
            <a:endParaRPr lang="en-US" sz="1200" smtClean="0"/>
          </a:p>
          <a:p>
            <a:r>
              <a:rPr lang="en-US" smtClean="0"/>
              <a:t>Hunter-Gatherers</a:t>
            </a:r>
            <a:r>
              <a:rPr lang="en-US" sz="2800" smtClean="0"/>
              <a:t>- early people who went out and hunted animals for food and gathered plants</a:t>
            </a:r>
          </a:p>
          <a:p>
            <a:endParaRPr lang="en-US" sz="2800" smtClean="0"/>
          </a:p>
          <a:p>
            <a:r>
              <a:rPr lang="en-US" smtClean="0"/>
              <a:t>Donald Johanson-  </a:t>
            </a:r>
            <a:r>
              <a:rPr lang="en-US" sz="2800" smtClean="0"/>
              <a:t>led a team in Ethiopia that found one of the earliest remains of a hominid skeleton which was named “Lucy”</a:t>
            </a:r>
          </a:p>
          <a:p>
            <a:endParaRPr lang="en-US" sz="2800" smtClean="0"/>
          </a:p>
          <a:p>
            <a:r>
              <a:rPr lang="en-US" smtClean="0"/>
              <a:t>Mary Leakey- </a:t>
            </a:r>
            <a:r>
              <a:rPr lang="en-US" sz="2800" smtClean="0"/>
              <a:t>anthropologist that found parts of a skeleton dating back 3.7 million years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r>
              <a:rPr lang="en-US" smtClean="0"/>
              <a:t>Neanderthals- </a:t>
            </a:r>
            <a:r>
              <a:rPr lang="en-US" sz="2800" smtClean="0"/>
              <a:t>early homo sapiens that lived during the old stone age; buried their dead</a:t>
            </a:r>
          </a:p>
          <a:p>
            <a:endParaRPr lang="en-US" sz="2800" smtClean="0"/>
          </a:p>
          <a:p>
            <a:r>
              <a:rPr lang="en-US" smtClean="0"/>
              <a:t>Cro-Magnons-</a:t>
            </a:r>
            <a:r>
              <a:rPr lang="en-US" sz="2800" smtClean="0"/>
              <a:t> group of early people appearing about 35,000 years ago in Europe; famous for their “cave paintings”</a:t>
            </a:r>
          </a:p>
          <a:p>
            <a:endParaRPr lang="en-US" sz="2800" smtClean="0"/>
          </a:p>
          <a:p>
            <a:r>
              <a:rPr lang="en-US" smtClean="0"/>
              <a:t>Neolithic Agricultural Revolution- </a:t>
            </a:r>
            <a:r>
              <a:rPr lang="en-US" sz="2800" smtClean="0"/>
              <a:t>long gradual shift from food gathering to food producing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334000"/>
          </a:xfrm>
        </p:spPr>
        <p:txBody>
          <a:bodyPr/>
          <a:lstStyle/>
          <a:p>
            <a:r>
              <a:rPr lang="en-US" smtClean="0"/>
              <a:t>When does “History” begin??</a:t>
            </a:r>
          </a:p>
          <a:p>
            <a:pPr lvl="1"/>
            <a:r>
              <a:rPr lang="en-US" smtClean="0"/>
              <a:t>History begins with a cultures written records.  However, written history is relatively new (5000 years) that information of earlier cultures is obtained from archaelogical methods</a:t>
            </a:r>
          </a:p>
          <a:p>
            <a:pPr lvl="1"/>
            <a:endParaRPr lang="en-US" sz="1200" smtClean="0"/>
          </a:p>
          <a:p>
            <a:r>
              <a:rPr lang="en-US" smtClean="0"/>
              <a:t>What information can be learned from archaeology?</a:t>
            </a:r>
          </a:p>
          <a:p>
            <a:pPr lvl="1"/>
            <a:r>
              <a:rPr lang="en-US" sz="1800" smtClean="0"/>
              <a:t>What people ate		</a:t>
            </a:r>
          </a:p>
          <a:p>
            <a:pPr lvl="1"/>
            <a:r>
              <a:rPr lang="en-US" sz="1800" smtClean="0"/>
              <a:t>Size of families</a:t>
            </a:r>
          </a:p>
          <a:p>
            <a:pPr lvl="1"/>
            <a:r>
              <a:rPr lang="en-US" sz="1800" smtClean="0"/>
              <a:t>Types of jobs</a:t>
            </a:r>
          </a:p>
          <a:p>
            <a:pPr lvl="1"/>
            <a:r>
              <a:rPr lang="en-US" sz="1800" smtClean="0"/>
              <a:t>Health of people</a:t>
            </a:r>
          </a:p>
          <a:p>
            <a:pPr lvl="1"/>
            <a:r>
              <a:rPr lang="en-US" sz="1800" smtClean="0"/>
              <a:t>wealth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What methods do archaeologists use to date sites??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Stratigraphy</a:t>
            </a:r>
            <a:r>
              <a:rPr lang="en-US" sz="3600" smtClean="0"/>
              <a:t>-</a:t>
            </a:r>
            <a:r>
              <a:rPr lang="en-US" smtClean="0"/>
              <a:t> the layering of deposits; the order of deposits is used as a means of dating (relatively) the layers as well as the contents of the layers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5"/>
          <p:cNvGraphicFramePr>
            <a:graphicFrameLocks noChangeAspect="1"/>
          </p:cNvGraphicFramePr>
          <p:nvPr/>
        </p:nvGraphicFramePr>
        <p:xfrm>
          <a:off x="1143000" y="1028700"/>
          <a:ext cx="7086600" cy="4960938"/>
        </p:xfrm>
        <a:graphic>
          <a:graphicData uri="http://schemas.openxmlformats.org/presentationml/2006/ole">
            <p:oleObj spid="_x0000_s14338" name="Bitmap Image" r:id="rId3" imgW="3238952" imgH="2266667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304800" y="1143000"/>
          <a:ext cx="8610600" cy="3186113"/>
        </p:xfrm>
        <a:graphic>
          <a:graphicData uri="http://schemas.openxmlformats.org/presentationml/2006/ole">
            <p:oleObj spid="_x0000_s15362" name="Bitmap Image" r:id="rId3" imgW="5020376" imgH="185714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How do we know so much about the people there?</a:t>
            </a: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Pompeii was well-preserved under the ash</a:t>
            </a:r>
          </a:p>
          <a:p>
            <a:pPr eaLnBrk="1" hangingPunct="1"/>
            <a:r>
              <a:rPr lang="en-US" smtClean="0"/>
              <a:t>It remain untouched for 100’s of years</a:t>
            </a:r>
          </a:p>
          <a:p>
            <a:pPr eaLnBrk="1" hangingPunct="1"/>
            <a:r>
              <a:rPr lang="en-US" smtClean="0"/>
              <a:t>Care was taken to preserve the city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592763"/>
          </a:xfrm>
        </p:spPr>
        <p:txBody>
          <a:bodyPr/>
          <a:lstStyle/>
          <a:p>
            <a:pPr eaLnBrk="1" hangingPunct="1"/>
            <a:r>
              <a:rPr lang="en-US" sz="3600" smtClean="0"/>
              <a:t>Radiocarbon Dating- </a:t>
            </a:r>
          </a:p>
          <a:p>
            <a:pPr lvl="1" eaLnBrk="1" hangingPunct="1"/>
            <a:r>
              <a:rPr lang="en-US" smtClean="0"/>
              <a:t>All living things absorb carbon when they are alive.  After they die they stop absorbing carbon.  Carbon has a ½ life of 5730 years, which means half of it will “decay” in 5730 years.  Scientists can measure this rate to find out how old an object is.  </a:t>
            </a:r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Two problems—1)only measures organic objects; 2) very inaccurate after 40,000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Neanderthal</a:t>
            </a:r>
            <a:br>
              <a:rPr lang="en-US" smtClean="0"/>
            </a:b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smtClean="0"/>
              <a:t>130k-35k years ago</a:t>
            </a:r>
          </a:p>
          <a:p>
            <a:r>
              <a:rPr lang="en-US" smtClean="0"/>
              <a:t>Animal skins</a:t>
            </a:r>
          </a:p>
          <a:p>
            <a:r>
              <a:rPr lang="en-US" smtClean="0"/>
              <a:t>Fire for warmth and cooking**</a:t>
            </a:r>
          </a:p>
          <a:p>
            <a:r>
              <a:rPr lang="en-US" smtClean="0"/>
              <a:t>Improved tools</a:t>
            </a:r>
          </a:p>
          <a:p>
            <a:r>
              <a:rPr lang="en-US" smtClean="0"/>
              <a:t>Buried their dead (with food and tools)**</a:t>
            </a:r>
          </a:p>
        </p:txBody>
      </p:sp>
      <p:pic>
        <p:nvPicPr>
          <p:cNvPr id="28677" name="Picture 5" descr="See full siz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838200"/>
            <a:ext cx="11461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772400" cy="1470025"/>
          </a:xfrm>
        </p:spPr>
        <p:txBody>
          <a:bodyPr/>
          <a:lstStyle/>
          <a:p>
            <a:r>
              <a:rPr lang="en-US" smtClean="0"/>
              <a:t>Cro-Magnons</a:t>
            </a:r>
            <a:br>
              <a:rPr lang="en-US" smtClean="0"/>
            </a:br>
            <a:endParaRPr lang="en-US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895600"/>
            <a:ext cx="6400800" cy="27432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smtClean="0"/>
              <a:t>35,000-10,000 years ago</a:t>
            </a:r>
          </a:p>
          <a:p>
            <a:pPr algn="l">
              <a:buFontTx/>
              <a:buChar char="•"/>
            </a:pPr>
            <a:r>
              <a:rPr lang="en-US" smtClean="0"/>
              <a:t>Better weapons and tools</a:t>
            </a:r>
          </a:p>
          <a:p>
            <a:pPr algn="l">
              <a:buFontTx/>
              <a:buChar char="•"/>
            </a:pPr>
            <a:r>
              <a:rPr lang="en-US" smtClean="0"/>
              <a:t>Artwork (caves)</a:t>
            </a:r>
          </a:p>
          <a:p>
            <a:pPr algn="l">
              <a:buFontTx/>
              <a:buChar char="•"/>
            </a:pPr>
            <a:r>
              <a:rPr lang="en-US" smtClean="0"/>
              <a:t>What happened to them??</a:t>
            </a:r>
          </a:p>
        </p:txBody>
      </p:sp>
      <p:pic>
        <p:nvPicPr>
          <p:cNvPr id="29700" name="Picture 4" descr="http://willvideoforfood.com/wp-content/uploads/2008/05/cro-magn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19200"/>
            <a:ext cx="26304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Stone Age</a:t>
            </a:r>
            <a:br>
              <a:rPr lang="en-US" smtClean="0"/>
            </a:br>
            <a:endParaRPr lang="en-US" smtClean="0"/>
          </a:p>
        </p:txBody>
      </p:sp>
      <p:pic>
        <p:nvPicPr>
          <p:cNvPr id="55298" name="Picture 2" descr="http://www.cartoonstock.com/newscartoons/cartoonists/ksm/lowres/ksmn654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90600"/>
            <a:ext cx="42005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Stone 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Begins with the development of tools</a:t>
            </a:r>
          </a:p>
          <a:p>
            <a:r>
              <a:rPr lang="en-US" smtClean="0"/>
              <a:t>Began 2.5 million years ago</a:t>
            </a:r>
          </a:p>
          <a:p>
            <a:r>
              <a:rPr lang="en-US" smtClean="0"/>
              <a:t>Divided into three parts</a:t>
            </a:r>
          </a:p>
          <a:p>
            <a:pPr lvl="1"/>
            <a:r>
              <a:rPr lang="en-US" smtClean="0"/>
              <a:t>Paleolithic</a:t>
            </a:r>
          </a:p>
          <a:p>
            <a:pPr lvl="1"/>
            <a:r>
              <a:rPr lang="en-US" smtClean="0"/>
              <a:t>Mesolithic</a:t>
            </a:r>
          </a:p>
          <a:p>
            <a:pPr lvl="1"/>
            <a:r>
              <a:rPr lang="en-US" smtClean="0"/>
              <a:t>Neolithic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Paleolithic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Means “old stone age”</a:t>
            </a:r>
          </a:p>
          <a:p>
            <a:r>
              <a:rPr lang="en-US" smtClean="0"/>
              <a:t>From about 2.5 millions years ago to about 12 thousand years ago</a:t>
            </a:r>
          </a:p>
          <a:p>
            <a:endParaRPr lang="en-US" smtClean="0"/>
          </a:p>
        </p:txBody>
      </p:sp>
      <p:pic>
        <p:nvPicPr>
          <p:cNvPr id="56322" name="Picture 2" descr="C:\Documents and Settings\Mark Sweeney\Local Settings\Temporary Internet Files\Content.IE5\EXJSP4JM\MCj043667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81000"/>
            <a:ext cx="19335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Mesolithic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Means “middle stone age”</a:t>
            </a:r>
          </a:p>
          <a:p>
            <a:r>
              <a:rPr lang="en-US" smtClean="0"/>
              <a:t>Lasted 12k to 10k years ago</a:t>
            </a:r>
          </a:p>
          <a:p>
            <a:r>
              <a:rPr lang="en-US" smtClean="0"/>
              <a:t>Elements of this period include:</a:t>
            </a:r>
          </a:p>
          <a:p>
            <a:pPr lvl="1"/>
            <a:r>
              <a:rPr lang="en-US" smtClean="0"/>
              <a:t>Use of bow and arrow</a:t>
            </a:r>
          </a:p>
          <a:p>
            <a:pPr lvl="1"/>
            <a:r>
              <a:rPr lang="en-US" smtClean="0"/>
              <a:t>Fishhooks, fishspears, and harpoons</a:t>
            </a:r>
          </a:p>
          <a:p>
            <a:pPr lvl="1"/>
            <a:r>
              <a:rPr lang="en-US" smtClean="0"/>
              <a:t>Taming of dogs</a:t>
            </a:r>
          </a:p>
        </p:txBody>
      </p:sp>
      <p:pic>
        <p:nvPicPr>
          <p:cNvPr id="33796" name="Picture 2" descr="http://irishantiquities.bravehost.com/mesolithic%20h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419600"/>
            <a:ext cx="34099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Neolithic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Means “new stone age”</a:t>
            </a:r>
          </a:p>
          <a:p>
            <a:r>
              <a:rPr lang="en-US" smtClean="0"/>
              <a:t>Lasted from about 10k to 4k years ago</a:t>
            </a:r>
          </a:p>
          <a:p>
            <a:r>
              <a:rPr lang="en-US" smtClean="0"/>
              <a:t>Elements of this period include:</a:t>
            </a:r>
          </a:p>
          <a:p>
            <a:pPr lvl="1"/>
            <a:r>
              <a:rPr lang="en-US" smtClean="0"/>
              <a:t>Stone tools made by polishing and grinding instead of chipping</a:t>
            </a:r>
          </a:p>
          <a:p>
            <a:pPr lvl="1"/>
            <a:r>
              <a:rPr lang="en-US" smtClean="0"/>
              <a:t>Specialized tools</a:t>
            </a:r>
          </a:p>
          <a:p>
            <a:pPr lvl="1"/>
            <a:r>
              <a:rPr lang="en-US" smtClean="0"/>
              <a:t>Agriculture and domestication of animals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How does this knowledge benefit us?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 shows how ordinary life was for people during this time</a:t>
            </a:r>
          </a:p>
          <a:p>
            <a:pPr eaLnBrk="1" hangingPunct="1"/>
            <a:r>
              <a:rPr lang="en-US" smtClean="0"/>
              <a:t>It gives insight to their lives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41421"/>
            <a:ext cx="5638800" cy="593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99156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5" descr="Pompei : Well preserved ruins of Pompeii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619250" y="1214438"/>
          <a:ext cx="5905500" cy="4429125"/>
        </p:xfrm>
        <a:graphic>
          <a:graphicData uri="http://schemas.openxmlformats.org/presentationml/2006/ole">
            <p:oleObj spid="_x0000_s2050" name="Bitmap Image" r:id="rId4" imgW="5904762" imgH="4428571" progId="PBrush">
              <p:embed/>
            </p:oleObj>
          </a:graphicData>
        </a:graphic>
      </p:graphicFrame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514600"/>
            <a:ext cx="1295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600</Words>
  <Application>Microsoft Office PowerPoint</Application>
  <PresentationFormat>On-screen Show (4:3)</PresentationFormat>
  <Paragraphs>88</Paragraphs>
  <Slides>37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Default Design</vt:lpstr>
      <vt:lpstr>Bitmap Image</vt:lpstr>
      <vt:lpstr>Slide 1</vt:lpstr>
      <vt:lpstr>What Happened to Pompeii?</vt:lpstr>
      <vt:lpstr>How do we know so much about the people there?</vt:lpstr>
      <vt:lpstr>How does this knowledge benefit us?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Definitions</vt:lpstr>
      <vt:lpstr>Slide 23</vt:lpstr>
      <vt:lpstr>Slide 24</vt:lpstr>
      <vt:lpstr>Slide 25</vt:lpstr>
      <vt:lpstr>Notes</vt:lpstr>
      <vt:lpstr>What methods do archaeologists use to date sites?? </vt:lpstr>
      <vt:lpstr>Slide 28</vt:lpstr>
      <vt:lpstr>Slide 29</vt:lpstr>
      <vt:lpstr>Slide 30</vt:lpstr>
      <vt:lpstr>Neanderthal </vt:lpstr>
      <vt:lpstr>Cro-Magnons </vt:lpstr>
      <vt:lpstr>Stone Age </vt:lpstr>
      <vt:lpstr>Stone Age</vt:lpstr>
      <vt:lpstr>Paleolithic</vt:lpstr>
      <vt:lpstr>Mesolithic</vt:lpstr>
      <vt:lpstr>Neolithic</vt:lpstr>
    </vt:vector>
  </TitlesOfParts>
  <Company>TCHS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Sweeney</dc:creator>
  <cp:lastModifiedBy>Mark</cp:lastModifiedBy>
  <cp:revision>36</cp:revision>
  <dcterms:created xsi:type="dcterms:W3CDTF">2005-08-06T20:07:12Z</dcterms:created>
  <dcterms:modified xsi:type="dcterms:W3CDTF">2012-01-15T22:31:02Z</dcterms:modified>
</cp:coreProperties>
</file>