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5"/>
  </p:notesMasterIdLst>
  <p:sldIdLst>
    <p:sldId id="271" r:id="rId6"/>
    <p:sldId id="277" r:id="rId7"/>
    <p:sldId id="269" r:id="rId8"/>
    <p:sldId id="274" r:id="rId9"/>
    <p:sldId id="278" r:id="rId10"/>
    <p:sldId id="272" r:id="rId11"/>
    <p:sldId id="279" r:id="rId12"/>
    <p:sldId id="273" r:id="rId13"/>
    <p:sldId id="280" r:id="rId14"/>
    <p:sldId id="281" r:id="rId15"/>
    <p:sldId id="276" r:id="rId16"/>
    <p:sldId id="256" r:id="rId17"/>
    <p:sldId id="259" r:id="rId18"/>
    <p:sldId id="260" r:id="rId19"/>
    <p:sldId id="262" r:id="rId20"/>
    <p:sldId id="264" r:id="rId21"/>
    <p:sldId id="265" r:id="rId22"/>
    <p:sldId id="266"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autoAdjust="0"/>
    <p:restoredTop sz="94679" autoAdjust="0"/>
  </p:normalViewPr>
  <p:slideViewPr>
    <p:cSldViewPr>
      <p:cViewPr varScale="1">
        <p:scale>
          <a:sx n="61" d="100"/>
          <a:sy n="61" d="100"/>
        </p:scale>
        <p:origin x="-84" y="-222"/>
      </p:cViewPr>
      <p:guideLst>
        <p:guide orient="horz" pos="2160"/>
        <p:guide pos="2880"/>
      </p:guideLst>
    </p:cSldViewPr>
  </p:slideViewPr>
  <p:outlineViewPr>
    <p:cViewPr>
      <p:scale>
        <a:sx n="33" d="100"/>
        <a:sy n="33" d="100"/>
      </p:scale>
      <p:origin x="0" y="3546"/>
    </p:cViewPr>
  </p:outlineViewPr>
  <p:notesTextViewPr>
    <p:cViewPr>
      <p:scale>
        <a:sx n="1" d="1"/>
        <a:sy n="1" d="1"/>
      </p:scale>
      <p:origin x="0" y="0"/>
    </p:cViewPr>
  </p:notesTextViewPr>
  <p:sorterViewPr>
    <p:cViewPr>
      <p:scale>
        <a:sx n="100" d="100"/>
        <a:sy n="100" d="100"/>
      </p:scale>
      <p:origin x="0" y="14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1A8C4-1DE3-4D46-98EA-E4848D4477D5}"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9E0D2-CB7E-4BDB-9B50-7CE75A4A5757}" type="slidenum">
              <a:rPr lang="en-US" smtClean="0"/>
              <a:t>‹#›</a:t>
            </a:fld>
            <a:endParaRPr lang="en-US"/>
          </a:p>
        </p:txBody>
      </p:sp>
    </p:spTree>
    <p:extLst>
      <p:ext uri="{BB962C8B-B14F-4D97-AF65-F5344CB8AC3E}">
        <p14:creationId xmlns:p14="http://schemas.microsoft.com/office/powerpoint/2010/main" val="371009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endParaRPr lang="en-US" i="1" smtClean="0">
              <a:ea typeface="ＭＳ Ｐゴシック" pitchFamily="-1"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F6F53B9-281D-40D7-B108-6E28433F9EAC}" type="slidenum">
              <a:rPr lang="en-US" sz="1200">
                <a:solidFill>
                  <a:prstClr val="black"/>
                </a:solidFill>
                <a:latin typeface="Calibri" pitchFamily="34" charset="0"/>
              </a:rPr>
              <a:pPr eaLnBrk="1" hangingPunct="1"/>
              <a:t>3</a:t>
            </a:fld>
            <a:endParaRPr lang="en-US" sz="120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you might ask, “why do you think sensory memory is more brief for images than for sounds?”</a:t>
            </a:r>
          </a:p>
          <a:p>
            <a:pPr eaLnBrk="1" hangingPunct="1">
              <a:spcBef>
                <a:spcPct val="0"/>
              </a:spcBef>
            </a:pPr>
            <a:r>
              <a:rPr lang="en-US" smtClean="0">
                <a:ea typeface="ＭＳ Ｐゴシック" pitchFamily="-1" charset="-128"/>
              </a:rPr>
              <a:t>Possible answers include:</a:t>
            </a:r>
          </a:p>
          <a:p>
            <a:pPr eaLnBrk="1" hangingPunct="1">
              <a:spcBef>
                <a:spcPct val="0"/>
              </a:spcBef>
              <a:buFontTx/>
              <a:buAutoNum type="arabicParenR"/>
            </a:pPr>
            <a:r>
              <a:rPr lang="en-US" smtClean="0">
                <a:ea typeface="ＭＳ Ｐゴシック" pitchFamily="-1" charset="-128"/>
              </a:rPr>
              <a:t>images contain much more information than echoes; it would overwhelm us to store all the details our eyes capture. This is also part of the reason why attention selects important details to process.</a:t>
            </a:r>
          </a:p>
          <a:p>
            <a:pPr eaLnBrk="1" hangingPunct="1">
              <a:spcBef>
                <a:spcPct val="0"/>
              </a:spcBef>
              <a:buFontTx/>
              <a:buAutoNum type="arabicParenR"/>
            </a:pPr>
            <a:r>
              <a:rPr lang="en-US" smtClean="0">
                <a:ea typeface="ＭＳ Ｐゴシック" pitchFamily="-1" charset="-128"/>
              </a:rPr>
              <a:t>so these sensory memories don’t interfere with new images coming in. Otherwise, every experience would be like watching a flashbulb, the afterimage would blind you to what comes next. Echoic memory, though, can be held longer because so much of our experience has little competing auditory input.</a:t>
            </a:r>
          </a:p>
          <a:p>
            <a:pPr eaLnBrk="1" hangingPunct="1">
              <a:spcBef>
                <a:spcPct val="0"/>
              </a:spcBef>
            </a:pPr>
            <a:r>
              <a:rPr lang="en-US" smtClean="0">
                <a:ea typeface="ＭＳ Ｐゴシック" pitchFamily="-1" charset="-128"/>
              </a:rPr>
              <a:t>Additional comments you can make about the last point: this echoic memory phenomenon allows people to pretend or even convince themselves that they were paying attention when they merely had their ears operating.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A3719CBF-2104-4C78-9731-96102DFAFCFF}" type="slidenum">
              <a:rPr lang="en-US" sz="1200">
                <a:solidFill>
                  <a:prstClr val="black"/>
                </a:solidFill>
                <a:latin typeface="Calibri" pitchFamily="34" charset="0"/>
              </a:rPr>
              <a:pPr eaLnBrk="1" hangingPunct="1"/>
              <a:t>6</a:t>
            </a:fld>
            <a:endParaRPr lang="en-US" sz="120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Click again to show sidebar. Click to start the test. When you see the word “Test”, the next click starts the letter animation.</a:t>
            </a:r>
          </a:p>
          <a:p>
            <a:pPr eaLnBrk="1" hangingPunct="1">
              <a:spcBef>
                <a:spcPct val="0"/>
              </a:spcBef>
            </a:pPr>
            <a:r>
              <a:rPr lang="en-US" b="1" smtClean="0">
                <a:ea typeface="ＭＳ Ｐゴシック" pitchFamily="-1" charset="-128"/>
              </a:rPr>
              <a:t>Click again to show the letters.</a:t>
            </a:r>
          </a:p>
          <a:p>
            <a:pPr eaLnBrk="1" hangingPunct="1">
              <a:spcBef>
                <a:spcPct val="0"/>
              </a:spcBef>
            </a:pPr>
            <a:r>
              <a:rPr lang="en-US" smtClean="0">
                <a:ea typeface="ＭＳ Ｐゴシック" pitchFamily="-1" charset="-128"/>
              </a:rPr>
              <a:t>Instructor: observant students might see the list in the third bullet point and notice: 5 words &gt; 7 letters. This means we can recall MORE than 6 letters if we can cluster them into words, which we’ll soon call “semantic processing.”  Experiments by Lloyd Peterson, Margaret Peterson, and Hermann Ebbinghaus (which we’ll cover later in the chapter) made this processing difficult by using nonsense syllables instead of words.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2808C3A7-7D8C-4C64-A159-E0ADF7C9464F}" type="slidenum">
              <a:rPr lang="en-US" sz="1200">
                <a:solidFill>
                  <a:prstClr val="black"/>
                </a:solidFill>
                <a:latin typeface="Calibri" pitchFamily="34" charset="0"/>
              </a:rPr>
              <a:pPr eaLnBrk="1" hangingPunct="1"/>
              <a:t>8</a:t>
            </a:fld>
            <a:endParaRPr lang="en-US" sz="12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if you want to test students’ familiarity with the reading, you can ask, “what was the distracting task?”...(counting backward from 100 by 3’s).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E88EC145-BBF9-44A6-90A7-BA5CD1175035}" type="slidenum">
              <a:rPr lang="en-US" sz="1200">
                <a:solidFill>
                  <a:prstClr val="black"/>
                </a:solidFill>
                <a:latin typeface="Calibri" pitchFamily="34" charset="0"/>
              </a:rPr>
              <a:pPr eaLnBrk="1" hangingPunct="1"/>
              <a:t>10</a:t>
            </a:fld>
            <a:endParaRPr lang="en-US" sz="12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D532B-3789-4320-B2E8-0AEC16F0F33E}"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152681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D532B-3789-4320-B2E8-0AEC16F0F33E}"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78439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D532B-3789-4320-B2E8-0AEC16F0F33E}"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356190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082183-26A5-46A7-8A30-9E6FEA2BBC47}"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62E638D-1B09-473A-97F8-FDAD42343E87}" type="slidenum">
              <a:rPr lang="en-US"/>
              <a:pPr/>
              <a:t>‹#›</a:t>
            </a:fld>
            <a:endParaRPr lang="en-US"/>
          </a:p>
        </p:txBody>
      </p:sp>
    </p:spTree>
    <p:extLst>
      <p:ext uri="{BB962C8B-B14F-4D97-AF65-F5344CB8AC3E}">
        <p14:creationId xmlns:p14="http://schemas.microsoft.com/office/powerpoint/2010/main" val="195787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461E67-CDC3-4BBD-B564-DE99EC71A624}"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9FF3174-0788-4C7A-ABAB-C0070D99E938}" type="slidenum">
              <a:rPr lang="en-US"/>
              <a:pPr/>
              <a:t>‹#›</a:t>
            </a:fld>
            <a:endParaRPr lang="en-US"/>
          </a:p>
        </p:txBody>
      </p:sp>
    </p:spTree>
    <p:extLst>
      <p:ext uri="{BB962C8B-B14F-4D97-AF65-F5344CB8AC3E}">
        <p14:creationId xmlns:p14="http://schemas.microsoft.com/office/powerpoint/2010/main" val="944228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42D530-E6DD-45A9-9097-3830E90D5C45}"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BACD6DB-6C04-48AD-8BAF-2E82D3D223E7}" type="slidenum">
              <a:rPr lang="en-US"/>
              <a:pPr/>
              <a:t>‹#›</a:t>
            </a:fld>
            <a:endParaRPr lang="en-US"/>
          </a:p>
        </p:txBody>
      </p:sp>
    </p:spTree>
    <p:extLst>
      <p:ext uri="{BB962C8B-B14F-4D97-AF65-F5344CB8AC3E}">
        <p14:creationId xmlns:p14="http://schemas.microsoft.com/office/powerpoint/2010/main" val="330398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BB1D85-A7EF-41D1-96A3-DE615A57AE7A}"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EDA1261-FD65-4BEF-901C-150E28FC11A7}" type="slidenum">
              <a:rPr lang="en-US"/>
              <a:pPr/>
              <a:t>‹#›</a:t>
            </a:fld>
            <a:endParaRPr lang="en-US"/>
          </a:p>
        </p:txBody>
      </p:sp>
    </p:spTree>
    <p:extLst>
      <p:ext uri="{BB962C8B-B14F-4D97-AF65-F5344CB8AC3E}">
        <p14:creationId xmlns:p14="http://schemas.microsoft.com/office/powerpoint/2010/main" val="144646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3478181-8A17-49B4-A940-049D0BFCE80D}" type="datetime1">
              <a:rPr lang="en-US"/>
              <a:pPr/>
              <a:t>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E164D5D-8DF3-43FB-9EEB-5F8AD9F10177}" type="slidenum">
              <a:rPr lang="en-US"/>
              <a:pPr/>
              <a:t>‹#›</a:t>
            </a:fld>
            <a:endParaRPr lang="en-US"/>
          </a:p>
        </p:txBody>
      </p:sp>
    </p:spTree>
    <p:extLst>
      <p:ext uri="{BB962C8B-B14F-4D97-AF65-F5344CB8AC3E}">
        <p14:creationId xmlns:p14="http://schemas.microsoft.com/office/powerpoint/2010/main" val="73945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73A6AD9-0AD1-4B2D-B355-C0C00B8F9C22}" type="datetime1">
              <a:rPr lang="en-US"/>
              <a:pPr/>
              <a:t>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B073ECF-6489-4F5C-9991-B64580A1ED90}" type="slidenum">
              <a:rPr lang="en-US"/>
              <a:pPr/>
              <a:t>‹#›</a:t>
            </a:fld>
            <a:endParaRPr lang="en-US"/>
          </a:p>
        </p:txBody>
      </p:sp>
    </p:spTree>
    <p:extLst>
      <p:ext uri="{BB962C8B-B14F-4D97-AF65-F5344CB8AC3E}">
        <p14:creationId xmlns:p14="http://schemas.microsoft.com/office/powerpoint/2010/main" val="252600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C5859EB-6298-4C83-BB8F-DFB53FF59757}" type="datetime1">
              <a:rPr lang="en-US"/>
              <a:pPr/>
              <a:t>10/7/2013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AF5517D-4484-4CD1-833B-B8AC6F89D2A4}" type="slidenum">
              <a:rPr lang="en-US"/>
              <a:pPr/>
              <a:t>‹#›</a:t>
            </a:fld>
            <a:endParaRPr lang="en-US"/>
          </a:p>
        </p:txBody>
      </p:sp>
    </p:spTree>
    <p:extLst>
      <p:ext uri="{BB962C8B-B14F-4D97-AF65-F5344CB8AC3E}">
        <p14:creationId xmlns:p14="http://schemas.microsoft.com/office/powerpoint/2010/main" val="650259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7D7F0F9-5EBB-4F78-AB83-C0E375D19203}"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2C1AF5E-3EFD-4056-B14C-71EC91CA08D4}" type="slidenum">
              <a:rPr lang="en-US"/>
              <a:pPr/>
              <a:t>‹#›</a:t>
            </a:fld>
            <a:endParaRPr lang="en-US"/>
          </a:p>
        </p:txBody>
      </p:sp>
    </p:spTree>
    <p:extLst>
      <p:ext uri="{BB962C8B-B14F-4D97-AF65-F5344CB8AC3E}">
        <p14:creationId xmlns:p14="http://schemas.microsoft.com/office/powerpoint/2010/main" val="115240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D532B-3789-4320-B2E8-0AEC16F0F33E}"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2586909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AADF8A0-3893-4246-9859-13BFC074C047}"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0E8A7D-D689-4E58-BA58-C9ED2C978156}" type="slidenum">
              <a:rPr lang="en-US"/>
              <a:pPr/>
              <a:t>‹#›</a:t>
            </a:fld>
            <a:endParaRPr lang="en-US"/>
          </a:p>
        </p:txBody>
      </p:sp>
    </p:spTree>
    <p:extLst>
      <p:ext uri="{BB962C8B-B14F-4D97-AF65-F5344CB8AC3E}">
        <p14:creationId xmlns:p14="http://schemas.microsoft.com/office/powerpoint/2010/main" val="851352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ACE9A3-31B6-4A17-8682-4DA7856D59CD}"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545585-6F93-42EB-9D2B-AAB996A29754}" type="slidenum">
              <a:rPr lang="en-US"/>
              <a:pPr/>
              <a:t>‹#›</a:t>
            </a:fld>
            <a:endParaRPr lang="en-US"/>
          </a:p>
        </p:txBody>
      </p:sp>
    </p:spTree>
    <p:extLst>
      <p:ext uri="{BB962C8B-B14F-4D97-AF65-F5344CB8AC3E}">
        <p14:creationId xmlns:p14="http://schemas.microsoft.com/office/powerpoint/2010/main" val="1813195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17F7B6-EC0C-47FC-B890-366FFA95AAEE}"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DD80AC4-8E8E-4DB3-92EC-CFFCE3E23FFA}" type="slidenum">
              <a:rPr lang="en-US"/>
              <a:pPr/>
              <a:t>‹#›</a:t>
            </a:fld>
            <a:endParaRPr lang="en-US"/>
          </a:p>
        </p:txBody>
      </p:sp>
    </p:spTree>
    <p:extLst>
      <p:ext uri="{BB962C8B-B14F-4D97-AF65-F5344CB8AC3E}">
        <p14:creationId xmlns:p14="http://schemas.microsoft.com/office/powerpoint/2010/main" val="3332170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324486-77D7-44DF-8BDE-B31F983A79AF}"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4C119D-805A-488F-9936-165EC5FDC3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525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A1F26-CE92-457E-9514-7BFFF04E978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3A6333-0EA9-4F12-9036-FA96D14921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7318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4775E4-B561-49C5-AE6D-9D88A0FA024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D92B91-8CEE-4856-8070-315FD59602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0296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F13C30-D9E8-444C-9869-C5A3403633FF}"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0C22E1-78B4-4B2D-81C0-8356D1965B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830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9CBA64-663F-4978-BBBB-46244778E38A}" type="datetimeFigureOut">
              <a:rPr lang="en-US">
                <a:solidFill>
                  <a:prstClr val="black">
                    <a:tint val="75000"/>
                  </a:prstClr>
                </a:solidFill>
              </a:rPr>
              <a:pPr>
                <a:defRPr/>
              </a:pPr>
              <a:t>10/7/2013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EDCDD3F-8737-4073-98DF-7D53B55DE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9608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5CA9DD-2649-467F-BD85-CEBFD497616E}" type="datetimeFigureOut">
              <a:rPr lang="en-US">
                <a:solidFill>
                  <a:prstClr val="black">
                    <a:tint val="75000"/>
                  </a:prstClr>
                </a:solidFill>
              </a:rPr>
              <a:pPr>
                <a:defRPr/>
              </a:pPr>
              <a:t>10/7/2013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C189417-26CF-430A-9831-303C092A0B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801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6BC6CE-6B6B-4001-833F-6619793E1BEC}" type="datetimeFigureOut">
              <a:rPr lang="en-US">
                <a:solidFill>
                  <a:prstClr val="black">
                    <a:tint val="75000"/>
                  </a:prstClr>
                </a:solidFill>
              </a:rPr>
              <a:pPr>
                <a:defRPr/>
              </a:pPr>
              <a:t>10/7/2013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1E7BCA8-4D9C-4689-8E9F-469197FF4C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50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D532B-3789-4320-B2E8-0AEC16F0F33E}"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371393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84846B-FAEE-46AC-98FA-44358F6CF542}"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85ED0E-5480-43F4-9214-A6DBCD4C6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1450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0BB50D-033A-4A07-89BF-58C0689D95BC}"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23DFAB-3558-4EC2-814D-E33F1872B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054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68844-6F37-428D-B824-7B17A496728D}"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088CBC-165A-4B44-AECA-0233BCBA32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0685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43A97-E226-4897-BD8E-E4C6FD36FE3C}"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4902A5-BB35-47EA-98AA-1583BC9C8C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8112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324486-77D7-44DF-8BDE-B31F983A79AF}"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4C119D-805A-488F-9936-165EC5FDC3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5500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A1F26-CE92-457E-9514-7BFFF04E978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3A6333-0EA9-4F12-9036-FA96D14921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3262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4775E4-B561-49C5-AE6D-9D88A0FA024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D92B91-8CEE-4856-8070-315FD59602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1490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F13C30-D9E8-444C-9869-C5A3403633FF}"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0C22E1-78B4-4B2D-81C0-8356D1965B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8749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9CBA64-663F-4978-BBBB-46244778E38A}" type="datetimeFigureOut">
              <a:rPr lang="en-US">
                <a:solidFill>
                  <a:prstClr val="black">
                    <a:tint val="75000"/>
                  </a:prstClr>
                </a:solidFill>
              </a:rPr>
              <a:pPr>
                <a:defRPr/>
              </a:pPr>
              <a:t>10/7/2013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EDCDD3F-8737-4073-98DF-7D53B55DE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160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5CA9DD-2649-467F-BD85-CEBFD497616E}" type="datetimeFigureOut">
              <a:rPr lang="en-US">
                <a:solidFill>
                  <a:prstClr val="black">
                    <a:tint val="75000"/>
                  </a:prstClr>
                </a:solidFill>
              </a:rPr>
              <a:pPr>
                <a:defRPr/>
              </a:pPr>
              <a:t>10/7/2013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C189417-26CF-430A-9831-303C092A0B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859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D532B-3789-4320-B2E8-0AEC16F0F33E}"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2342129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6BC6CE-6B6B-4001-833F-6619793E1BEC}" type="datetimeFigureOut">
              <a:rPr lang="en-US">
                <a:solidFill>
                  <a:prstClr val="black">
                    <a:tint val="75000"/>
                  </a:prstClr>
                </a:solidFill>
              </a:rPr>
              <a:pPr>
                <a:defRPr/>
              </a:pPr>
              <a:t>10/7/2013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1E7BCA8-4D9C-4689-8E9F-469197FF4C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6981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84846B-FAEE-46AC-98FA-44358F6CF542}"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85ED0E-5480-43F4-9214-A6DBCD4C6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9135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0BB50D-033A-4A07-89BF-58C0689D95BC}"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23DFAB-3558-4EC2-814D-E33F1872B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9475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68844-6F37-428D-B824-7B17A496728D}"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088CBC-165A-4B44-AECA-0233BCBA32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18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43A97-E226-4897-BD8E-E4C6FD36FE3C}"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4902A5-BB35-47EA-98AA-1583BC9C8C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395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324486-77D7-44DF-8BDE-B31F983A79AF}"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4C119D-805A-488F-9936-165EC5FDC3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0180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A1F26-CE92-457E-9514-7BFFF04E978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3A6333-0EA9-4F12-9036-FA96D14921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2793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4775E4-B561-49C5-AE6D-9D88A0FA0240}"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D92B91-8CEE-4856-8070-315FD59602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6647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F13C30-D9E8-444C-9869-C5A3403633FF}"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0C22E1-78B4-4B2D-81C0-8356D1965B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8356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9CBA64-663F-4978-BBBB-46244778E38A}" type="datetimeFigureOut">
              <a:rPr lang="en-US">
                <a:solidFill>
                  <a:prstClr val="black">
                    <a:tint val="75000"/>
                  </a:prstClr>
                </a:solidFill>
              </a:rPr>
              <a:pPr>
                <a:defRPr/>
              </a:pPr>
              <a:t>10/7/2013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EDCDD3F-8737-4073-98DF-7D53B55DE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918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D532B-3789-4320-B2E8-0AEC16F0F33E}"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551043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5CA9DD-2649-467F-BD85-CEBFD497616E}" type="datetimeFigureOut">
              <a:rPr lang="en-US">
                <a:solidFill>
                  <a:prstClr val="black">
                    <a:tint val="75000"/>
                  </a:prstClr>
                </a:solidFill>
              </a:rPr>
              <a:pPr>
                <a:defRPr/>
              </a:pPr>
              <a:t>10/7/2013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C189417-26CF-430A-9831-303C092A0B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478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6BC6CE-6B6B-4001-833F-6619793E1BEC}" type="datetimeFigureOut">
              <a:rPr lang="en-US">
                <a:solidFill>
                  <a:prstClr val="black">
                    <a:tint val="75000"/>
                  </a:prstClr>
                </a:solidFill>
              </a:rPr>
              <a:pPr>
                <a:defRPr/>
              </a:pPr>
              <a:t>10/7/2013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1E7BCA8-4D9C-4689-8E9F-469197FF4C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9660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84846B-FAEE-46AC-98FA-44358F6CF542}"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85ED0E-5480-43F4-9214-A6DBCD4C6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0056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0BB50D-033A-4A07-89BF-58C0689D95BC}" type="datetimeFigureOut">
              <a:rPr lang="en-US">
                <a:solidFill>
                  <a:prstClr val="black">
                    <a:tint val="75000"/>
                  </a:prstClr>
                </a:solidFill>
              </a:rPr>
              <a:pPr>
                <a:defRPr/>
              </a:pPr>
              <a:t>10/7/2013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23DFAB-3558-4EC2-814D-E33F1872B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339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68844-6F37-428D-B824-7B17A496728D}"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088CBC-165A-4B44-AECA-0233BCBA32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379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43A97-E226-4897-BD8E-E4C6FD36FE3C}"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4902A5-BB35-47EA-98AA-1583BC9C8C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06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D532B-3789-4320-B2E8-0AEC16F0F33E}"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226827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D532B-3789-4320-B2E8-0AEC16F0F33E}"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115847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D532B-3789-4320-B2E8-0AEC16F0F33E}"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62302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D532B-3789-4320-B2E8-0AEC16F0F33E}"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926F8-F298-4D92-8D28-8C15CD365C3B}" type="slidenum">
              <a:rPr lang="en-US" smtClean="0"/>
              <a:t>‹#›</a:t>
            </a:fld>
            <a:endParaRPr lang="en-US"/>
          </a:p>
        </p:txBody>
      </p:sp>
    </p:spTree>
    <p:extLst>
      <p:ext uri="{BB962C8B-B14F-4D97-AF65-F5344CB8AC3E}">
        <p14:creationId xmlns:p14="http://schemas.microsoft.com/office/powerpoint/2010/main" val="397498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D532B-3789-4320-B2E8-0AEC16F0F33E}" type="datetimeFigureOut">
              <a:rPr lang="en-US" smtClean="0"/>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926F8-F298-4D92-8D28-8C15CD365C3B}" type="slidenum">
              <a:rPr lang="en-US" smtClean="0"/>
              <a:t>‹#›</a:t>
            </a:fld>
            <a:endParaRPr lang="en-US"/>
          </a:p>
        </p:txBody>
      </p:sp>
    </p:spTree>
    <p:extLst>
      <p:ext uri="{BB962C8B-B14F-4D97-AF65-F5344CB8AC3E}">
        <p14:creationId xmlns:p14="http://schemas.microsoft.com/office/powerpoint/2010/main" val="239280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A0EEE415-2C59-4794-9009-9B50555CBE3D}" type="datetime1">
              <a:rPr lang="en-US" smtClean="0">
                <a:cs typeface="Arial" charset="0"/>
              </a:rPr>
              <a:pPr fontAlgn="base">
                <a:spcBef>
                  <a:spcPct val="0"/>
                </a:spcBef>
                <a:spcAft>
                  <a:spcPct val="0"/>
                </a:spcAft>
              </a:pPr>
              <a:t>10/7/2013</a:t>
            </a:fld>
            <a:endParaRPr lang="en-US" smtClean="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2BAD60DC-C323-4588-98D1-03D93EBE62F4}" type="slidenum">
              <a:rPr lang="en-US" smtClean="0">
                <a:cs typeface="Arial" charset="0"/>
              </a:rPr>
              <a:pPr fontAlgn="base">
                <a:spcBef>
                  <a:spcPct val="0"/>
                </a:spcBef>
                <a:spcAft>
                  <a:spcPct val="0"/>
                </a:spcAft>
              </a:pPr>
              <a:t>‹#›</a:t>
            </a:fld>
            <a:endParaRPr lang="en-US" smtClean="0">
              <a:cs typeface="Arial" charset="0"/>
            </a:endParaRPr>
          </a:p>
        </p:txBody>
      </p:sp>
    </p:spTree>
    <p:extLst>
      <p:ext uri="{BB962C8B-B14F-4D97-AF65-F5344CB8AC3E}">
        <p14:creationId xmlns:p14="http://schemas.microsoft.com/office/powerpoint/2010/main" val="150147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2117F4B-1BAC-4232-A7C0-107943F14936}"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FF05AC-EB70-4C41-A4F0-19C865EAE5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027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2117F4B-1BAC-4232-A7C0-107943F14936}"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FF05AC-EB70-4C41-A4F0-19C865EAE5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77477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2117F4B-1BAC-4232-A7C0-107943F14936}" type="datetimeFigureOut">
              <a:rPr lang="en-US">
                <a:solidFill>
                  <a:prstClr val="black">
                    <a:tint val="75000"/>
                  </a:prstClr>
                </a:solidFill>
              </a:rPr>
              <a:pPr>
                <a:defRPr/>
              </a:pPr>
              <a:t>10/7/2013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FF05AC-EB70-4C41-A4F0-19C865EAE5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3290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914400"/>
          </a:xfrm>
        </p:spPr>
        <p:txBody>
          <a:bodyPr rtlCol="0">
            <a:normAutofit/>
          </a:bodyPr>
          <a:lstStyle/>
          <a:p>
            <a:pPr fontAlgn="auto">
              <a:spcAft>
                <a:spcPts val="0"/>
              </a:spcAft>
              <a:defRPr/>
            </a:pPr>
            <a:r>
              <a:rPr lang="en-US" sz="4000" b="1" dirty="0" smtClean="0">
                <a:solidFill>
                  <a:srgbClr val="0070C0"/>
                </a:solidFill>
                <a:effectLst>
                  <a:outerShdw blurRad="38100" dist="38100" dir="2700000" algn="tl">
                    <a:srgbClr val="000000">
                      <a:alpha val="43137"/>
                    </a:srgbClr>
                  </a:outerShdw>
                </a:effectLst>
              </a:rPr>
              <a:t>The Brain, Learning, and Memory</a:t>
            </a:r>
            <a:endParaRPr lang="en-US" sz="4000"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1600200"/>
            <a:ext cx="7315200" cy="3657600"/>
          </a:xfrm>
        </p:spPr>
        <p:txBody>
          <a:bodyPr rtlCol="0">
            <a:normAutofit/>
          </a:bodyPr>
          <a:lstStyle/>
          <a:p>
            <a:pPr fontAlgn="auto">
              <a:spcAft>
                <a:spcPts val="0"/>
              </a:spcAft>
              <a:buFont typeface="Arial" pitchFamily="34" charset="0"/>
              <a:buNone/>
              <a:defRPr/>
            </a:pPr>
            <a:endParaRPr lang="en-US" sz="2400" u="sng" dirty="0" smtClean="0">
              <a:solidFill>
                <a:schemeClr val="tx1"/>
              </a:solidFill>
            </a:endParaRPr>
          </a:p>
          <a:p>
            <a:pPr fontAlgn="auto">
              <a:spcAft>
                <a:spcPts val="0"/>
              </a:spcAft>
              <a:buFont typeface="Arial" pitchFamily="34" charset="0"/>
              <a:buNone/>
              <a:defRPr/>
            </a:pPr>
            <a:endParaRPr lang="en-US" sz="2400" dirty="0"/>
          </a:p>
        </p:txBody>
      </p:sp>
      <p:sp>
        <p:nvSpPr>
          <p:cNvPr id="2052" name="TextBox 3"/>
          <p:cNvSpPr txBox="1">
            <a:spLocks noChangeArrowheads="1"/>
          </p:cNvSpPr>
          <p:nvPr/>
        </p:nvSpPr>
        <p:spPr bwMode="auto">
          <a:xfrm>
            <a:off x="914400" y="5257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2400" i="1" dirty="0" smtClean="0">
                <a:solidFill>
                  <a:prstClr val="black"/>
                </a:solidFill>
              </a:rPr>
              <a:t>What is the connection between the brain, learning, and memory?</a:t>
            </a:r>
          </a:p>
        </p:txBody>
      </p:sp>
      <p:pic>
        <p:nvPicPr>
          <p:cNvPr id="20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49463"/>
            <a:ext cx="325596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006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66788"/>
          </a:xfrm>
          <a:solidFill>
            <a:srgbClr val="F36F21"/>
          </a:solidFill>
        </p:spPr>
        <p:txBody>
          <a:bodyPr lIns="274320"/>
          <a:lstStyle/>
          <a:p>
            <a:pPr algn="l" eaLnBrk="1" hangingPunct="1">
              <a:lnSpc>
                <a:spcPts val="4200"/>
              </a:lnSpc>
            </a:pPr>
            <a:r>
              <a:rPr lang="en-US" sz="4000" b="1" smtClean="0">
                <a:solidFill>
                  <a:srgbClr val="F8F6E3"/>
                </a:solidFill>
                <a:ea typeface="ＭＳ Ｐゴシック" pitchFamily="-1" charset="-128"/>
              </a:rPr>
              <a:t>Duration of Short-Term Memory (STM)</a:t>
            </a:r>
          </a:p>
        </p:txBody>
      </p:sp>
      <p:sp>
        <p:nvSpPr>
          <p:cNvPr id="3" name="Content Placeholder 2"/>
          <p:cNvSpPr>
            <a:spLocks noGrp="1"/>
          </p:cNvSpPr>
          <p:nvPr>
            <p:ph idx="1"/>
          </p:nvPr>
        </p:nvSpPr>
        <p:spPr>
          <a:xfrm>
            <a:off x="0" y="1371600"/>
            <a:ext cx="4606925" cy="5181600"/>
          </a:xfrm>
        </p:spPr>
        <p:txBody>
          <a:bodyPr/>
          <a:lstStyle/>
          <a:p>
            <a:pPr marL="0" indent="0" eaLnBrk="1" hangingPunct="1">
              <a:lnSpc>
                <a:spcPts val="2600"/>
              </a:lnSpc>
              <a:spcBef>
                <a:spcPct val="0"/>
              </a:spcBef>
              <a:spcAft>
                <a:spcPts val="600"/>
              </a:spcAft>
              <a:buFont typeface="Arial" charset="0"/>
              <a:buNone/>
            </a:pPr>
            <a:r>
              <a:rPr lang="en-US" sz="2600" smtClean="0">
                <a:ea typeface="ＭＳ Ｐゴシック" pitchFamily="-1" charset="-128"/>
              </a:rPr>
              <a:t>Lloyd Peterson and Margaret Peterson wanted to know the </a:t>
            </a:r>
            <a:r>
              <a:rPr lang="en-US" sz="2600" b="1" smtClean="0">
                <a:ea typeface="ＭＳ Ｐゴシック" pitchFamily="-1" charset="-128"/>
              </a:rPr>
              <a:t>duration</a:t>
            </a:r>
            <a:r>
              <a:rPr lang="en-US" sz="2600" smtClean="0">
                <a:ea typeface="ＭＳ Ｐゴシック" pitchFamily="-1" charset="-128"/>
              </a:rPr>
              <a:t> of short term memory? Their experiment (1959):</a:t>
            </a:r>
          </a:p>
          <a:p>
            <a:pPr marL="0" indent="0" eaLnBrk="1" hangingPunct="1">
              <a:lnSpc>
                <a:spcPts val="2600"/>
              </a:lnSpc>
              <a:spcBef>
                <a:spcPct val="0"/>
              </a:spcBef>
              <a:spcAft>
                <a:spcPts val="600"/>
              </a:spcAft>
              <a:buFont typeface="Calibri" pitchFamily="34" charset="0"/>
              <a:buAutoNum type="arabicPeriod"/>
            </a:pPr>
            <a:r>
              <a:rPr lang="en-US" sz="2600" smtClean="0">
                <a:ea typeface="ＭＳ Ｐゴシック" pitchFamily="-1" charset="-128"/>
              </a:rPr>
              <a:t>People were given triplets of consonants (e.g., “VMF”).</a:t>
            </a:r>
          </a:p>
          <a:p>
            <a:pPr marL="0" indent="0" eaLnBrk="1" hangingPunct="1">
              <a:lnSpc>
                <a:spcPts val="2600"/>
              </a:lnSpc>
              <a:spcBef>
                <a:spcPct val="0"/>
              </a:spcBef>
              <a:spcAft>
                <a:spcPts val="600"/>
              </a:spcAft>
              <a:buFont typeface="Calibri" pitchFamily="34" charset="0"/>
              <a:buAutoNum type="arabicPeriod"/>
            </a:pPr>
            <a:r>
              <a:rPr lang="en-US" sz="2600" smtClean="0">
                <a:ea typeface="ＭＳ Ｐゴシック" pitchFamily="-1" charset="-128"/>
              </a:rPr>
              <a:t>To prevent rehearsing, the subjects had to do a distracting task.</a:t>
            </a:r>
          </a:p>
          <a:p>
            <a:pPr marL="0" indent="0" eaLnBrk="1" hangingPunct="1">
              <a:lnSpc>
                <a:spcPts val="2600"/>
              </a:lnSpc>
              <a:spcBef>
                <a:spcPct val="0"/>
              </a:spcBef>
              <a:spcAft>
                <a:spcPts val="600"/>
              </a:spcAft>
              <a:buFont typeface="Calibri" pitchFamily="34" charset="0"/>
              <a:buAutoNum type="arabicPeriod"/>
            </a:pPr>
            <a:r>
              <a:rPr lang="en-US" sz="2600" smtClean="0">
                <a:ea typeface="ＭＳ Ｐゴシック" pitchFamily="-1" charset="-128"/>
              </a:rPr>
              <a:t>People were then tested at various times for recall.</a:t>
            </a:r>
          </a:p>
          <a:p>
            <a:pPr marL="0" indent="0" eaLnBrk="1" hangingPunct="1">
              <a:lnSpc>
                <a:spcPts val="2600"/>
              </a:lnSpc>
              <a:spcBef>
                <a:spcPct val="0"/>
              </a:spcBef>
              <a:spcAft>
                <a:spcPts val="600"/>
              </a:spcAft>
              <a:buFont typeface="Arial" charset="0"/>
              <a:buNone/>
            </a:pPr>
            <a:r>
              <a:rPr lang="en-US" sz="2600" smtClean="0">
                <a:ea typeface="ＭＳ Ｐゴシック" pitchFamily="-1" charset="-128"/>
              </a:rPr>
              <a:t>Result: After 12 seconds, most memory of the consonants had decayed and could not be retrieved.</a:t>
            </a:r>
          </a:p>
        </p:txBody>
      </p:sp>
      <p:grpSp>
        <p:nvGrpSpPr>
          <p:cNvPr id="2" name="Group 5"/>
          <p:cNvGrpSpPr>
            <a:grpSpLocks/>
          </p:cNvGrpSpPr>
          <p:nvPr/>
        </p:nvGrpSpPr>
        <p:grpSpPr bwMode="auto">
          <a:xfrm>
            <a:off x="4343400" y="998538"/>
            <a:ext cx="4572000" cy="5551487"/>
            <a:chOff x="4572000" y="839162"/>
            <a:chExt cx="4572000" cy="5552353"/>
          </a:xfrm>
        </p:grpSpPr>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l="22578"/>
            <a:stretch>
              <a:fillRect/>
            </a:stretch>
          </p:blipFill>
          <p:spPr bwMode="auto">
            <a:xfrm>
              <a:off x="4687747" y="1273214"/>
              <a:ext cx="4456253" cy="511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p:cNvPicPr>
              <a:picLocks noChangeAspect="1" noChangeArrowheads="1"/>
            </p:cNvPicPr>
            <p:nvPr/>
          </p:nvPicPr>
          <p:blipFill>
            <a:blip r:embed="rId3">
              <a:extLst>
                <a:ext uri="{28A0092B-C50C-407E-A947-70E740481C1C}">
                  <a14:useLocalDpi xmlns:a14="http://schemas.microsoft.com/office/drawing/2010/main" val="0"/>
                </a:ext>
              </a:extLst>
            </a:blip>
            <a:srcRect t="7878" r="78059" b="75162"/>
            <a:stretch>
              <a:fillRect/>
            </a:stretch>
          </p:blipFill>
          <p:spPr bwMode="auto">
            <a:xfrm>
              <a:off x="4572000" y="839162"/>
              <a:ext cx="1262873" cy="868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9186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4003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1600200"/>
            <a:ext cx="7315200" cy="3657600"/>
          </a:xfrm>
        </p:spPr>
        <p:txBody>
          <a:bodyPr rtlCol="0">
            <a:normAutofit/>
          </a:bodyPr>
          <a:lstStyle/>
          <a:p>
            <a:pPr fontAlgn="auto">
              <a:spcAft>
                <a:spcPts val="0"/>
              </a:spcAft>
              <a:buFont typeface="Arial" pitchFamily="34" charset="0"/>
              <a:buChar char="•"/>
              <a:defRPr/>
            </a:pPr>
            <a:r>
              <a:rPr lang="en-US" sz="2400" dirty="0" smtClean="0"/>
              <a:t>The ability to transfer information </a:t>
            </a:r>
            <a:r>
              <a:rPr lang="en-US" sz="2400" dirty="0"/>
              <a:t>from short- to long-term memory is relevant to </a:t>
            </a:r>
            <a:r>
              <a:rPr lang="en-US" sz="2400" dirty="0" smtClean="0"/>
              <a:t>the learning process.</a:t>
            </a:r>
          </a:p>
          <a:p>
            <a:pPr lvl="1" fontAlgn="auto">
              <a:spcAft>
                <a:spcPts val="0"/>
              </a:spcAft>
              <a:buFont typeface="Wingdings" pitchFamily="2" charset="2"/>
              <a:buChar char="Ø"/>
              <a:defRPr/>
            </a:pPr>
            <a:r>
              <a:rPr lang="en-US" sz="2000" dirty="0"/>
              <a:t>People use attention</a:t>
            </a:r>
            <a:r>
              <a:rPr lang="en-US" sz="2000" dirty="0" smtClean="0"/>
              <a:t>, repetition, and </a:t>
            </a:r>
            <a:r>
              <a:rPr lang="en-US" sz="2000" dirty="0"/>
              <a:t>association with past learning to </a:t>
            </a:r>
            <a:r>
              <a:rPr lang="en-US" sz="2000" u="sng" dirty="0"/>
              <a:t>encode</a:t>
            </a:r>
            <a:r>
              <a:rPr lang="en-US" sz="2000" dirty="0"/>
              <a:t> </a:t>
            </a:r>
            <a:r>
              <a:rPr lang="en-US" sz="2000" dirty="0" smtClean="0"/>
              <a:t>information.</a:t>
            </a:r>
            <a:endParaRPr lang="en-US" sz="2000" dirty="0"/>
          </a:p>
          <a:p>
            <a:pPr lvl="1" fontAlgn="auto">
              <a:spcAft>
                <a:spcPts val="0"/>
              </a:spcAft>
              <a:buFont typeface="Wingdings" pitchFamily="2" charset="2"/>
              <a:buChar char="Ø"/>
              <a:defRPr/>
            </a:pPr>
            <a:r>
              <a:rPr lang="en-US" sz="2000" u="sng" dirty="0"/>
              <a:t>Neurologically</a:t>
            </a:r>
            <a:r>
              <a:rPr lang="en-US" sz="2000" dirty="0"/>
              <a:t>, encoding </a:t>
            </a:r>
            <a:endParaRPr lang="en-US" sz="2000" dirty="0" smtClean="0"/>
          </a:p>
          <a:p>
            <a:pPr lvl="1" indent="0" fontAlgn="auto">
              <a:spcBef>
                <a:spcPts val="0"/>
              </a:spcBef>
              <a:spcAft>
                <a:spcPts val="0"/>
              </a:spcAft>
              <a:buFont typeface="Arial" pitchFamily="34" charset="0"/>
              <a:buNone/>
              <a:defRPr/>
            </a:pPr>
            <a:r>
              <a:rPr lang="en-US" sz="2000" dirty="0" smtClean="0"/>
              <a:t>happens </a:t>
            </a:r>
            <a:r>
              <a:rPr lang="en-US" sz="2000" dirty="0"/>
              <a:t>when </a:t>
            </a:r>
            <a:r>
              <a:rPr lang="en-US" sz="2000" dirty="0" smtClean="0"/>
              <a:t>information</a:t>
            </a:r>
          </a:p>
          <a:p>
            <a:pPr lvl="1" indent="0" fontAlgn="auto">
              <a:spcBef>
                <a:spcPts val="0"/>
              </a:spcBef>
              <a:spcAft>
                <a:spcPts val="0"/>
              </a:spcAft>
              <a:buFont typeface="Arial" pitchFamily="34" charset="0"/>
              <a:buNone/>
              <a:defRPr/>
            </a:pPr>
            <a:r>
              <a:rPr lang="en-US" sz="2000" dirty="0" smtClean="0"/>
              <a:t>is </a:t>
            </a:r>
            <a:r>
              <a:rPr lang="en-US" sz="2000" dirty="0"/>
              <a:t>repeatedly processed </a:t>
            </a:r>
            <a:endParaRPr lang="en-US" sz="2000" dirty="0" smtClean="0"/>
          </a:p>
          <a:p>
            <a:pPr lvl="1" indent="0" fontAlgn="auto">
              <a:spcBef>
                <a:spcPts val="0"/>
              </a:spcBef>
              <a:spcAft>
                <a:spcPts val="0"/>
              </a:spcAft>
              <a:buFont typeface="Arial" pitchFamily="34" charset="0"/>
              <a:buNone/>
              <a:defRPr/>
            </a:pPr>
            <a:r>
              <a:rPr lang="en-US" sz="2000" dirty="0" smtClean="0"/>
              <a:t>in </a:t>
            </a:r>
            <a:r>
              <a:rPr lang="en-US" sz="2000" dirty="0"/>
              <a:t>the </a:t>
            </a:r>
            <a:r>
              <a:rPr lang="en-US" sz="2000" u="sng" dirty="0"/>
              <a:t>hippocampus</a:t>
            </a:r>
            <a:r>
              <a:rPr lang="en-US" sz="2000" dirty="0"/>
              <a:t>. </a:t>
            </a:r>
            <a:endParaRPr lang="en-US" dirty="0"/>
          </a:p>
          <a:p>
            <a:pPr lvl="1" fontAlgn="auto">
              <a:spcAft>
                <a:spcPts val="0"/>
              </a:spcAft>
              <a:buFont typeface="Wingdings" pitchFamily="2" charset="2"/>
              <a:buChar char="Ø"/>
              <a:defRPr/>
            </a:pPr>
            <a:endParaRPr lang="en-US" sz="2000" dirty="0"/>
          </a:p>
        </p:txBody>
      </p:sp>
      <p:sp>
        <p:nvSpPr>
          <p:cNvPr id="2" name="Title 1"/>
          <p:cNvSpPr>
            <a:spLocks noGrp="1"/>
          </p:cNvSpPr>
          <p:nvPr>
            <p:ph type="title"/>
          </p:nvPr>
        </p:nvSpPr>
        <p:spPr>
          <a:xfrm>
            <a:off x="914400" y="685800"/>
            <a:ext cx="7315200" cy="914400"/>
          </a:xfrm>
        </p:spPr>
        <p:txBody>
          <a:bodyPr rtlCol="0">
            <a:normAutofit/>
          </a:bodyPr>
          <a:lstStyle/>
          <a:p>
            <a:pPr fontAlgn="auto">
              <a:spcAft>
                <a:spcPts val="0"/>
              </a:spcAft>
              <a:defRPr/>
            </a:pPr>
            <a:r>
              <a:rPr lang="en-US" sz="4000" b="1" dirty="0" smtClean="0">
                <a:solidFill>
                  <a:srgbClr val="0070C0"/>
                </a:solidFill>
                <a:effectLst>
                  <a:outerShdw blurRad="38100" dist="38100" dir="2700000" algn="tl">
                    <a:srgbClr val="000000">
                      <a:alpha val="43137"/>
                    </a:srgbClr>
                  </a:outerShdw>
                </a:effectLst>
              </a:rPr>
              <a:t>Long-term Memory</a:t>
            </a:r>
            <a:endParaRPr lang="en-US" sz="4000" b="1" dirty="0">
              <a:solidFill>
                <a:srgbClr val="0070C0"/>
              </a:solidFill>
              <a:effectLst>
                <a:outerShdw blurRad="38100" dist="38100" dir="2700000" algn="tl">
                  <a:srgbClr val="000000">
                    <a:alpha val="43137"/>
                  </a:srgbClr>
                </a:outerShdw>
              </a:effectLst>
            </a:endParaRPr>
          </a:p>
        </p:txBody>
      </p:sp>
      <p:sp>
        <p:nvSpPr>
          <p:cNvPr id="7173" name="TextBox 4"/>
          <p:cNvSpPr txBox="1">
            <a:spLocks noChangeArrowheads="1"/>
          </p:cNvSpPr>
          <p:nvPr/>
        </p:nvSpPr>
        <p:spPr bwMode="auto">
          <a:xfrm>
            <a:off x="914400" y="52578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2400" i="1" smtClean="0">
                <a:solidFill>
                  <a:prstClr val="black"/>
                </a:solidFill>
              </a:rPr>
              <a:t>How do you encode information into long-term memory?</a:t>
            </a:r>
          </a:p>
        </p:txBody>
      </p:sp>
    </p:spTree>
    <p:extLst>
      <p:ext uri="{BB962C8B-B14F-4D97-AF65-F5344CB8AC3E}">
        <p14:creationId xmlns:p14="http://schemas.microsoft.com/office/powerpoint/2010/main" val="19518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59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19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29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 y="-1380"/>
            <a:ext cx="9143747" cy="68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40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Reproductive Memory vs. Productive Memory</a:t>
            </a:r>
            <a:endParaRPr lang="en-US" dirty="0"/>
          </a:p>
        </p:txBody>
      </p:sp>
      <p:sp>
        <p:nvSpPr>
          <p:cNvPr id="6" name="Text Placeholder 5"/>
          <p:cNvSpPr>
            <a:spLocks noGrp="1"/>
          </p:cNvSpPr>
          <p:nvPr>
            <p:ph type="body" idx="1"/>
          </p:nvPr>
        </p:nvSpPr>
        <p:spPr/>
        <p:txBody>
          <a:bodyPr/>
          <a:lstStyle/>
          <a:p>
            <a:r>
              <a:rPr lang="en-US" dirty="0" smtClean="0"/>
              <a:t>reproductive</a:t>
            </a:r>
            <a:endParaRPr lang="en-US" dirty="0"/>
          </a:p>
        </p:txBody>
      </p:sp>
      <p:sp>
        <p:nvSpPr>
          <p:cNvPr id="7" name="Content Placeholder 6"/>
          <p:cNvSpPr>
            <a:spLocks noGrp="1"/>
          </p:cNvSpPr>
          <p:nvPr>
            <p:ph sz="half" idx="2"/>
          </p:nvPr>
        </p:nvSpPr>
        <p:spPr/>
        <p:txBody>
          <a:bodyPr/>
          <a:lstStyle/>
          <a:p>
            <a:r>
              <a:rPr lang="en-US" dirty="0" smtClean="0"/>
              <a:t>Reproduce information exactly as stored</a:t>
            </a:r>
          </a:p>
          <a:p>
            <a:r>
              <a:rPr lang="en-US" dirty="0" smtClean="0"/>
              <a:t>Learning vocabulary lists, math formulas, telephone numbers and important historical dates</a:t>
            </a:r>
          </a:p>
          <a:p>
            <a:endParaRPr lang="en-US" dirty="0"/>
          </a:p>
        </p:txBody>
      </p:sp>
      <p:sp>
        <p:nvSpPr>
          <p:cNvPr id="8" name="Text Placeholder 7"/>
          <p:cNvSpPr>
            <a:spLocks noGrp="1"/>
          </p:cNvSpPr>
          <p:nvPr>
            <p:ph type="body" sz="quarter" idx="3"/>
          </p:nvPr>
        </p:nvSpPr>
        <p:spPr/>
        <p:txBody>
          <a:bodyPr/>
          <a:lstStyle/>
          <a:p>
            <a:r>
              <a:rPr lang="en-US" dirty="0" smtClean="0"/>
              <a:t>productive</a:t>
            </a:r>
            <a:endParaRPr lang="en-US" dirty="0"/>
          </a:p>
        </p:txBody>
      </p:sp>
      <p:sp>
        <p:nvSpPr>
          <p:cNvPr id="9" name="Content Placeholder 8"/>
          <p:cNvSpPr>
            <a:spLocks noGrp="1"/>
          </p:cNvSpPr>
          <p:nvPr>
            <p:ph sz="quarter" idx="4"/>
          </p:nvPr>
        </p:nvSpPr>
        <p:spPr/>
        <p:txBody>
          <a:bodyPr>
            <a:normAutofit lnSpcReduction="10000"/>
          </a:bodyPr>
          <a:lstStyle/>
          <a:p>
            <a:r>
              <a:rPr lang="en-US" dirty="0" smtClean="0"/>
              <a:t>Producing information and processing it.</a:t>
            </a:r>
          </a:p>
          <a:p>
            <a:r>
              <a:rPr lang="en-US" dirty="0" smtClean="0"/>
              <a:t>Is not recalling information word for word but key concepts.</a:t>
            </a:r>
          </a:p>
          <a:p>
            <a:r>
              <a:rPr lang="en-US" dirty="0" smtClean="0"/>
              <a:t>Must make inferences</a:t>
            </a:r>
          </a:p>
          <a:p>
            <a:r>
              <a:rPr lang="en-US" dirty="0" smtClean="0"/>
              <a:t>Remembers key points and </a:t>
            </a:r>
            <a:r>
              <a:rPr lang="en-US" dirty="0" err="1" smtClean="0"/>
              <a:t>whats</a:t>
            </a:r>
            <a:r>
              <a:rPr lang="en-US" dirty="0" smtClean="0"/>
              <a:t> important.</a:t>
            </a:r>
          </a:p>
          <a:p>
            <a:r>
              <a:rPr lang="en-US" dirty="0" smtClean="0"/>
              <a:t>Can create “false” memories.</a:t>
            </a:r>
            <a:endParaRPr lang="en-US" dirty="0"/>
          </a:p>
        </p:txBody>
      </p:sp>
    </p:spTree>
    <p:extLst>
      <p:ext uri="{BB962C8B-B14F-4D97-AF65-F5344CB8AC3E}">
        <p14:creationId xmlns:p14="http://schemas.microsoft.com/office/powerpoint/2010/main" val="132486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160" cy="68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765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 y="0"/>
            <a:ext cx="91419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238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 y="0"/>
            <a:ext cx="91419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93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160" cy="68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29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I Went On A Picnic</a:t>
            </a:r>
            <a:endParaRPr lang="en-US" dirty="0"/>
          </a:p>
        </p:txBody>
      </p:sp>
      <p:sp>
        <p:nvSpPr>
          <p:cNvPr id="3" name="Subtitle 2"/>
          <p:cNvSpPr>
            <a:spLocks noGrp="1"/>
          </p:cNvSpPr>
          <p:nvPr>
            <p:ph type="subTitle" idx="1"/>
          </p:nvPr>
        </p:nvSpPr>
        <p:spPr>
          <a:xfrm>
            <a:off x="1295400" y="1752600"/>
            <a:ext cx="6400800" cy="4495800"/>
          </a:xfrm>
        </p:spPr>
        <p:txBody>
          <a:bodyPr/>
          <a:lstStyle/>
          <a:p>
            <a:pPr algn="l"/>
            <a:r>
              <a:rPr lang="en-US" sz="1400" b="1" dirty="0" smtClean="0">
                <a:solidFill>
                  <a:schemeClr val="tx1"/>
                </a:solidFill>
                <a:latin typeface="Arial Rounded MT Bold" pitchFamily="34" charset="0"/>
              </a:rPr>
              <a:t>Lexis- </a:t>
            </a:r>
            <a:r>
              <a:rPr lang="en-US" sz="1400" b="1" dirty="0" err="1" smtClean="0">
                <a:solidFill>
                  <a:schemeClr val="tx1"/>
                </a:solidFill>
                <a:latin typeface="Arial Rounded MT Bold" pitchFamily="34" charset="0"/>
              </a:rPr>
              <a:t>sandwhiches</a:t>
            </a:r>
            <a:endParaRPr lang="en-US" sz="1400" b="1" dirty="0" smtClean="0">
              <a:solidFill>
                <a:schemeClr val="tx1"/>
              </a:solidFill>
              <a:latin typeface="Arial Rounded MT Bold" pitchFamily="34" charset="0"/>
            </a:endParaRPr>
          </a:p>
          <a:p>
            <a:pPr algn="l"/>
            <a:r>
              <a:rPr lang="en-US" sz="1400" b="1" dirty="0" smtClean="0">
                <a:solidFill>
                  <a:schemeClr val="tx1"/>
                </a:solidFill>
                <a:latin typeface="Arial Rounded MT Bold" pitchFamily="34" charset="0"/>
              </a:rPr>
              <a:t>Taylor- Grapes</a:t>
            </a:r>
          </a:p>
          <a:p>
            <a:pPr algn="l"/>
            <a:r>
              <a:rPr lang="en-US" sz="1400" b="1" dirty="0" smtClean="0">
                <a:solidFill>
                  <a:schemeClr val="tx1"/>
                </a:solidFill>
                <a:latin typeface="Arial Rounded MT Bold" pitchFamily="34" charset="0"/>
              </a:rPr>
              <a:t>David- OJ</a:t>
            </a:r>
          </a:p>
          <a:p>
            <a:pPr algn="l"/>
            <a:r>
              <a:rPr lang="en-US" sz="1400" b="1" dirty="0" smtClean="0">
                <a:solidFill>
                  <a:schemeClr val="tx1"/>
                </a:solidFill>
                <a:latin typeface="Arial Rounded MT Bold" pitchFamily="34" charset="0"/>
              </a:rPr>
              <a:t>Tiffany- Umbrella</a:t>
            </a:r>
          </a:p>
          <a:p>
            <a:pPr algn="l"/>
            <a:r>
              <a:rPr lang="en-US" sz="1400" b="1" dirty="0" smtClean="0">
                <a:solidFill>
                  <a:schemeClr val="tx1"/>
                </a:solidFill>
                <a:latin typeface="Arial Rounded MT Bold" pitchFamily="34" charset="0"/>
              </a:rPr>
              <a:t>Cody- a pickle</a:t>
            </a:r>
          </a:p>
          <a:p>
            <a:pPr algn="l"/>
            <a:r>
              <a:rPr lang="en-US" sz="1400" b="1" dirty="0" smtClean="0">
                <a:solidFill>
                  <a:schemeClr val="tx1"/>
                </a:solidFill>
                <a:latin typeface="Arial Rounded MT Bold" pitchFamily="34" charset="0"/>
              </a:rPr>
              <a:t>Dakota- lemons</a:t>
            </a:r>
          </a:p>
          <a:p>
            <a:pPr algn="l"/>
            <a:r>
              <a:rPr lang="en-US" sz="1400" b="1" dirty="0" err="1" smtClean="0">
                <a:solidFill>
                  <a:schemeClr val="tx1"/>
                </a:solidFill>
                <a:latin typeface="Arial Rounded MT Bold" pitchFamily="34" charset="0"/>
              </a:rPr>
              <a:t>Noura</a:t>
            </a:r>
            <a:r>
              <a:rPr lang="en-US" sz="1400" b="1" dirty="0" smtClean="0">
                <a:solidFill>
                  <a:schemeClr val="tx1"/>
                </a:solidFill>
                <a:latin typeface="Arial Rounded MT Bold" pitchFamily="34" charset="0"/>
              </a:rPr>
              <a:t>- apples</a:t>
            </a:r>
          </a:p>
          <a:p>
            <a:pPr algn="l"/>
            <a:r>
              <a:rPr lang="en-US" sz="1400" b="1" dirty="0" smtClean="0">
                <a:solidFill>
                  <a:schemeClr val="tx1"/>
                </a:solidFill>
                <a:latin typeface="Arial Rounded MT Bold" pitchFamily="34" charset="0"/>
              </a:rPr>
              <a:t>Fletcher- </a:t>
            </a:r>
            <a:r>
              <a:rPr lang="en-US" sz="1400" b="1" dirty="0" err="1" smtClean="0">
                <a:solidFill>
                  <a:schemeClr val="tx1"/>
                </a:solidFill>
                <a:latin typeface="Arial Rounded MT Bold" pitchFamily="34" charset="0"/>
              </a:rPr>
              <a:t>bagles</a:t>
            </a:r>
            <a:endParaRPr lang="en-US" sz="1400" b="1" dirty="0" smtClean="0">
              <a:solidFill>
                <a:schemeClr val="tx1"/>
              </a:solidFill>
              <a:latin typeface="Arial Rounded MT Bold" pitchFamily="34" charset="0"/>
            </a:endParaRPr>
          </a:p>
          <a:p>
            <a:pPr algn="l"/>
            <a:r>
              <a:rPr lang="en-US" sz="1400" b="1" dirty="0" smtClean="0">
                <a:solidFill>
                  <a:schemeClr val="tx1"/>
                </a:solidFill>
                <a:latin typeface="Arial Rounded MT Bold" pitchFamily="34" charset="0"/>
              </a:rPr>
              <a:t>Nicole- cheese</a:t>
            </a:r>
          </a:p>
          <a:p>
            <a:pPr algn="l"/>
            <a:r>
              <a:rPr lang="en-US" sz="1400" b="1" dirty="0" err="1" smtClean="0">
                <a:solidFill>
                  <a:schemeClr val="tx1"/>
                </a:solidFill>
                <a:latin typeface="Arial Rounded MT Bold" pitchFamily="34" charset="0"/>
              </a:rPr>
              <a:t>Broc</a:t>
            </a:r>
            <a:r>
              <a:rPr lang="en-US" sz="1400" b="1" dirty="0" smtClean="0">
                <a:solidFill>
                  <a:schemeClr val="tx1"/>
                </a:solidFill>
                <a:latin typeface="Arial Rounded MT Bold" pitchFamily="34" charset="0"/>
              </a:rPr>
              <a:t>- donuts</a:t>
            </a:r>
          </a:p>
          <a:p>
            <a:pPr algn="l"/>
            <a:r>
              <a:rPr lang="en-US" sz="1400" b="1" dirty="0" smtClean="0">
                <a:solidFill>
                  <a:schemeClr val="tx1"/>
                </a:solidFill>
                <a:latin typeface="Arial Rounded MT Bold" pitchFamily="34" charset="0"/>
              </a:rPr>
              <a:t>Jackie- bacon</a:t>
            </a:r>
          </a:p>
          <a:p>
            <a:pPr algn="l"/>
            <a:r>
              <a:rPr lang="en-US" sz="1400" b="1" dirty="0" smtClean="0">
                <a:solidFill>
                  <a:schemeClr val="tx1"/>
                </a:solidFill>
                <a:latin typeface="Arial Rounded MT Bold" pitchFamily="34" charset="0"/>
              </a:rPr>
              <a:t>Kota- watermelon</a:t>
            </a:r>
          </a:p>
          <a:p>
            <a:pPr algn="l"/>
            <a:r>
              <a:rPr lang="en-US" sz="1400" b="1" dirty="0" smtClean="0">
                <a:solidFill>
                  <a:schemeClr val="tx1"/>
                </a:solidFill>
                <a:latin typeface="Arial Rounded MT Bold" pitchFamily="34" charset="0"/>
              </a:rPr>
              <a:t>Eric- cherries</a:t>
            </a:r>
          </a:p>
          <a:p>
            <a:pPr algn="l"/>
            <a:r>
              <a:rPr lang="en-US" sz="1400" b="1" dirty="0" smtClean="0">
                <a:solidFill>
                  <a:schemeClr val="tx1"/>
                </a:solidFill>
                <a:latin typeface="Arial Rounded MT Bold" pitchFamily="34" charset="0"/>
              </a:rPr>
              <a:t>Morgan- blanket</a:t>
            </a:r>
          </a:p>
          <a:p>
            <a:pPr algn="l"/>
            <a:r>
              <a:rPr lang="en-US" sz="1400" b="1" dirty="0" smtClean="0">
                <a:solidFill>
                  <a:schemeClr val="tx1"/>
                </a:solidFill>
                <a:latin typeface="Arial Rounded MT Bold" pitchFamily="34" charset="0"/>
              </a:rPr>
              <a:t>Lilly- candy</a:t>
            </a:r>
          </a:p>
          <a:p>
            <a:pPr algn="l"/>
            <a:r>
              <a:rPr lang="en-US" sz="1400" b="1" dirty="0" smtClean="0">
                <a:solidFill>
                  <a:schemeClr val="tx1"/>
                </a:solidFill>
                <a:latin typeface="Arial Rounded MT Bold" pitchFamily="34" charset="0"/>
              </a:rPr>
              <a:t>Dylan- fish</a:t>
            </a:r>
          </a:p>
          <a:p>
            <a:pPr algn="l"/>
            <a:endParaRPr lang="en-US" sz="1200" dirty="0">
              <a:latin typeface="Arial Rounded MT Bold" pitchFamily="34" charset="0"/>
            </a:endParaRPr>
          </a:p>
        </p:txBody>
      </p:sp>
    </p:spTree>
    <p:extLst>
      <p:ext uri="{BB962C8B-B14F-4D97-AF65-F5344CB8AC3E}">
        <p14:creationId xmlns:p14="http://schemas.microsoft.com/office/powerpoint/2010/main" val="42791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ea typeface="ＭＳ Ｐゴシック" pitchFamily="-1" charset="-128"/>
              </a:rPr>
              <a:t>How Does Memory Work?</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An Information-Processing Model</a:t>
            </a:r>
          </a:p>
        </p:txBody>
      </p:sp>
      <p:sp>
        <p:nvSpPr>
          <p:cNvPr id="16387" name="Content Placeholder 2"/>
          <p:cNvSpPr>
            <a:spLocks noGrp="1"/>
          </p:cNvSpPr>
          <p:nvPr>
            <p:ph idx="1"/>
          </p:nvPr>
        </p:nvSpPr>
        <p:spPr>
          <a:xfrm>
            <a:off x="279400" y="1263650"/>
            <a:ext cx="8108950" cy="762000"/>
          </a:xfrm>
        </p:spPr>
        <p:txBody>
          <a:bodyPr/>
          <a:lstStyle/>
          <a:p>
            <a:pPr eaLnBrk="1" hangingPunct="1">
              <a:buFont typeface="Arial" charset="0"/>
              <a:buNone/>
            </a:pPr>
            <a:r>
              <a:rPr lang="en-US" sz="2800" smtClean="0">
                <a:ea typeface="ＭＳ Ｐゴシック" pitchFamily="-1" charset="-128"/>
              </a:rPr>
              <a:t>Here is a simplified description of how memory works:</a:t>
            </a:r>
          </a:p>
        </p:txBody>
      </p:sp>
      <p:sp>
        <p:nvSpPr>
          <p:cNvPr id="4" name="Content Placeholder 2"/>
          <p:cNvSpPr txBox="1">
            <a:spLocks/>
          </p:cNvSpPr>
          <p:nvPr/>
        </p:nvSpPr>
        <p:spPr bwMode="auto">
          <a:xfrm>
            <a:off x="3017838" y="2286000"/>
            <a:ext cx="5668962"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90000"/>
              </a:lnSpc>
              <a:spcBef>
                <a:spcPct val="20000"/>
              </a:spcBef>
              <a:spcAft>
                <a:spcPct val="0"/>
              </a:spcAft>
              <a:buFont typeface="Wingdings" pitchFamily="2" charset="2"/>
              <a:buChar char="§"/>
            </a:pPr>
            <a:r>
              <a:rPr lang="en-US" sz="2800" b="1" smtClean="0">
                <a:solidFill>
                  <a:srgbClr val="444EA2"/>
                </a:solidFill>
                <a:latin typeface="Calibri" pitchFamily="34" charset="0"/>
              </a:rPr>
              <a:t>Encoding:</a:t>
            </a:r>
            <a:r>
              <a:rPr lang="en-US" sz="2800" smtClean="0">
                <a:solidFill>
                  <a:srgbClr val="444EA2"/>
                </a:solidFill>
                <a:latin typeface="Calibri" pitchFamily="34" charset="0"/>
              </a:rPr>
              <a:t> </a:t>
            </a:r>
            <a:r>
              <a:rPr lang="en-US" sz="2800" smtClean="0">
                <a:solidFill>
                  <a:prstClr val="black"/>
                </a:solidFill>
                <a:latin typeface="Calibri" pitchFamily="34" charset="0"/>
              </a:rPr>
              <a:t>the information gets into our brains in a way that allows it to be stored</a:t>
            </a:r>
          </a:p>
          <a:p>
            <a:pPr eaLnBrk="1" fontAlgn="base" hangingPunct="1">
              <a:lnSpc>
                <a:spcPct val="90000"/>
              </a:lnSpc>
              <a:spcBef>
                <a:spcPct val="20000"/>
              </a:spcBef>
              <a:spcAft>
                <a:spcPct val="0"/>
              </a:spcAft>
              <a:buFont typeface="Wingdings" pitchFamily="2" charset="2"/>
              <a:buChar char="§"/>
            </a:pPr>
            <a:r>
              <a:rPr lang="en-US" sz="2800" b="1" smtClean="0">
                <a:solidFill>
                  <a:srgbClr val="444EA2"/>
                </a:solidFill>
                <a:latin typeface="Calibri" pitchFamily="34" charset="0"/>
              </a:rPr>
              <a:t>Storage:</a:t>
            </a:r>
            <a:r>
              <a:rPr lang="en-US" sz="2800" smtClean="0">
                <a:solidFill>
                  <a:srgbClr val="444EA2"/>
                </a:solidFill>
                <a:latin typeface="Calibri" pitchFamily="34" charset="0"/>
              </a:rPr>
              <a:t> </a:t>
            </a:r>
            <a:r>
              <a:rPr lang="en-US" sz="2800" smtClean="0">
                <a:solidFill>
                  <a:prstClr val="black"/>
                </a:solidFill>
                <a:latin typeface="Calibri" pitchFamily="34" charset="0"/>
              </a:rPr>
              <a:t>the information is held in a way that allows it to later be retrieved</a:t>
            </a:r>
          </a:p>
          <a:p>
            <a:pPr eaLnBrk="1" fontAlgn="base" hangingPunct="1">
              <a:lnSpc>
                <a:spcPct val="90000"/>
              </a:lnSpc>
              <a:spcBef>
                <a:spcPct val="20000"/>
              </a:spcBef>
              <a:spcAft>
                <a:spcPct val="0"/>
              </a:spcAft>
              <a:buFont typeface="Wingdings" pitchFamily="2" charset="2"/>
              <a:buChar char="§"/>
            </a:pPr>
            <a:r>
              <a:rPr lang="en-US" sz="2800" b="1" smtClean="0">
                <a:solidFill>
                  <a:srgbClr val="444EA2"/>
                </a:solidFill>
                <a:latin typeface="Calibri" pitchFamily="34" charset="0"/>
              </a:rPr>
              <a:t>Retrieval: </a:t>
            </a:r>
            <a:r>
              <a:rPr lang="en-US" sz="2800" smtClean="0">
                <a:solidFill>
                  <a:prstClr val="black"/>
                </a:solidFill>
                <a:latin typeface="Calibri" pitchFamily="34" charset="0"/>
              </a:rPr>
              <a:t>reactivating and recalling the information, producing it in a form similar to what was encoded</a:t>
            </a:r>
          </a:p>
          <a:p>
            <a:pPr eaLnBrk="1" fontAlgn="base" hangingPunct="1">
              <a:lnSpc>
                <a:spcPct val="90000"/>
              </a:lnSpc>
              <a:spcBef>
                <a:spcPct val="20000"/>
              </a:spcBef>
              <a:spcAft>
                <a:spcPct val="0"/>
              </a:spcAft>
              <a:buFont typeface="Wingdings" pitchFamily="2" charset="2"/>
              <a:buChar char="§"/>
            </a:pPr>
            <a:endParaRPr lang="en-US" sz="2800" smtClean="0">
              <a:solidFill>
                <a:prstClr val="black"/>
              </a:solidFill>
              <a:latin typeface="Calibri" pitchFamily="34" charset="0"/>
            </a:endParaRPr>
          </a:p>
        </p:txBody>
      </p:sp>
      <p:sp>
        <p:nvSpPr>
          <p:cNvPr id="6" name="Freeform 5"/>
          <p:cNvSpPr/>
          <p:nvPr/>
        </p:nvSpPr>
        <p:spPr>
          <a:xfrm>
            <a:off x="1027113" y="2209800"/>
            <a:ext cx="1679575" cy="933450"/>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a:lnSpc>
                <a:spcPct val="90000"/>
              </a:lnSpc>
              <a:spcBef>
                <a:spcPct val="0"/>
              </a:spcBef>
              <a:spcAft>
                <a:spcPct val="35000"/>
              </a:spcAft>
              <a:defRPr/>
            </a:pPr>
            <a:r>
              <a:rPr lang="en-US" sz="2900" dirty="0">
                <a:solidFill>
                  <a:prstClr val="white"/>
                </a:solidFill>
              </a:rPr>
              <a:t>Encoding</a:t>
            </a:r>
          </a:p>
        </p:txBody>
      </p:sp>
      <p:grpSp>
        <p:nvGrpSpPr>
          <p:cNvPr id="2" name="Group 11"/>
          <p:cNvGrpSpPr>
            <a:grpSpLocks/>
          </p:cNvGrpSpPr>
          <p:nvPr/>
        </p:nvGrpSpPr>
        <p:grpSpPr bwMode="auto">
          <a:xfrm>
            <a:off x="1027113" y="3201988"/>
            <a:ext cx="1679575" cy="1341437"/>
            <a:chOff x="1026795" y="3201590"/>
            <a:chExt cx="1680209" cy="1341834"/>
          </a:xfrm>
        </p:grpSpPr>
        <p:sp>
          <p:nvSpPr>
            <p:cNvPr id="8" name="Freeform 7"/>
            <p:cNvSpPr/>
            <p:nvPr/>
          </p:nvSpPr>
          <p:spPr>
            <a:xfrm>
              <a:off x="1657270" y="3201590"/>
              <a:ext cx="419258" cy="349353"/>
            </a:xfrm>
            <a:custGeom>
              <a:avLst/>
              <a:gdLst>
                <a:gd name="connsiteX0" fmla="*/ 0 w 350043"/>
                <a:gd name="connsiteY0" fmla="*/ 84010 h 420052"/>
                <a:gd name="connsiteX1" fmla="*/ 175022 w 350043"/>
                <a:gd name="connsiteY1" fmla="*/ 84010 h 420052"/>
                <a:gd name="connsiteX2" fmla="*/ 175022 w 350043"/>
                <a:gd name="connsiteY2" fmla="*/ 0 h 420052"/>
                <a:gd name="connsiteX3" fmla="*/ 350043 w 350043"/>
                <a:gd name="connsiteY3" fmla="*/ 210026 h 420052"/>
                <a:gd name="connsiteX4" fmla="*/ 175022 w 350043"/>
                <a:gd name="connsiteY4" fmla="*/ 420052 h 420052"/>
                <a:gd name="connsiteX5" fmla="*/ 175022 w 350043"/>
                <a:gd name="connsiteY5" fmla="*/ 336042 h 420052"/>
                <a:gd name="connsiteX6" fmla="*/ 0 w 350043"/>
                <a:gd name="connsiteY6" fmla="*/ 336042 h 420052"/>
                <a:gd name="connsiteX7" fmla="*/ 0 w 350043"/>
                <a:gd name="connsiteY7" fmla="*/ 84010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3" h="420052">
                  <a:moveTo>
                    <a:pt x="280034" y="1"/>
                  </a:moveTo>
                  <a:lnTo>
                    <a:pt x="280034" y="210027"/>
                  </a:lnTo>
                  <a:lnTo>
                    <a:pt x="350043" y="210027"/>
                  </a:lnTo>
                  <a:lnTo>
                    <a:pt x="175022" y="420051"/>
                  </a:lnTo>
                  <a:lnTo>
                    <a:pt x="0" y="210027"/>
                  </a:lnTo>
                  <a:lnTo>
                    <a:pt x="70009" y="210027"/>
                  </a:lnTo>
                  <a:lnTo>
                    <a:pt x="70009" y="1"/>
                  </a:lnTo>
                  <a:lnTo>
                    <a:pt x="28003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4011" tIns="1" rIns="84010" bIns="105013" spcCol="1270" anchor="ctr"/>
            <a:lstStyle/>
            <a:p>
              <a:pPr algn="ctr" defTabSz="755650">
                <a:lnSpc>
                  <a:spcPct val="90000"/>
                </a:lnSpc>
                <a:spcBef>
                  <a:spcPct val="0"/>
                </a:spcBef>
                <a:spcAft>
                  <a:spcPct val="35000"/>
                </a:spcAft>
                <a:defRPr/>
              </a:pPr>
              <a:endParaRPr lang="en-US" sz="1700" dirty="0">
                <a:solidFill>
                  <a:prstClr val="white"/>
                </a:solidFill>
              </a:endParaRPr>
            </a:p>
          </p:txBody>
        </p:sp>
        <p:sp>
          <p:nvSpPr>
            <p:cNvPr id="9" name="Freeform 8"/>
            <p:cNvSpPr/>
            <p:nvPr/>
          </p:nvSpPr>
          <p:spPr>
            <a:xfrm>
              <a:off x="1026795" y="3609698"/>
              <a:ext cx="1680209" cy="933726"/>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a:lnSpc>
                  <a:spcPct val="90000"/>
                </a:lnSpc>
                <a:spcBef>
                  <a:spcPct val="0"/>
                </a:spcBef>
                <a:spcAft>
                  <a:spcPct val="35000"/>
                </a:spcAft>
                <a:defRPr/>
              </a:pPr>
              <a:r>
                <a:rPr lang="en-US" sz="2900" dirty="0">
                  <a:solidFill>
                    <a:prstClr val="white"/>
                  </a:solidFill>
                </a:rPr>
                <a:t>Storage</a:t>
              </a:r>
            </a:p>
          </p:txBody>
        </p:sp>
      </p:grpSp>
      <p:grpSp>
        <p:nvGrpSpPr>
          <p:cNvPr id="3" name="Group 12"/>
          <p:cNvGrpSpPr>
            <a:grpSpLocks/>
          </p:cNvGrpSpPr>
          <p:nvPr/>
        </p:nvGrpSpPr>
        <p:grpSpPr bwMode="auto">
          <a:xfrm>
            <a:off x="1027113" y="4602163"/>
            <a:ext cx="1679575" cy="1341437"/>
            <a:chOff x="1026795" y="4601765"/>
            <a:chExt cx="1680209" cy="1341833"/>
          </a:xfrm>
        </p:grpSpPr>
        <p:sp>
          <p:nvSpPr>
            <p:cNvPr id="10" name="Freeform 9"/>
            <p:cNvSpPr/>
            <p:nvPr/>
          </p:nvSpPr>
          <p:spPr>
            <a:xfrm>
              <a:off x="1657270" y="4601765"/>
              <a:ext cx="419258" cy="349353"/>
            </a:xfrm>
            <a:custGeom>
              <a:avLst/>
              <a:gdLst>
                <a:gd name="connsiteX0" fmla="*/ 0 w 350043"/>
                <a:gd name="connsiteY0" fmla="*/ 84010 h 420052"/>
                <a:gd name="connsiteX1" fmla="*/ 175022 w 350043"/>
                <a:gd name="connsiteY1" fmla="*/ 84010 h 420052"/>
                <a:gd name="connsiteX2" fmla="*/ 175022 w 350043"/>
                <a:gd name="connsiteY2" fmla="*/ 0 h 420052"/>
                <a:gd name="connsiteX3" fmla="*/ 350043 w 350043"/>
                <a:gd name="connsiteY3" fmla="*/ 210026 h 420052"/>
                <a:gd name="connsiteX4" fmla="*/ 175022 w 350043"/>
                <a:gd name="connsiteY4" fmla="*/ 420052 h 420052"/>
                <a:gd name="connsiteX5" fmla="*/ 175022 w 350043"/>
                <a:gd name="connsiteY5" fmla="*/ 336042 h 420052"/>
                <a:gd name="connsiteX6" fmla="*/ 0 w 350043"/>
                <a:gd name="connsiteY6" fmla="*/ 336042 h 420052"/>
                <a:gd name="connsiteX7" fmla="*/ 0 w 350043"/>
                <a:gd name="connsiteY7" fmla="*/ 84010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3" h="420052">
                  <a:moveTo>
                    <a:pt x="280034" y="1"/>
                  </a:moveTo>
                  <a:lnTo>
                    <a:pt x="280034" y="210027"/>
                  </a:lnTo>
                  <a:lnTo>
                    <a:pt x="350043" y="210027"/>
                  </a:lnTo>
                  <a:lnTo>
                    <a:pt x="175022" y="420051"/>
                  </a:lnTo>
                  <a:lnTo>
                    <a:pt x="0" y="210027"/>
                  </a:lnTo>
                  <a:lnTo>
                    <a:pt x="70009" y="210027"/>
                  </a:lnTo>
                  <a:lnTo>
                    <a:pt x="70009" y="1"/>
                  </a:lnTo>
                  <a:lnTo>
                    <a:pt x="28003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4011" tIns="1" rIns="84010" bIns="105013" spcCol="1270" anchor="ctr"/>
            <a:lstStyle/>
            <a:p>
              <a:pPr algn="ctr" defTabSz="755650">
                <a:lnSpc>
                  <a:spcPct val="90000"/>
                </a:lnSpc>
                <a:spcBef>
                  <a:spcPct val="0"/>
                </a:spcBef>
                <a:spcAft>
                  <a:spcPct val="35000"/>
                </a:spcAft>
                <a:defRPr/>
              </a:pPr>
              <a:endParaRPr lang="en-US" sz="1700" dirty="0">
                <a:solidFill>
                  <a:prstClr val="white"/>
                </a:solidFill>
              </a:endParaRPr>
            </a:p>
          </p:txBody>
        </p:sp>
        <p:sp>
          <p:nvSpPr>
            <p:cNvPr id="11" name="Freeform 10"/>
            <p:cNvSpPr/>
            <p:nvPr/>
          </p:nvSpPr>
          <p:spPr>
            <a:xfrm>
              <a:off x="1026795" y="5009872"/>
              <a:ext cx="1680209" cy="933726"/>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a:lnSpc>
                  <a:spcPct val="90000"/>
                </a:lnSpc>
                <a:spcBef>
                  <a:spcPct val="0"/>
                </a:spcBef>
                <a:spcAft>
                  <a:spcPct val="35000"/>
                </a:spcAft>
                <a:defRPr/>
              </a:pPr>
              <a:r>
                <a:rPr lang="en-US" sz="2900" dirty="0">
                  <a:solidFill>
                    <a:prstClr val="white"/>
                  </a:solidFill>
                </a:rPr>
                <a:t>Retrieval</a:t>
              </a:r>
            </a:p>
          </p:txBody>
        </p:sp>
      </p:grpSp>
    </p:spTree>
    <p:extLst>
      <p:ext uri="{BB962C8B-B14F-4D97-AF65-F5344CB8AC3E}">
        <p14:creationId xmlns:p14="http://schemas.microsoft.com/office/powerpoint/2010/main" val="291466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p:spPr>
        <p:txBody>
          <a:bodyPr rtlCol="0">
            <a:normAutofit/>
          </a:bodyPr>
          <a:lstStyle/>
          <a:p>
            <a:pPr fontAlgn="auto">
              <a:spcAft>
                <a:spcPts val="0"/>
              </a:spcAft>
              <a:defRPr/>
            </a:pPr>
            <a:r>
              <a:rPr lang="en-US" sz="4000" b="1" dirty="0" smtClean="0">
                <a:solidFill>
                  <a:srgbClr val="0070C0"/>
                </a:solidFill>
                <a:effectLst>
                  <a:outerShdw blurRad="38100" dist="38100" dir="2700000" algn="tl">
                    <a:srgbClr val="000000">
                      <a:alpha val="43137"/>
                    </a:srgbClr>
                  </a:outerShdw>
                </a:effectLst>
              </a:rPr>
              <a:t>Three Stages of Memory</a:t>
            </a:r>
            <a:endParaRPr lang="en-US" sz="4000" b="1" dirty="0">
              <a:solidFill>
                <a:srgbClr val="0070C0"/>
              </a:solidFill>
              <a:effectLst>
                <a:outerShdw blurRad="38100" dist="38100" dir="2700000" algn="tl">
                  <a:srgbClr val="000000">
                    <a:alpha val="43137"/>
                  </a:srgbClr>
                </a:outerShdw>
              </a:effectLst>
            </a:endParaRPr>
          </a:p>
        </p:txBody>
      </p:sp>
      <p:sp>
        <p:nvSpPr>
          <p:cNvPr id="6147" name="Content Placeholder 2"/>
          <p:cNvSpPr>
            <a:spLocks noGrp="1"/>
          </p:cNvSpPr>
          <p:nvPr>
            <p:ph idx="1"/>
          </p:nvPr>
        </p:nvSpPr>
        <p:spPr>
          <a:xfrm>
            <a:off x="914400" y="1600200"/>
            <a:ext cx="7315200" cy="3657600"/>
          </a:xfrm>
        </p:spPr>
        <p:txBody>
          <a:bodyPr/>
          <a:lstStyle/>
          <a:p>
            <a:r>
              <a:rPr lang="en-US" sz="2400" dirty="0" smtClean="0"/>
              <a:t>Sensory</a:t>
            </a:r>
          </a:p>
          <a:p>
            <a:r>
              <a:rPr lang="en-US" sz="2400" dirty="0" smtClean="0"/>
              <a:t>Short-term</a:t>
            </a:r>
          </a:p>
          <a:p>
            <a:r>
              <a:rPr lang="en-US" sz="2400" dirty="0" smtClean="0"/>
              <a:t>Long-term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4267200" cy="421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10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memory </a:t>
            </a:r>
            <a:br>
              <a:rPr lang="en-US" dirty="0" smtClean="0"/>
            </a:br>
            <a:endParaRPr lang="en-US" dirty="0"/>
          </a:p>
        </p:txBody>
      </p:sp>
      <p:sp>
        <p:nvSpPr>
          <p:cNvPr id="3" name="Content Placeholder 2"/>
          <p:cNvSpPr>
            <a:spLocks noGrp="1"/>
          </p:cNvSpPr>
          <p:nvPr>
            <p:ph idx="1"/>
          </p:nvPr>
        </p:nvSpPr>
        <p:spPr/>
        <p:txBody>
          <a:bodyPr/>
          <a:lstStyle/>
          <a:p>
            <a:pPr lvl="1">
              <a:buFont typeface="Wingdings" pitchFamily="2" charset="2"/>
              <a:buChar char="Ø"/>
            </a:pPr>
            <a:r>
              <a:rPr lang="en-US" sz="3200" dirty="0" smtClean="0">
                <a:solidFill>
                  <a:prstClr val="black"/>
                </a:solidFill>
              </a:rPr>
              <a:t>A memory system that </a:t>
            </a:r>
            <a:r>
              <a:rPr lang="en-US" sz="3200" u="sng" dirty="0" smtClean="0">
                <a:solidFill>
                  <a:prstClr val="black"/>
                </a:solidFill>
              </a:rPr>
              <a:t>momentarily</a:t>
            </a:r>
            <a:r>
              <a:rPr lang="en-US" sz="3200" dirty="0" smtClean="0">
                <a:solidFill>
                  <a:prstClr val="black"/>
                </a:solidFill>
              </a:rPr>
              <a:t> preserves extremely accurate images of sensory information</a:t>
            </a:r>
          </a:p>
          <a:p>
            <a:pPr lvl="1">
              <a:buFont typeface="Wingdings" pitchFamily="2" charset="2"/>
              <a:buChar char="Ø"/>
            </a:pPr>
            <a:r>
              <a:rPr lang="en-US" sz="3200" dirty="0">
                <a:solidFill>
                  <a:prstClr val="black"/>
                </a:solidFill>
              </a:rPr>
              <a:t>V</a:t>
            </a:r>
            <a:r>
              <a:rPr lang="en-US" sz="3200" dirty="0" smtClean="0">
                <a:solidFill>
                  <a:prstClr val="black"/>
                </a:solidFill>
              </a:rPr>
              <a:t>isual</a:t>
            </a:r>
            <a:r>
              <a:rPr lang="en-US" sz="3200" dirty="0">
                <a:solidFill>
                  <a:prstClr val="black"/>
                </a:solidFill>
              </a:rPr>
              <a:t>, auditory, and </a:t>
            </a:r>
            <a:r>
              <a:rPr lang="en-US" sz="3200" u="sng" dirty="0">
                <a:solidFill>
                  <a:prstClr val="black"/>
                </a:solidFill>
              </a:rPr>
              <a:t>olfactory</a:t>
            </a:r>
            <a:r>
              <a:rPr lang="en-US" sz="3200" dirty="0">
                <a:solidFill>
                  <a:prstClr val="black"/>
                </a:solidFill>
              </a:rPr>
              <a:t> information</a:t>
            </a:r>
            <a:endParaRPr lang="en-US" sz="3200" u="sng" dirty="0">
              <a:solidFill>
                <a:prstClr val="black"/>
              </a:solidFill>
            </a:endParaRPr>
          </a:p>
          <a:p>
            <a:pPr lvl="1">
              <a:buFont typeface="Wingdings" pitchFamily="2" charset="2"/>
              <a:buChar char="Ø"/>
            </a:pPr>
            <a:r>
              <a:rPr lang="en-US" sz="3200" b="1" dirty="0" smtClean="0">
                <a:solidFill>
                  <a:prstClr val="black"/>
                </a:solidFill>
              </a:rPr>
              <a:t>Transfers</a:t>
            </a:r>
            <a:r>
              <a:rPr lang="en-US" sz="3200" dirty="0" smtClean="0">
                <a:solidFill>
                  <a:prstClr val="black"/>
                </a:solidFill>
              </a:rPr>
              <a:t> </a:t>
            </a:r>
            <a:r>
              <a:rPr lang="en-US" sz="3200" dirty="0">
                <a:solidFill>
                  <a:prstClr val="black"/>
                </a:solidFill>
              </a:rPr>
              <a:t>to short-term </a:t>
            </a:r>
            <a:r>
              <a:rPr lang="en-US" sz="3200" dirty="0" smtClean="0">
                <a:solidFill>
                  <a:prstClr val="black"/>
                </a:solidFill>
              </a:rPr>
              <a:t>memory</a:t>
            </a:r>
          </a:p>
          <a:p>
            <a:pPr lvl="1">
              <a:buFont typeface="Wingdings" pitchFamily="2" charset="2"/>
              <a:buChar char="Ø"/>
            </a:pPr>
            <a:r>
              <a:rPr lang="en-US" sz="3200" dirty="0" smtClean="0">
                <a:solidFill>
                  <a:prstClr val="black"/>
                </a:solidFill>
              </a:rPr>
              <a:t>Information that is not quickly passed to short-term memory is gone forever</a:t>
            </a:r>
            <a:endParaRPr lang="en-US" sz="3200" dirty="0">
              <a:solidFill>
                <a:prstClr val="black"/>
              </a:solidFill>
            </a:endParaRPr>
          </a:p>
          <a:p>
            <a:endParaRPr lang="en-US" dirty="0"/>
          </a:p>
        </p:txBody>
      </p:sp>
    </p:spTree>
    <p:extLst>
      <p:ext uri="{BB962C8B-B14F-4D97-AF65-F5344CB8AC3E}">
        <p14:creationId xmlns:p14="http://schemas.microsoft.com/office/powerpoint/2010/main" val="17215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0" y="280988"/>
            <a:ext cx="8229600" cy="1019175"/>
          </a:xfrm>
        </p:spPr>
        <p:txBody>
          <a:bodyPr/>
          <a:lstStyle/>
          <a:p>
            <a:pPr eaLnBrk="1" hangingPunct="1">
              <a:lnSpc>
                <a:spcPts val="4000"/>
              </a:lnSpc>
              <a:spcAft>
                <a:spcPts val="600"/>
              </a:spcAft>
            </a:pPr>
            <a:r>
              <a:rPr lang="en-US" sz="3200" b="1" i="1" dirty="0" smtClean="0">
                <a:solidFill>
                  <a:srgbClr val="444EA2"/>
                </a:solidFill>
                <a:ea typeface="ＭＳ Ｐゴシック" pitchFamily="-1" charset="-128"/>
              </a:rPr>
              <a:t>The Encoding and Processing of Memory: </a:t>
            </a:r>
            <a:r>
              <a:rPr lang="en-US" sz="3600" b="1" dirty="0" smtClean="0">
                <a:solidFill>
                  <a:srgbClr val="444EA2"/>
                </a:solidFill>
                <a:ea typeface="ＭＳ Ｐゴシック" pitchFamily="-1" charset="-128"/>
              </a:rPr>
              <a:t/>
            </a:r>
            <a:br>
              <a:rPr lang="en-US" sz="3600" b="1" dirty="0" smtClean="0">
                <a:solidFill>
                  <a:srgbClr val="444EA2"/>
                </a:solidFill>
                <a:ea typeface="ＭＳ Ｐゴシック" pitchFamily="-1" charset="-128"/>
              </a:rPr>
            </a:br>
            <a:r>
              <a:rPr lang="en-US" b="1" dirty="0" smtClean="0">
                <a:solidFill>
                  <a:srgbClr val="444EA2"/>
                </a:solidFill>
                <a:ea typeface="ＭＳ Ｐゴシック" pitchFamily="-1" charset="-128"/>
              </a:rPr>
              <a:t>Sensory Memory</a:t>
            </a:r>
          </a:p>
        </p:txBody>
      </p:sp>
      <p:sp>
        <p:nvSpPr>
          <p:cNvPr id="3" name="Content Placeholder 2"/>
          <p:cNvSpPr>
            <a:spLocks noGrp="1"/>
          </p:cNvSpPr>
          <p:nvPr>
            <p:ph idx="1"/>
          </p:nvPr>
        </p:nvSpPr>
        <p:spPr>
          <a:xfrm>
            <a:off x="246063" y="3851275"/>
            <a:ext cx="8634412" cy="2422525"/>
          </a:xfrm>
        </p:spPr>
        <p:txBody>
          <a:bodyPr/>
          <a:lstStyle/>
          <a:p>
            <a:pPr eaLnBrk="1" hangingPunct="1">
              <a:lnSpc>
                <a:spcPts val="2600"/>
              </a:lnSpc>
              <a:buFont typeface="Wingdings" pitchFamily="2" charset="2"/>
              <a:buChar char="§"/>
            </a:pPr>
            <a:r>
              <a:rPr lang="en-US" sz="2800" smtClean="0">
                <a:ea typeface="ＭＳ Ｐゴシック" pitchFamily="-1" charset="-128"/>
              </a:rPr>
              <a:t>We </a:t>
            </a:r>
            <a:r>
              <a:rPr lang="en-US" sz="2800" u="sng" smtClean="0">
                <a:ea typeface="ＭＳ Ｐゴシック" pitchFamily="-1" charset="-128"/>
              </a:rPr>
              <a:t>very briefly </a:t>
            </a:r>
            <a:r>
              <a:rPr lang="en-US" sz="2800" smtClean="0">
                <a:ea typeface="ＭＳ Ｐゴシック" pitchFamily="-1" charset="-128"/>
              </a:rPr>
              <a:t>capture a </a:t>
            </a:r>
            <a:r>
              <a:rPr lang="en-US" sz="2800" b="1" smtClean="0">
                <a:ea typeface="ＭＳ Ｐゴシック" pitchFamily="-1" charset="-128"/>
              </a:rPr>
              <a:t>sensory memory</a:t>
            </a:r>
            <a:r>
              <a:rPr lang="en-US" sz="2800" smtClean="0">
                <a:ea typeface="ＭＳ Ｐゴシック" pitchFamily="-1" charset="-128"/>
              </a:rPr>
              <a:t>, analogous to </a:t>
            </a:r>
            <a:r>
              <a:rPr lang="en-US" sz="2800" i="1" smtClean="0">
                <a:ea typeface="ＭＳ Ｐゴシック" pitchFamily="-1" charset="-128"/>
              </a:rPr>
              <a:t>an echo or an image, of all the sensations we take in</a:t>
            </a:r>
            <a:r>
              <a:rPr lang="en-US" sz="2800" smtClean="0">
                <a:ea typeface="ＭＳ Ｐゴシック" pitchFamily="-1" charset="-128"/>
              </a:rPr>
              <a:t>.</a:t>
            </a:r>
          </a:p>
          <a:p>
            <a:pPr eaLnBrk="1" hangingPunct="1">
              <a:lnSpc>
                <a:spcPts val="2600"/>
              </a:lnSpc>
              <a:buFont typeface="Wingdings" pitchFamily="2" charset="2"/>
              <a:buChar char="§"/>
            </a:pPr>
            <a:r>
              <a:rPr lang="en-US" sz="2800" smtClean="0">
                <a:ea typeface="ＭＳ Ｐゴシック" pitchFamily="-1" charset="-128"/>
              </a:rPr>
              <a:t>How brief? Sensory memory consists of about a 3 to 4 second </a:t>
            </a:r>
            <a:r>
              <a:rPr lang="en-US" sz="2800" b="1" smtClean="0">
                <a:ea typeface="ＭＳ Ｐゴシック" pitchFamily="-1" charset="-128"/>
              </a:rPr>
              <a:t>echo</a:t>
            </a:r>
            <a:r>
              <a:rPr lang="en-US" sz="2800" smtClean="0">
                <a:ea typeface="ＭＳ Ｐゴシック" pitchFamily="-1" charset="-128"/>
              </a:rPr>
              <a:t>, or a 1/20th of a second </a:t>
            </a:r>
            <a:r>
              <a:rPr lang="en-US" sz="2800" b="1" smtClean="0">
                <a:ea typeface="ＭＳ Ｐゴシック" pitchFamily="-1" charset="-128"/>
              </a:rPr>
              <a:t>image.</a:t>
            </a:r>
            <a:r>
              <a:rPr lang="en-US" sz="2800" smtClean="0">
                <a:ea typeface="ＭＳ Ｐゴシック" pitchFamily="-1" charset="-128"/>
              </a:rPr>
              <a:t> </a:t>
            </a:r>
          </a:p>
          <a:p>
            <a:pPr eaLnBrk="1" hangingPunct="1">
              <a:lnSpc>
                <a:spcPts val="2600"/>
              </a:lnSpc>
              <a:buFont typeface="Wingdings" pitchFamily="2" charset="2"/>
              <a:buChar char="§"/>
            </a:pPr>
            <a:r>
              <a:rPr lang="en-US" sz="2800" smtClean="0">
                <a:ea typeface="ＭＳ Ｐゴシック" pitchFamily="-1" charset="-128"/>
              </a:rPr>
              <a:t>Evidence of </a:t>
            </a:r>
            <a:r>
              <a:rPr lang="en-US" sz="2800" b="1" smtClean="0">
                <a:ea typeface="ＭＳ Ｐゴシック" pitchFamily="-1" charset="-128"/>
              </a:rPr>
              <a:t>auditory</a:t>
            </a:r>
            <a:r>
              <a:rPr lang="en-US" sz="2800" smtClean="0">
                <a:ea typeface="ＭＳ Ｐゴシック" pitchFamily="-1" charset="-128"/>
              </a:rPr>
              <a:t> sensory memory, called “</a:t>
            </a:r>
            <a:r>
              <a:rPr lang="en-US" sz="2800" b="1" smtClean="0">
                <a:ea typeface="ＭＳ Ｐゴシック" pitchFamily="-1" charset="-128"/>
              </a:rPr>
              <a:t>echoic</a:t>
            </a:r>
            <a:r>
              <a:rPr lang="en-US" sz="2800" smtClean="0">
                <a:ea typeface="ＭＳ Ｐゴシック" pitchFamily="-1" charset="-128"/>
              </a:rPr>
              <a:t>” memory, can occur after someone says, “what did I just say?” </a:t>
            </a:r>
            <a:r>
              <a:rPr lang="en-US" sz="2800" i="1" smtClean="0">
                <a:ea typeface="ＭＳ Ｐゴシック" pitchFamily="-1" charset="-128"/>
              </a:rPr>
              <a:t>Even if you weren’t paying attention, you can retrieve about the last eight words from echoic memory</a:t>
            </a:r>
            <a:r>
              <a:rPr lang="en-US" sz="2800" smtClean="0">
                <a:ea typeface="ＭＳ Ｐゴシック" pitchFamily="-1" charset="-128"/>
              </a:rPr>
              <a:t>.</a:t>
            </a:r>
          </a:p>
        </p:txBody>
      </p:sp>
      <p:pic>
        <p:nvPicPr>
          <p:cNvPr id="3074" name="Picture 2"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623974"/>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19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Memory</a:t>
            </a:r>
            <a:endParaRPr lang="en-US" dirty="0"/>
          </a:p>
        </p:txBody>
      </p:sp>
      <p:sp>
        <p:nvSpPr>
          <p:cNvPr id="6" name="TextBox 3"/>
          <p:cNvSpPr txBox="1">
            <a:spLocks noChangeArrowheads="1"/>
          </p:cNvSpPr>
          <p:nvPr/>
        </p:nvSpPr>
        <p:spPr bwMode="auto">
          <a:xfrm>
            <a:off x="1066800" y="5410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2400" i="1" dirty="0" smtClean="0">
                <a:solidFill>
                  <a:prstClr val="black"/>
                </a:solidFill>
              </a:rPr>
              <a:t>What is the difference between sensory memory and short-term memory?</a:t>
            </a:r>
          </a:p>
        </p:txBody>
      </p:sp>
      <p:sp>
        <p:nvSpPr>
          <p:cNvPr id="7" name="Rectangle 6"/>
          <p:cNvSpPr/>
          <p:nvPr/>
        </p:nvSpPr>
        <p:spPr>
          <a:xfrm>
            <a:off x="914400" y="1371600"/>
            <a:ext cx="7315200" cy="3711785"/>
          </a:xfrm>
          <a:prstGeom prst="rect">
            <a:avLst/>
          </a:prstGeom>
        </p:spPr>
        <p:txBody>
          <a:bodyPr wrap="square">
            <a:spAutoFit/>
          </a:bodyPr>
          <a:lstStyle/>
          <a:p>
            <a:pPr marL="742950" lvl="1" indent="-285750" fontAlgn="base">
              <a:spcBef>
                <a:spcPct val="20000"/>
              </a:spcBef>
              <a:spcAft>
                <a:spcPct val="0"/>
              </a:spcAft>
              <a:buFont typeface="Wingdings" pitchFamily="2" charset="2"/>
              <a:buChar char="Ø"/>
            </a:pPr>
            <a:r>
              <a:rPr lang="en-US" sz="2800" dirty="0" smtClean="0">
                <a:solidFill>
                  <a:prstClr val="black"/>
                </a:solidFill>
              </a:rPr>
              <a:t> A limited capacity memory system involved in the retention of information for brief periods</a:t>
            </a:r>
          </a:p>
          <a:p>
            <a:pPr marL="742950" lvl="1" indent="-285750" fontAlgn="base">
              <a:spcBef>
                <a:spcPct val="20000"/>
              </a:spcBef>
              <a:spcAft>
                <a:spcPct val="0"/>
              </a:spcAft>
              <a:buFont typeface="Wingdings" pitchFamily="2" charset="2"/>
              <a:buChar char="Ø"/>
            </a:pPr>
            <a:r>
              <a:rPr lang="en-US" sz="2800" dirty="0" smtClean="0">
                <a:solidFill>
                  <a:prstClr val="black"/>
                </a:solidFill>
              </a:rPr>
              <a:t>stores </a:t>
            </a:r>
            <a:r>
              <a:rPr lang="en-US" sz="2800" dirty="0">
                <a:solidFill>
                  <a:prstClr val="black"/>
                </a:solidFill>
              </a:rPr>
              <a:t>seven single or </a:t>
            </a:r>
            <a:r>
              <a:rPr lang="en-US" sz="2800" u="sng" dirty="0">
                <a:solidFill>
                  <a:prstClr val="black"/>
                </a:solidFill>
              </a:rPr>
              <a:t>chunked</a:t>
            </a:r>
            <a:r>
              <a:rPr lang="en-US" sz="2800" dirty="0">
                <a:solidFill>
                  <a:prstClr val="black"/>
                </a:solidFill>
              </a:rPr>
              <a:t> items for 30 seconds without repetition</a:t>
            </a:r>
          </a:p>
          <a:p>
            <a:pPr marL="742950" lvl="1" indent="-285750" fontAlgn="base">
              <a:spcBef>
                <a:spcPct val="20000"/>
              </a:spcBef>
              <a:spcAft>
                <a:spcPct val="0"/>
              </a:spcAft>
              <a:buFont typeface="Wingdings" pitchFamily="2" charset="2"/>
              <a:buChar char="Ø"/>
            </a:pPr>
            <a:r>
              <a:rPr lang="en-US" sz="2800" dirty="0">
                <a:solidFill>
                  <a:prstClr val="black"/>
                </a:solidFill>
              </a:rPr>
              <a:t>solves problems through reasoning process (example: organizing facts into a </a:t>
            </a:r>
            <a:r>
              <a:rPr lang="en-US" sz="2800" b="1" dirty="0">
                <a:solidFill>
                  <a:prstClr val="black"/>
                </a:solidFill>
              </a:rPr>
              <a:t>coherent</a:t>
            </a:r>
            <a:r>
              <a:rPr lang="en-US" sz="2800" dirty="0">
                <a:solidFill>
                  <a:prstClr val="black"/>
                </a:solidFill>
              </a:rPr>
              <a:t> essay)</a:t>
            </a:r>
          </a:p>
        </p:txBody>
      </p:sp>
    </p:spTree>
    <p:extLst>
      <p:ext uri="{BB962C8B-B14F-4D97-AF65-F5344CB8AC3E}">
        <p14:creationId xmlns:p14="http://schemas.microsoft.com/office/powerpoint/2010/main" val="1129282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5788025" cy="1096962"/>
          </a:xfrm>
        </p:spPr>
        <p:txBody>
          <a:bodyPr/>
          <a:lstStyle/>
          <a:p>
            <a:pPr eaLnBrk="1" hangingPunct="1">
              <a:lnSpc>
                <a:spcPts val="4000"/>
              </a:lnSpc>
            </a:pPr>
            <a:r>
              <a:rPr lang="en-US" sz="3200" b="1" i="1" smtClean="0">
                <a:solidFill>
                  <a:srgbClr val="444EA2"/>
                </a:solidFill>
                <a:ea typeface="ＭＳ Ｐゴシック" pitchFamily="-1" charset="-128"/>
              </a:rPr>
              <a:t>Encoding Memory </a:t>
            </a:r>
            <a:br>
              <a:rPr lang="en-US" sz="3200" b="1" i="1" smtClean="0">
                <a:solidFill>
                  <a:srgbClr val="444EA2"/>
                </a:solidFill>
                <a:ea typeface="ＭＳ Ｐゴシック" pitchFamily="-1" charset="-128"/>
              </a:rPr>
            </a:br>
            <a:r>
              <a:rPr lang="en-US" sz="4000" b="1" smtClean="0">
                <a:solidFill>
                  <a:srgbClr val="444EA2"/>
                </a:solidFill>
                <a:ea typeface="ＭＳ Ｐゴシック" pitchFamily="-1" charset="-128"/>
              </a:rPr>
              <a:t>Capacity of Short-Term and Working Memory </a:t>
            </a:r>
          </a:p>
        </p:txBody>
      </p:sp>
      <p:sp>
        <p:nvSpPr>
          <p:cNvPr id="3" name="Content Placeholder 2"/>
          <p:cNvSpPr>
            <a:spLocks noGrp="1"/>
          </p:cNvSpPr>
          <p:nvPr>
            <p:ph idx="1"/>
          </p:nvPr>
        </p:nvSpPr>
        <p:spPr>
          <a:xfrm>
            <a:off x="236538" y="1858963"/>
            <a:ext cx="4800600" cy="3754437"/>
          </a:xfrm>
        </p:spPr>
        <p:txBody>
          <a:bodyPr/>
          <a:lstStyle/>
          <a:p>
            <a:pPr eaLnBrk="1" hangingPunct="1">
              <a:lnSpc>
                <a:spcPts val="2400"/>
              </a:lnSpc>
              <a:buFont typeface="Wingdings" pitchFamily="2" charset="2"/>
              <a:buChar char="§"/>
            </a:pPr>
            <a:r>
              <a:rPr lang="en-US" sz="2400" dirty="0" smtClean="0">
                <a:ea typeface="ＭＳ Ｐゴシック" pitchFamily="-1" charset="-128"/>
              </a:rPr>
              <a:t>If some information is selected from sensory memory to be sent to short-term memory, how much information can we hold there? </a:t>
            </a:r>
          </a:p>
          <a:p>
            <a:pPr eaLnBrk="1" hangingPunct="1">
              <a:lnSpc>
                <a:spcPts val="2400"/>
              </a:lnSpc>
              <a:buFont typeface="Wingdings" pitchFamily="2" charset="2"/>
              <a:buChar char="§"/>
            </a:pPr>
            <a:r>
              <a:rPr lang="en-US" sz="2400" dirty="0" smtClean="0">
                <a:ea typeface="ＭＳ Ｐゴシック" pitchFamily="-1" charset="-128"/>
              </a:rPr>
              <a:t>George Miller (b. 1920) proposed that we can hold 7 +/-2 information bits (for example, a string of 5 to 9 letters).</a:t>
            </a:r>
          </a:p>
          <a:p>
            <a:pPr eaLnBrk="1" hangingPunct="1">
              <a:lnSpc>
                <a:spcPts val="2400"/>
              </a:lnSpc>
              <a:buFont typeface="Wingdings" pitchFamily="2" charset="2"/>
              <a:buChar char="§"/>
            </a:pPr>
            <a:r>
              <a:rPr lang="en-US" sz="2400" dirty="0" smtClean="0">
                <a:ea typeface="ＭＳ Ｐゴシック" pitchFamily="-1" charset="-128"/>
              </a:rPr>
              <a:t>More recent research suggests that the average person, free from distraction, can hold about:</a:t>
            </a:r>
          </a:p>
          <a:p>
            <a:pPr eaLnBrk="1" hangingPunct="1">
              <a:lnSpc>
                <a:spcPts val="2400"/>
              </a:lnSpc>
              <a:buFont typeface="Wingdings" pitchFamily="2" charset="2"/>
              <a:buChar char="§"/>
            </a:pPr>
            <a:r>
              <a:rPr lang="en-US" sz="2400" dirty="0" smtClean="0">
                <a:ea typeface="ＭＳ Ｐゴシック" pitchFamily="-1" charset="-128"/>
              </a:rPr>
              <a:t>      </a:t>
            </a:r>
            <a:r>
              <a:rPr lang="en-US" sz="2400" b="1" dirty="0" smtClean="0">
                <a:ea typeface="ＭＳ Ｐゴシック" pitchFamily="-1" charset="-128"/>
              </a:rPr>
              <a:t>7 digits, 6 letters, or 5 words.</a:t>
            </a:r>
          </a:p>
        </p:txBody>
      </p:sp>
      <p:sp>
        <p:nvSpPr>
          <p:cNvPr id="5" name="TextBox 4"/>
          <p:cNvSpPr txBox="1">
            <a:spLocks noChangeArrowheads="1"/>
          </p:cNvSpPr>
          <p:nvPr/>
        </p:nvSpPr>
        <p:spPr bwMode="auto">
          <a:xfrm>
            <a:off x="5791200" y="0"/>
            <a:ext cx="3352800" cy="6858000"/>
          </a:xfrm>
          <a:prstGeom prst="rect">
            <a:avLst/>
          </a:prstGeom>
          <a:solidFill>
            <a:srgbClr val="3AA0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ts val="2600"/>
              </a:lnSpc>
              <a:spcBef>
                <a:spcPct val="0"/>
              </a:spcBef>
              <a:spcAft>
                <a:spcPct val="0"/>
              </a:spcAft>
            </a:pPr>
            <a:r>
              <a:rPr lang="en-US" b="1" dirty="0" smtClean="0">
                <a:solidFill>
                  <a:srgbClr val="F8F6E3"/>
                </a:solidFill>
                <a:latin typeface="Calibri" pitchFamily="34" charset="0"/>
              </a:rPr>
              <a:t>Working Memory,</a:t>
            </a:r>
            <a:r>
              <a:rPr lang="en-US" dirty="0" smtClean="0">
                <a:solidFill>
                  <a:srgbClr val="F8F6E3"/>
                </a:solidFill>
                <a:latin typeface="Calibri" pitchFamily="34" charset="0"/>
              </a:rPr>
              <a:t> </a:t>
            </a:r>
            <a:r>
              <a:rPr lang="en-US" i="1" dirty="0" smtClean="0">
                <a:solidFill>
                  <a:srgbClr val="F8F6E3"/>
                </a:solidFill>
                <a:latin typeface="Calibri" pitchFamily="34" charset="0"/>
              </a:rPr>
              <a:t>which uses rehearsal, focus, analysis, linking, and other processing</a:t>
            </a:r>
            <a:r>
              <a:rPr lang="en-US" dirty="0" smtClean="0">
                <a:solidFill>
                  <a:srgbClr val="F8F6E3"/>
                </a:solidFill>
                <a:latin typeface="Calibri" pitchFamily="34" charset="0"/>
              </a:rPr>
              <a:t>, has greater capacity than short-term memory. The capacity of working memory varies; some people have better concentration.</a:t>
            </a:r>
          </a:p>
          <a:p>
            <a:pPr eaLnBrk="1" fontAlgn="base" hangingPunct="1">
              <a:lnSpc>
                <a:spcPts val="2600"/>
              </a:lnSpc>
              <a:spcBef>
                <a:spcPct val="0"/>
              </a:spcBef>
              <a:spcAft>
                <a:spcPct val="0"/>
              </a:spcAft>
            </a:pPr>
            <a:endParaRPr lang="en-US" dirty="0" smtClean="0">
              <a:solidFill>
                <a:srgbClr val="F8F6E3"/>
              </a:solidFill>
              <a:latin typeface="Calibri" pitchFamily="34" charset="0"/>
            </a:endParaRPr>
          </a:p>
          <a:p>
            <a:pPr eaLnBrk="1" fontAlgn="base" hangingPunct="1">
              <a:lnSpc>
                <a:spcPts val="2600"/>
              </a:lnSpc>
              <a:spcBef>
                <a:spcPct val="0"/>
              </a:spcBef>
              <a:spcAft>
                <a:spcPct val="0"/>
              </a:spcAft>
            </a:pPr>
            <a:r>
              <a:rPr lang="en-US" dirty="0" smtClean="0">
                <a:solidFill>
                  <a:srgbClr val="F8F6E3"/>
                </a:solidFill>
                <a:latin typeface="Calibri" pitchFamily="34" charset="0"/>
              </a:rPr>
              <a:t>Test: see how many of these letters and numbers you can recall after they disappear.</a:t>
            </a:r>
          </a:p>
          <a:p>
            <a:pPr eaLnBrk="1" fontAlgn="base" hangingPunct="1">
              <a:lnSpc>
                <a:spcPts val="2600"/>
              </a:lnSpc>
              <a:spcBef>
                <a:spcPct val="0"/>
              </a:spcBef>
              <a:spcAft>
                <a:spcPct val="0"/>
              </a:spcAft>
            </a:pPr>
            <a:r>
              <a:rPr lang="en-US" dirty="0" smtClean="0">
                <a:solidFill>
                  <a:srgbClr val="F8F6E3"/>
                </a:solidFill>
                <a:latin typeface="Calibri" pitchFamily="34" charset="0"/>
              </a:rPr>
              <a:t>No need for a hyphen before the V. </a:t>
            </a:r>
            <a:endParaRPr lang="en-US" dirty="0" smtClean="0">
              <a:solidFill>
                <a:srgbClr val="F8F6E3"/>
              </a:solidFill>
              <a:latin typeface="Calibri" pitchFamily="34" charset="0"/>
            </a:endParaRPr>
          </a:p>
        </p:txBody>
      </p:sp>
      <p:sp>
        <p:nvSpPr>
          <p:cNvPr id="6" name="Content Placeholder 2"/>
          <p:cNvSpPr txBox="1">
            <a:spLocks/>
          </p:cNvSpPr>
          <p:nvPr/>
        </p:nvSpPr>
        <p:spPr bwMode="auto">
          <a:xfrm>
            <a:off x="249238" y="5549900"/>
            <a:ext cx="4800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20000"/>
              </a:spcBef>
              <a:spcAft>
                <a:spcPct val="0"/>
              </a:spcAft>
              <a:buFont typeface="Arial" charset="0"/>
              <a:buNone/>
            </a:pPr>
            <a:r>
              <a:rPr lang="en-US" u="sng" smtClean="0">
                <a:solidFill>
                  <a:prstClr val="black"/>
                </a:solidFill>
                <a:latin typeface="Calibri" pitchFamily="34" charset="0"/>
              </a:rPr>
              <a:t>Test:</a:t>
            </a:r>
            <a:r>
              <a:rPr lang="en-US" smtClean="0">
                <a:solidFill>
                  <a:prstClr val="black"/>
                </a:solidFill>
                <a:latin typeface="Calibri" pitchFamily="34" charset="0"/>
              </a:rPr>
              <a:t> </a:t>
            </a:r>
          </a:p>
          <a:p>
            <a:pPr lvl="1" eaLnBrk="1" fontAlgn="base" hangingPunct="1">
              <a:spcBef>
                <a:spcPct val="20000"/>
              </a:spcBef>
              <a:spcAft>
                <a:spcPct val="0"/>
              </a:spcAft>
              <a:buFont typeface="Arial" charset="0"/>
              <a:buChar char="–"/>
            </a:pPr>
            <a:r>
              <a:rPr lang="en-US" sz="2800" smtClean="0">
                <a:solidFill>
                  <a:prstClr val="black"/>
                </a:solidFill>
                <a:latin typeface="Calibri" pitchFamily="34" charset="0"/>
              </a:rPr>
              <a:t>V  M  3  C  A  Q  9  L  D</a:t>
            </a:r>
          </a:p>
        </p:txBody>
      </p:sp>
      <p:sp>
        <p:nvSpPr>
          <p:cNvPr id="4" name="Rectangle 3"/>
          <p:cNvSpPr/>
          <p:nvPr/>
        </p:nvSpPr>
        <p:spPr>
          <a:xfrm>
            <a:off x="249238" y="6084888"/>
            <a:ext cx="47180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25871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7" dur="200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200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9" dur="2000"/>
                                        <p:tgtEl>
                                          <p:spTgt spid="6">
                                            <p:txEl>
                                              <p:pRg st="1" end="1"/>
                                            </p:txEl>
                                          </p:spTgt>
                                        </p:tgtEl>
                                        <p:attrNameLst>
                                          <p:attrName>fill.type</p:attrName>
                                        </p:attrNameLst>
                                      </p:cBhvr>
                                      <p:to>
                                        <p:strVal val="solid"/>
                                      </p:to>
                                    </p:set>
                                  </p:childTnLst>
                                </p:cTn>
                              </p:par>
                              <p:par>
                                <p:cTn id="40" presetID="22" presetClass="entr" presetSubtype="8" fill="hold" grpId="0" nodeType="withEffect">
                                  <p:stCondLst>
                                    <p:cond delay="25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175657"/>
            <a:ext cx="7298267" cy="469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320121"/>
            <a:ext cx="4800600" cy="830997"/>
          </a:xfrm>
          <a:prstGeom prst="rect">
            <a:avLst/>
          </a:prstGeom>
          <a:noFill/>
        </p:spPr>
        <p:txBody>
          <a:bodyPr wrap="square" rtlCol="0">
            <a:spAutoFit/>
          </a:bodyPr>
          <a:lstStyle/>
          <a:p>
            <a:pPr algn="ctr"/>
            <a:r>
              <a:rPr lang="en-US" sz="2400" b="1" dirty="0" smtClean="0"/>
              <a:t>Review the picture for 5 seconds and see what you remember.</a:t>
            </a:r>
            <a:endParaRPr lang="en-US" sz="2400" b="1" dirty="0"/>
          </a:p>
        </p:txBody>
      </p:sp>
    </p:spTree>
    <p:extLst>
      <p:ext uri="{BB962C8B-B14F-4D97-AF65-F5344CB8AC3E}">
        <p14:creationId xmlns:p14="http://schemas.microsoft.com/office/powerpoint/2010/main" val="1665967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1009</Words>
  <Application>Microsoft Office PowerPoint</Application>
  <PresentationFormat>On-screen Show (4:3)</PresentationFormat>
  <Paragraphs>97</Paragraphs>
  <Slides>19</Slides>
  <Notes>4</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1_Office Theme</vt:lpstr>
      <vt:lpstr>2_Office Theme</vt:lpstr>
      <vt:lpstr>3_Office Theme</vt:lpstr>
      <vt:lpstr>4_Office Theme</vt:lpstr>
      <vt:lpstr>The Brain, Learning, and Memory</vt:lpstr>
      <vt:lpstr>I Went On A Picnic</vt:lpstr>
      <vt:lpstr>How Does Memory Work? An Information-Processing Model</vt:lpstr>
      <vt:lpstr>Three Stages of Memory</vt:lpstr>
      <vt:lpstr>Sensory memory  </vt:lpstr>
      <vt:lpstr>The Encoding and Processing of Memory:  Sensory Memory</vt:lpstr>
      <vt:lpstr>Short-Term Memory</vt:lpstr>
      <vt:lpstr>Encoding Memory  Capacity of Short-Term and Working Memory </vt:lpstr>
      <vt:lpstr>PowerPoint Presentation</vt:lpstr>
      <vt:lpstr>Duration of Short-Term Memory (STM)</vt:lpstr>
      <vt:lpstr>Long-term Memory</vt:lpstr>
      <vt:lpstr>PowerPoint Presentation</vt:lpstr>
      <vt:lpstr>PowerPoint Presentation</vt:lpstr>
      <vt:lpstr>PowerPoint Presentation</vt:lpstr>
      <vt:lpstr>Reproductive Memory vs. Productive Memory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Sweeney</dc:creator>
  <cp:lastModifiedBy>Mark Sweeney</cp:lastModifiedBy>
  <cp:revision>13</cp:revision>
  <dcterms:created xsi:type="dcterms:W3CDTF">2012-10-23T12:13:31Z</dcterms:created>
  <dcterms:modified xsi:type="dcterms:W3CDTF">2013-10-07T17:28:59Z</dcterms:modified>
</cp:coreProperties>
</file>