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3" r:id="rId3"/>
  </p:sldMasterIdLst>
  <p:notesMasterIdLst>
    <p:notesMasterId r:id="rId87"/>
  </p:notesMasterIdLst>
  <p:handoutMasterIdLst>
    <p:handoutMasterId r:id="rId88"/>
  </p:handoutMasterIdLst>
  <p:sldIdLst>
    <p:sldId id="318" r:id="rId4"/>
    <p:sldId id="413" r:id="rId5"/>
    <p:sldId id="414"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05" r:id="rId26"/>
    <p:sldId id="319" r:id="rId27"/>
    <p:sldId id="375" r:id="rId28"/>
    <p:sldId id="376" r:id="rId29"/>
    <p:sldId id="409" r:id="rId30"/>
    <p:sldId id="377" r:id="rId31"/>
    <p:sldId id="378" r:id="rId32"/>
    <p:sldId id="379" r:id="rId33"/>
    <p:sldId id="380" r:id="rId34"/>
    <p:sldId id="381" r:id="rId35"/>
    <p:sldId id="382" r:id="rId36"/>
    <p:sldId id="383" r:id="rId37"/>
    <p:sldId id="384" r:id="rId38"/>
    <p:sldId id="407" r:id="rId39"/>
    <p:sldId id="408" r:id="rId40"/>
    <p:sldId id="385" r:id="rId41"/>
    <p:sldId id="386" r:id="rId42"/>
    <p:sldId id="387" r:id="rId43"/>
    <p:sldId id="388" r:id="rId44"/>
    <p:sldId id="389" r:id="rId45"/>
    <p:sldId id="390" r:id="rId46"/>
    <p:sldId id="391" r:id="rId47"/>
    <p:sldId id="392" r:id="rId48"/>
    <p:sldId id="393" r:id="rId49"/>
    <p:sldId id="394" r:id="rId50"/>
    <p:sldId id="396" r:id="rId51"/>
    <p:sldId id="410" r:id="rId52"/>
    <p:sldId id="397" r:id="rId53"/>
    <p:sldId id="398" r:id="rId54"/>
    <p:sldId id="399" r:id="rId55"/>
    <p:sldId id="400" r:id="rId56"/>
    <p:sldId id="401" r:id="rId57"/>
    <p:sldId id="402" r:id="rId58"/>
    <p:sldId id="411" r:id="rId59"/>
    <p:sldId id="434" r:id="rId60"/>
    <p:sldId id="435"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59" r:id="rId85"/>
    <p:sldId id="460" r:id="rId8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D22D00"/>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83" autoAdjust="0"/>
    <p:restoredTop sz="84953" autoAdjust="0"/>
  </p:normalViewPr>
  <p:slideViewPr>
    <p:cSldViewPr>
      <p:cViewPr varScale="1">
        <p:scale>
          <a:sx n="63" d="100"/>
          <a:sy n="63" d="100"/>
        </p:scale>
        <p:origin x="130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263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6/19/2018</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6/19/2018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95201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F83DAD-2960-43B2-89BE-3DA9538C58DB}" type="slidenum">
              <a:rPr lang="en-US">
                <a:solidFill>
                  <a:prstClr val="black"/>
                </a:solidFill>
              </a:rPr>
              <a:pPr eaLnBrk="1" hangingPunct="1"/>
              <a:t>11</a:t>
            </a:fld>
            <a:endParaRPr lang="en-US">
              <a:solidFill>
                <a:prstClr val="black"/>
              </a:solidFill>
            </a:endParaRPr>
          </a:p>
        </p:txBody>
      </p:sp>
    </p:spTree>
    <p:extLst>
      <p:ext uri="{BB962C8B-B14F-4D97-AF65-F5344CB8AC3E}">
        <p14:creationId xmlns:p14="http://schemas.microsoft.com/office/powerpoint/2010/main" val="14816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2945A5-B61D-41D7-96D8-1FF0EE010920}" type="slidenum">
              <a:rPr lang="en-US">
                <a:solidFill>
                  <a:prstClr val="black"/>
                </a:solidFill>
              </a:rPr>
              <a:pPr eaLnBrk="1" hangingPunct="1"/>
              <a:t>12</a:t>
            </a:fld>
            <a:endParaRPr lang="en-US">
              <a:solidFill>
                <a:prstClr val="black"/>
              </a:solidFill>
            </a:endParaRPr>
          </a:p>
        </p:txBody>
      </p:sp>
    </p:spTree>
    <p:extLst>
      <p:ext uri="{BB962C8B-B14F-4D97-AF65-F5344CB8AC3E}">
        <p14:creationId xmlns:p14="http://schemas.microsoft.com/office/powerpoint/2010/main" val="142836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6A7D64-DCDC-42D0-B4B9-34F268B604B5}" type="slidenum">
              <a:rPr lang="en-US">
                <a:solidFill>
                  <a:prstClr val="black"/>
                </a:solidFill>
              </a:rPr>
              <a:pPr eaLnBrk="1" hangingPunct="1"/>
              <a:t>13</a:t>
            </a:fld>
            <a:endParaRPr lang="en-US">
              <a:solidFill>
                <a:prstClr val="black"/>
              </a:solidFill>
            </a:endParaRPr>
          </a:p>
        </p:txBody>
      </p:sp>
    </p:spTree>
    <p:extLst>
      <p:ext uri="{BB962C8B-B14F-4D97-AF65-F5344CB8AC3E}">
        <p14:creationId xmlns:p14="http://schemas.microsoft.com/office/powerpoint/2010/main" val="3275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C6E929-6B81-4B0B-BCB6-3EC97BDAFD17}" type="slidenum">
              <a:rPr lang="en-US">
                <a:solidFill>
                  <a:prstClr val="black"/>
                </a:solidFill>
              </a:rPr>
              <a:pPr eaLnBrk="1" hangingPunct="1"/>
              <a:t>14</a:t>
            </a:fld>
            <a:endParaRPr lang="en-US">
              <a:solidFill>
                <a:prstClr val="black"/>
              </a:solidFill>
            </a:endParaRPr>
          </a:p>
        </p:txBody>
      </p:sp>
    </p:spTree>
    <p:extLst>
      <p:ext uri="{BB962C8B-B14F-4D97-AF65-F5344CB8AC3E}">
        <p14:creationId xmlns:p14="http://schemas.microsoft.com/office/powerpoint/2010/main" val="255137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9F5612-BA4B-4CCE-B37B-662730BE85EA}" type="slidenum">
              <a:rPr lang="en-US">
                <a:solidFill>
                  <a:prstClr val="black"/>
                </a:solidFill>
              </a:rPr>
              <a:pPr eaLnBrk="1" hangingPunct="1"/>
              <a:t>15</a:t>
            </a:fld>
            <a:endParaRPr lang="en-US">
              <a:solidFill>
                <a:prstClr val="black"/>
              </a:solidFill>
            </a:endParaRPr>
          </a:p>
        </p:txBody>
      </p:sp>
    </p:spTree>
    <p:extLst>
      <p:ext uri="{BB962C8B-B14F-4D97-AF65-F5344CB8AC3E}">
        <p14:creationId xmlns:p14="http://schemas.microsoft.com/office/powerpoint/2010/main" val="165867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C30B04-24A7-43EF-8758-EA7BA68BFEC9}" type="slidenum">
              <a:rPr lang="en-US">
                <a:solidFill>
                  <a:prstClr val="black"/>
                </a:solidFill>
              </a:rPr>
              <a:pPr eaLnBrk="1" hangingPunct="1"/>
              <a:t>16</a:t>
            </a:fld>
            <a:endParaRPr lang="en-US">
              <a:solidFill>
                <a:prstClr val="black"/>
              </a:solidFill>
            </a:endParaRPr>
          </a:p>
        </p:txBody>
      </p:sp>
    </p:spTree>
    <p:extLst>
      <p:ext uri="{BB962C8B-B14F-4D97-AF65-F5344CB8AC3E}">
        <p14:creationId xmlns:p14="http://schemas.microsoft.com/office/powerpoint/2010/main" val="305441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E7B934-B81B-44EA-B4A9-40CBA9903758}" type="slidenum">
              <a:rPr lang="en-US">
                <a:solidFill>
                  <a:prstClr val="black"/>
                </a:solidFill>
              </a:rPr>
              <a:pPr eaLnBrk="1" hangingPunct="1"/>
              <a:t>17</a:t>
            </a:fld>
            <a:endParaRPr lang="en-US">
              <a:solidFill>
                <a:prstClr val="black"/>
              </a:solidFill>
            </a:endParaRPr>
          </a:p>
        </p:txBody>
      </p:sp>
    </p:spTree>
    <p:extLst>
      <p:ext uri="{BB962C8B-B14F-4D97-AF65-F5344CB8AC3E}">
        <p14:creationId xmlns:p14="http://schemas.microsoft.com/office/powerpoint/2010/main" val="303986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98991DF3-EE75-4C64-9E4D-AAC61C82A118}" type="slidenum">
              <a:rPr lang="en-US" sz="1300" smtClean="0">
                <a:solidFill>
                  <a:prstClr val="black"/>
                </a:solidFill>
              </a:rPr>
              <a:pPr algn="r" eaLnBrk="1" fontAlgn="base" hangingPunct="1">
                <a:spcBef>
                  <a:spcPct val="0"/>
                </a:spcBef>
                <a:spcAft>
                  <a:spcPct val="0"/>
                </a:spcAft>
              </a:pPr>
              <a:t>18</a:t>
            </a:fld>
            <a:endParaRPr lang="en-US" sz="1300" smtClean="0">
              <a:solidFill>
                <a:prstClr val="black"/>
              </a:solidFill>
            </a:endParaRPr>
          </a:p>
        </p:txBody>
      </p:sp>
    </p:spTree>
    <p:extLst>
      <p:ext uri="{BB962C8B-B14F-4D97-AF65-F5344CB8AC3E}">
        <p14:creationId xmlns:p14="http://schemas.microsoft.com/office/powerpoint/2010/main" val="413850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781F878-7E00-4C78-BA4E-1DD57DF7ACDA}" type="slidenum">
              <a:rPr lang="en-US">
                <a:solidFill>
                  <a:prstClr val="black"/>
                </a:solidFill>
              </a:rPr>
              <a:pPr eaLnBrk="1" hangingPunct="1"/>
              <a:t>19</a:t>
            </a:fld>
            <a:endParaRPr lang="en-US">
              <a:solidFill>
                <a:prstClr val="black"/>
              </a:solidFill>
            </a:endParaRPr>
          </a:p>
        </p:txBody>
      </p:sp>
    </p:spTree>
    <p:extLst>
      <p:ext uri="{BB962C8B-B14F-4D97-AF65-F5344CB8AC3E}">
        <p14:creationId xmlns:p14="http://schemas.microsoft.com/office/powerpoint/2010/main" val="353201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4330A8-13EE-421E-8800-FAC2FADA76C1}" type="slidenum">
              <a:rPr lang="en-US">
                <a:solidFill>
                  <a:prstClr val="black"/>
                </a:solidFill>
              </a:rPr>
              <a:pPr eaLnBrk="1" hangingPunct="1"/>
              <a:t>20</a:t>
            </a:fld>
            <a:endParaRPr lang="en-US">
              <a:solidFill>
                <a:prstClr val="black"/>
              </a:solidFill>
            </a:endParaRPr>
          </a:p>
        </p:txBody>
      </p:sp>
    </p:spTree>
    <p:extLst>
      <p:ext uri="{BB962C8B-B14F-4D97-AF65-F5344CB8AC3E}">
        <p14:creationId xmlns:p14="http://schemas.microsoft.com/office/powerpoint/2010/main" val="341451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82600"/>
            <a:r>
              <a:rPr lang="en-US" smtClean="0"/>
              <a:t>Slide 2 is list of textbook LO numbers and statements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49DEEE-D856-4A3C-B90D-6FDDC5729838}" type="slidenum">
              <a:rPr lang="en-US">
                <a:solidFill>
                  <a:prstClr val="black"/>
                </a:solidFill>
              </a:rPr>
              <a:pPr eaLnBrk="1" hangingPunct="1"/>
              <a:t>3</a:t>
            </a:fld>
            <a:endParaRPr lang="en-US">
              <a:solidFill>
                <a:prstClr val="black"/>
              </a:solidFill>
            </a:endParaRPr>
          </a:p>
        </p:txBody>
      </p:sp>
    </p:spTree>
    <p:extLst>
      <p:ext uri="{BB962C8B-B14F-4D97-AF65-F5344CB8AC3E}">
        <p14:creationId xmlns:p14="http://schemas.microsoft.com/office/powerpoint/2010/main" val="4190360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8CA4C7-FC9E-4E41-9170-C2E6029EC6F8}" type="slidenum">
              <a:rPr lang="en-US">
                <a:solidFill>
                  <a:prstClr val="black"/>
                </a:solidFill>
              </a:rPr>
              <a:pPr eaLnBrk="1" hangingPunct="1"/>
              <a:t>21</a:t>
            </a:fld>
            <a:endParaRPr lang="en-US">
              <a:solidFill>
                <a:prstClr val="black"/>
              </a:solidFill>
            </a:endParaRPr>
          </a:p>
        </p:txBody>
      </p:sp>
    </p:spTree>
    <p:extLst>
      <p:ext uri="{BB962C8B-B14F-4D97-AF65-F5344CB8AC3E}">
        <p14:creationId xmlns:p14="http://schemas.microsoft.com/office/powerpoint/2010/main" val="175147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75A0B0-7204-40DB-BF7E-42059D337CF0}" type="slidenum">
              <a:rPr lang="en-US">
                <a:solidFill>
                  <a:prstClr val="black"/>
                </a:solidFill>
              </a:rPr>
              <a:pPr eaLnBrk="1" hangingPunct="1"/>
              <a:t>22</a:t>
            </a:fld>
            <a:endParaRPr lang="en-US">
              <a:solidFill>
                <a:prstClr val="black"/>
              </a:solidFill>
            </a:endParaRPr>
          </a:p>
        </p:txBody>
      </p:sp>
    </p:spTree>
    <p:extLst>
      <p:ext uri="{BB962C8B-B14F-4D97-AF65-F5344CB8AC3E}">
        <p14:creationId xmlns:p14="http://schemas.microsoft.com/office/powerpoint/2010/main" val="776615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eaLnBrk="0" fontAlgn="base" hangingPunct="0">
              <a:spcBef>
                <a:spcPct val="30000"/>
              </a:spcBef>
              <a:spcAft>
                <a:spcPct val="0"/>
              </a:spcAft>
              <a:defRPr/>
            </a:pPr>
            <a:endParaRPr lang="en-US" b="0" dirty="0" smtClean="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24</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85149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036188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u="sng" dirty="0">
              <a:solidFill>
                <a:srgbClr val="3333FF"/>
              </a:solidFill>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036188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4625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2859058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714864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233646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4C6B99-14BD-4FE0-8826-48DDA8A6A1E8}" type="slidenum">
              <a:rPr lang="en-US">
                <a:solidFill>
                  <a:prstClr val="black"/>
                </a:solidFill>
              </a:rPr>
              <a:pPr eaLnBrk="1" hangingPunct="1"/>
              <a:t>4</a:t>
            </a:fld>
            <a:endParaRPr lang="en-US">
              <a:solidFill>
                <a:prstClr val="black"/>
              </a:solidFill>
            </a:endParaRPr>
          </a:p>
        </p:txBody>
      </p:sp>
    </p:spTree>
    <p:extLst>
      <p:ext uri="{BB962C8B-B14F-4D97-AF65-F5344CB8AC3E}">
        <p14:creationId xmlns:p14="http://schemas.microsoft.com/office/powerpoint/2010/main" val="231934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916413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19215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477069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516978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516978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516978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837860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329026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798638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86608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D84711-ED65-44E2-A5DC-C61D859E5D02}" type="slidenum">
              <a:rPr lang="en-US">
                <a:solidFill>
                  <a:prstClr val="black"/>
                </a:solidFill>
              </a:rPr>
              <a:pPr eaLnBrk="1" hangingPunct="1"/>
              <a:t>5</a:t>
            </a:fld>
            <a:endParaRPr lang="en-US">
              <a:solidFill>
                <a:prstClr val="black"/>
              </a:solidFill>
            </a:endParaRPr>
          </a:p>
        </p:txBody>
      </p:sp>
    </p:spTree>
    <p:extLst>
      <p:ext uri="{BB962C8B-B14F-4D97-AF65-F5344CB8AC3E}">
        <p14:creationId xmlns:p14="http://schemas.microsoft.com/office/powerpoint/2010/main" val="2911796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should be noted that perfect correlations, whether positive or negative, rarely occur in the real world.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2637854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1107979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1046970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1764988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1715842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3008228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973159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49</a:t>
            </a:fld>
            <a:endParaRPr lang="en-US" dirty="0"/>
          </a:p>
        </p:txBody>
      </p:sp>
    </p:spTree>
    <p:extLst>
      <p:ext uri="{BB962C8B-B14F-4D97-AF65-F5344CB8AC3E}">
        <p14:creationId xmlns:p14="http://schemas.microsoft.com/office/powerpoint/2010/main" val="973159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50</a:t>
            </a:fld>
            <a:endParaRPr lang="en-US" dirty="0"/>
          </a:p>
        </p:txBody>
      </p:sp>
    </p:spTree>
    <p:extLst>
      <p:ext uri="{BB962C8B-B14F-4D97-AF65-F5344CB8AC3E}">
        <p14:creationId xmlns:p14="http://schemas.microsoft.com/office/powerpoint/2010/main" val="1562484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51</a:t>
            </a:fld>
            <a:endParaRPr lang="en-US" dirty="0"/>
          </a:p>
        </p:txBody>
      </p:sp>
    </p:spTree>
    <p:extLst>
      <p:ext uri="{BB962C8B-B14F-4D97-AF65-F5344CB8AC3E}">
        <p14:creationId xmlns:p14="http://schemas.microsoft.com/office/powerpoint/2010/main" val="395738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C26F76-8154-4B7A-8594-9C942FE40D71}" type="slidenum">
              <a:rPr lang="en-US">
                <a:solidFill>
                  <a:prstClr val="black"/>
                </a:solidFill>
              </a:rPr>
              <a:pPr eaLnBrk="1" hangingPunct="1"/>
              <a:t>6</a:t>
            </a:fld>
            <a:endParaRPr lang="en-US">
              <a:solidFill>
                <a:prstClr val="black"/>
              </a:solidFill>
            </a:endParaRPr>
          </a:p>
        </p:txBody>
      </p:sp>
    </p:spTree>
    <p:extLst>
      <p:ext uri="{BB962C8B-B14F-4D97-AF65-F5344CB8AC3E}">
        <p14:creationId xmlns:p14="http://schemas.microsoft.com/office/powerpoint/2010/main" val="1653009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52</a:t>
            </a:fld>
            <a:endParaRPr lang="en-US" dirty="0"/>
          </a:p>
        </p:txBody>
      </p:sp>
    </p:spTree>
    <p:extLst>
      <p:ext uri="{BB962C8B-B14F-4D97-AF65-F5344CB8AC3E}">
        <p14:creationId xmlns:p14="http://schemas.microsoft.com/office/powerpoint/2010/main" val="36695953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53</a:t>
            </a:fld>
            <a:endParaRPr lang="en-US" dirty="0"/>
          </a:p>
        </p:txBody>
      </p:sp>
    </p:spTree>
    <p:extLst>
      <p:ext uri="{BB962C8B-B14F-4D97-AF65-F5344CB8AC3E}">
        <p14:creationId xmlns:p14="http://schemas.microsoft.com/office/powerpoint/2010/main" val="39506466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54</a:t>
            </a:fld>
            <a:endParaRPr lang="en-US" dirty="0"/>
          </a:p>
        </p:txBody>
      </p:sp>
    </p:spTree>
    <p:extLst>
      <p:ext uri="{BB962C8B-B14F-4D97-AF65-F5344CB8AC3E}">
        <p14:creationId xmlns:p14="http://schemas.microsoft.com/office/powerpoint/2010/main" val="41500833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55</a:t>
            </a:fld>
            <a:endParaRPr lang="en-US" dirty="0"/>
          </a:p>
        </p:txBody>
      </p:sp>
    </p:spTree>
    <p:extLst>
      <p:ext uri="{BB962C8B-B14F-4D97-AF65-F5344CB8AC3E}">
        <p14:creationId xmlns:p14="http://schemas.microsoft.com/office/powerpoint/2010/main" val="1468293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56</a:t>
            </a:fld>
            <a:endParaRPr lang="en-US" dirty="0"/>
          </a:p>
        </p:txBody>
      </p:sp>
    </p:spTree>
    <p:extLst>
      <p:ext uri="{BB962C8B-B14F-4D97-AF65-F5344CB8AC3E}">
        <p14:creationId xmlns:p14="http://schemas.microsoft.com/office/powerpoint/2010/main" val="14682932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eaLnBrk="0" fontAlgn="base" hangingPunct="0">
              <a:spcBef>
                <a:spcPct val="30000"/>
              </a:spcBef>
              <a:spcAft>
                <a:spcPct val="0"/>
              </a:spcAft>
              <a:defRPr/>
            </a:pPr>
            <a:r>
              <a:rPr lang="en-US" b="0" dirty="0" smtClean="0"/>
              <a:t>Slide 2 is list of textbook LO numbers and statements</a:t>
            </a: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solidFill>
                  <a:prstClr val="black"/>
                </a:solidFill>
                <a:latin typeface="Calibri"/>
              </a:rPr>
              <a:pPr>
                <a:defRPr/>
              </a:pPr>
              <a:t>58</a:t>
            </a:fld>
            <a:endParaRPr lang="en-US" dirty="0">
              <a:solidFill>
                <a:prstClr val="black"/>
              </a:solidFill>
              <a:latin typeface="Calibri"/>
            </a:endParaRPr>
          </a:p>
        </p:txBody>
      </p:sp>
    </p:spTree>
    <p:extLst>
      <p:ext uri="{BB962C8B-B14F-4D97-AF65-F5344CB8AC3E}">
        <p14:creationId xmlns:p14="http://schemas.microsoft.com/office/powerpoint/2010/main" val="17363953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59</a:t>
            </a:fld>
            <a:endParaRPr lang="en-US" dirty="0">
              <a:solidFill>
                <a:prstClr val="black"/>
              </a:solidFill>
              <a:latin typeface="Calibri"/>
            </a:endParaRPr>
          </a:p>
        </p:txBody>
      </p:sp>
    </p:spTree>
    <p:extLst>
      <p:ext uri="{BB962C8B-B14F-4D97-AF65-F5344CB8AC3E}">
        <p14:creationId xmlns:p14="http://schemas.microsoft.com/office/powerpoint/2010/main" val="30426717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62</a:t>
            </a:fld>
            <a:endParaRPr lang="en-US" dirty="0">
              <a:solidFill>
                <a:prstClr val="black"/>
              </a:solidFill>
              <a:latin typeface="Calibri"/>
            </a:endParaRPr>
          </a:p>
        </p:txBody>
      </p:sp>
    </p:spTree>
    <p:extLst>
      <p:ext uri="{BB962C8B-B14F-4D97-AF65-F5344CB8AC3E}">
        <p14:creationId xmlns:p14="http://schemas.microsoft.com/office/powerpoint/2010/main" val="844975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63</a:t>
            </a:fld>
            <a:endParaRPr lang="en-US" dirty="0">
              <a:solidFill>
                <a:prstClr val="black"/>
              </a:solidFill>
              <a:latin typeface="Calibri"/>
            </a:endParaRPr>
          </a:p>
        </p:txBody>
      </p:sp>
    </p:spTree>
    <p:extLst>
      <p:ext uri="{BB962C8B-B14F-4D97-AF65-F5344CB8AC3E}">
        <p14:creationId xmlns:p14="http://schemas.microsoft.com/office/powerpoint/2010/main" val="2790634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64</a:t>
            </a:fld>
            <a:endParaRPr lang="en-US" dirty="0">
              <a:solidFill>
                <a:prstClr val="black"/>
              </a:solidFill>
              <a:latin typeface="Calibri"/>
            </a:endParaRPr>
          </a:p>
        </p:txBody>
      </p:sp>
    </p:spTree>
    <p:extLst>
      <p:ext uri="{BB962C8B-B14F-4D97-AF65-F5344CB8AC3E}">
        <p14:creationId xmlns:p14="http://schemas.microsoft.com/office/powerpoint/2010/main" val="202958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773A58-BF11-4BFA-92AC-C5ABC6F2893A}" type="slidenum">
              <a:rPr lang="en-US">
                <a:solidFill>
                  <a:prstClr val="black"/>
                </a:solidFill>
              </a:rPr>
              <a:pPr eaLnBrk="1" hangingPunct="1"/>
              <a:t>7</a:t>
            </a:fld>
            <a:endParaRPr lang="en-US">
              <a:solidFill>
                <a:prstClr val="black"/>
              </a:solidFill>
            </a:endParaRPr>
          </a:p>
        </p:txBody>
      </p:sp>
    </p:spTree>
    <p:extLst>
      <p:ext uri="{BB962C8B-B14F-4D97-AF65-F5344CB8AC3E}">
        <p14:creationId xmlns:p14="http://schemas.microsoft.com/office/powerpoint/2010/main" val="40632154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66</a:t>
            </a:fld>
            <a:endParaRPr lang="en-US" dirty="0">
              <a:solidFill>
                <a:prstClr val="black"/>
              </a:solidFill>
              <a:latin typeface="Calibri"/>
            </a:endParaRPr>
          </a:p>
        </p:txBody>
      </p:sp>
    </p:spTree>
    <p:extLst>
      <p:ext uri="{BB962C8B-B14F-4D97-AF65-F5344CB8AC3E}">
        <p14:creationId xmlns:p14="http://schemas.microsoft.com/office/powerpoint/2010/main" val="22123340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67</a:t>
            </a:fld>
            <a:endParaRPr lang="en-US" dirty="0">
              <a:solidFill>
                <a:prstClr val="black"/>
              </a:solidFill>
              <a:latin typeface="Calibri"/>
            </a:endParaRPr>
          </a:p>
        </p:txBody>
      </p:sp>
    </p:spTree>
    <p:extLst>
      <p:ext uri="{BB962C8B-B14F-4D97-AF65-F5344CB8AC3E}">
        <p14:creationId xmlns:p14="http://schemas.microsoft.com/office/powerpoint/2010/main" val="10896116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68</a:t>
            </a:fld>
            <a:endParaRPr lang="en-US" dirty="0">
              <a:solidFill>
                <a:prstClr val="black"/>
              </a:solidFill>
              <a:latin typeface="Calibri"/>
            </a:endParaRPr>
          </a:p>
        </p:txBody>
      </p:sp>
    </p:spTree>
    <p:extLst>
      <p:ext uri="{BB962C8B-B14F-4D97-AF65-F5344CB8AC3E}">
        <p14:creationId xmlns:p14="http://schemas.microsoft.com/office/powerpoint/2010/main" val="23300460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69</a:t>
            </a:fld>
            <a:endParaRPr lang="en-US" dirty="0">
              <a:solidFill>
                <a:prstClr val="black"/>
              </a:solidFill>
              <a:latin typeface="Calibri"/>
            </a:endParaRPr>
          </a:p>
        </p:txBody>
      </p:sp>
    </p:spTree>
    <p:extLst>
      <p:ext uri="{BB962C8B-B14F-4D97-AF65-F5344CB8AC3E}">
        <p14:creationId xmlns:p14="http://schemas.microsoft.com/office/powerpoint/2010/main" val="29224713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Histograms, or bar graphs, provide a visual way to look at data from frequency distributions. In this graph, for example, the height of the bars indicates that most people drink between 4 and 8 glasses of water (represented by the five highest bars in the middle of the graph).</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71</a:t>
            </a:fld>
            <a:endParaRPr lang="en-US" dirty="0">
              <a:solidFill>
                <a:prstClr val="black"/>
              </a:solidFill>
              <a:latin typeface="Calibri"/>
            </a:endParaRPr>
          </a:p>
        </p:txBody>
      </p:sp>
    </p:spTree>
    <p:extLst>
      <p:ext uri="{BB962C8B-B14F-4D97-AF65-F5344CB8AC3E}">
        <p14:creationId xmlns:p14="http://schemas.microsoft.com/office/powerpoint/2010/main" val="8891325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polygon is a line graph that can represent the data in a frequency distribution in much the same way as a bar graph but allows the shape of the data set to be easily viewed.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73</a:t>
            </a:fld>
            <a:endParaRPr lang="en-US" dirty="0">
              <a:solidFill>
                <a:prstClr val="black"/>
              </a:solidFill>
              <a:latin typeface="Calibri"/>
            </a:endParaRPr>
          </a:p>
        </p:txBody>
      </p:sp>
    </p:spTree>
    <p:extLst>
      <p:ext uri="{BB962C8B-B14F-4D97-AF65-F5344CB8AC3E}">
        <p14:creationId xmlns:p14="http://schemas.microsoft.com/office/powerpoint/2010/main" val="34711749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normal curve, also known as the bell curve because of its unique</a:t>
            </a:r>
          </a:p>
          <a:p>
            <a:r>
              <a:rPr lang="en-US" sz="1200" b="0" i="0" u="none" strike="noStrike" kern="1200" baseline="0" dirty="0" smtClean="0">
                <a:solidFill>
                  <a:schemeClr val="tx1"/>
                </a:solidFill>
                <a:latin typeface="+mn-lt"/>
                <a:ea typeface="+mn-ea"/>
                <a:cs typeface="+mn-cs"/>
              </a:rPr>
              <a:t>shape, is often the way in which certain characteristics such as intelligence or weight are represented in the population. The highest point on the curve typically represents the average score in any distribution.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74</a:t>
            </a:fld>
            <a:endParaRPr lang="en-US" dirty="0">
              <a:solidFill>
                <a:prstClr val="black"/>
              </a:solidFill>
              <a:latin typeface="Calibri"/>
            </a:endParaRPr>
          </a:p>
        </p:txBody>
      </p:sp>
    </p:spTree>
    <p:extLst>
      <p:ext uri="{BB962C8B-B14F-4D97-AF65-F5344CB8AC3E}">
        <p14:creationId xmlns:p14="http://schemas.microsoft.com/office/powerpoint/2010/main" val="34149090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normal curve, also known as the bell curve because of its unique shape, is often the way in which certain characteristics such as intelligence or weight are represented in the population. The highest point on the curve typically represents the average score in any distribution.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75</a:t>
            </a:fld>
            <a:endParaRPr lang="en-US" dirty="0">
              <a:solidFill>
                <a:prstClr val="black"/>
              </a:solidFill>
              <a:latin typeface="Calibri"/>
            </a:endParaRPr>
          </a:p>
        </p:txBody>
      </p:sp>
    </p:spTree>
    <p:extLst>
      <p:ext uri="{BB962C8B-B14F-4D97-AF65-F5344CB8AC3E}">
        <p14:creationId xmlns:p14="http://schemas.microsoft.com/office/powerpoint/2010/main" val="19117064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76</a:t>
            </a:fld>
            <a:endParaRPr lang="en-US" dirty="0">
              <a:solidFill>
                <a:prstClr val="black"/>
              </a:solidFill>
              <a:latin typeface="Calibri"/>
            </a:endParaRPr>
          </a:p>
        </p:txBody>
      </p:sp>
    </p:spTree>
    <p:extLst>
      <p:ext uri="{BB962C8B-B14F-4D97-AF65-F5344CB8AC3E}">
        <p14:creationId xmlns:p14="http://schemas.microsoft.com/office/powerpoint/2010/main" val="19159421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77</a:t>
            </a:fld>
            <a:endParaRPr lang="en-US" dirty="0">
              <a:solidFill>
                <a:prstClr val="black"/>
              </a:solidFill>
              <a:latin typeface="Calibri"/>
            </a:endParaRPr>
          </a:p>
        </p:txBody>
      </p:sp>
    </p:spTree>
    <p:extLst>
      <p:ext uri="{BB962C8B-B14F-4D97-AF65-F5344CB8AC3E}">
        <p14:creationId xmlns:p14="http://schemas.microsoft.com/office/powerpoint/2010/main" val="249899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F38B85-D3AA-4699-AE97-1758D75157A8}" type="slidenum">
              <a:rPr lang="en-US">
                <a:solidFill>
                  <a:prstClr val="black"/>
                </a:solidFill>
              </a:rPr>
              <a:pPr eaLnBrk="1" hangingPunct="1"/>
              <a:t>8</a:t>
            </a:fld>
            <a:endParaRPr lang="en-US">
              <a:solidFill>
                <a:prstClr val="black"/>
              </a:solidFill>
            </a:endParaRPr>
          </a:p>
        </p:txBody>
      </p:sp>
    </p:spTree>
    <p:extLst>
      <p:ext uri="{BB962C8B-B14F-4D97-AF65-F5344CB8AC3E}">
        <p14:creationId xmlns:p14="http://schemas.microsoft.com/office/powerpoint/2010/main" val="8615213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78</a:t>
            </a:fld>
            <a:endParaRPr lang="en-US" dirty="0">
              <a:solidFill>
                <a:prstClr val="black"/>
              </a:solidFill>
              <a:latin typeface="Calibri"/>
            </a:endParaRPr>
          </a:p>
        </p:txBody>
      </p:sp>
    </p:spTree>
    <p:extLst>
      <p:ext uri="{BB962C8B-B14F-4D97-AF65-F5344CB8AC3E}">
        <p14:creationId xmlns:p14="http://schemas.microsoft.com/office/powerpoint/2010/main" val="28055566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79</a:t>
            </a:fld>
            <a:endParaRPr lang="en-US" dirty="0">
              <a:solidFill>
                <a:prstClr val="black"/>
              </a:solidFill>
              <a:latin typeface="Calibri"/>
            </a:endParaRPr>
          </a:p>
        </p:txBody>
      </p:sp>
    </p:spTree>
    <p:extLst>
      <p:ext uri="{BB962C8B-B14F-4D97-AF65-F5344CB8AC3E}">
        <p14:creationId xmlns:p14="http://schemas.microsoft.com/office/powerpoint/2010/main" val="6502876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80</a:t>
            </a:fld>
            <a:endParaRPr lang="en-US" dirty="0">
              <a:solidFill>
                <a:prstClr val="black"/>
              </a:solidFill>
              <a:latin typeface="Calibri"/>
            </a:endParaRPr>
          </a:p>
        </p:txBody>
      </p:sp>
    </p:spTree>
    <p:extLst>
      <p:ext uri="{BB962C8B-B14F-4D97-AF65-F5344CB8AC3E}">
        <p14:creationId xmlns:p14="http://schemas.microsoft.com/office/powerpoint/2010/main" val="21774977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81</a:t>
            </a:fld>
            <a:endParaRPr lang="en-US" dirty="0">
              <a:solidFill>
                <a:prstClr val="black"/>
              </a:solidFill>
              <a:latin typeface="Calibri"/>
            </a:endParaRPr>
          </a:p>
        </p:txBody>
      </p:sp>
    </p:spTree>
    <p:extLst>
      <p:ext uri="{BB962C8B-B14F-4D97-AF65-F5344CB8AC3E}">
        <p14:creationId xmlns:p14="http://schemas.microsoft.com/office/powerpoint/2010/main" val="5167759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82</a:t>
            </a:fld>
            <a:endParaRPr lang="en-US" dirty="0">
              <a:solidFill>
                <a:prstClr val="black"/>
              </a:solidFill>
              <a:latin typeface="Calibri"/>
            </a:endParaRPr>
          </a:p>
        </p:txBody>
      </p:sp>
    </p:spTree>
    <p:extLst>
      <p:ext uri="{BB962C8B-B14F-4D97-AF65-F5344CB8AC3E}">
        <p14:creationId xmlns:p14="http://schemas.microsoft.com/office/powerpoint/2010/main" val="26730117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Calibri"/>
              </a:rPr>
              <a:pPr/>
              <a:t>83</a:t>
            </a:fld>
            <a:endParaRPr lang="en-US" dirty="0">
              <a:solidFill>
                <a:prstClr val="black"/>
              </a:solidFill>
              <a:latin typeface="Calibri"/>
            </a:endParaRPr>
          </a:p>
        </p:txBody>
      </p:sp>
    </p:spTree>
    <p:extLst>
      <p:ext uri="{BB962C8B-B14F-4D97-AF65-F5344CB8AC3E}">
        <p14:creationId xmlns:p14="http://schemas.microsoft.com/office/powerpoint/2010/main" val="89027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A13C3E-2AFA-4AAE-B890-435D92413AE8}" type="slidenum">
              <a:rPr lang="en-US">
                <a:solidFill>
                  <a:prstClr val="black"/>
                </a:solidFill>
              </a:rPr>
              <a:pPr eaLnBrk="1" hangingPunct="1"/>
              <a:t>9</a:t>
            </a:fld>
            <a:endParaRPr lang="en-US">
              <a:solidFill>
                <a:prstClr val="black"/>
              </a:solidFill>
            </a:endParaRPr>
          </a:p>
        </p:txBody>
      </p:sp>
    </p:spTree>
    <p:extLst>
      <p:ext uri="{BB962C8B-B14F-4D97-AF65-F5344CB8AC3E}">
        <p14:creationId xmlns:p14="http://schemas.microsoft.com/office/powerpoint/2010/main" val="320394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406B6C-2AF8-48CE-9E37-117AE4C08542}" type="slidenum">
              <a:rPr lang="en-US">
                <a:solidFill>
                  <a:prstClr val="black"/>
                </a:solidFill>
              </a:rPr>
              <a:pPr eaLnBrk="1" hangingPunct="1"/>
              <a:t>10</a:t>
            </a:fld>
            <a:endParaRPr lang="en-US">
              <a:solidFill>
                <a:prstClr val="black"/>
              </a:solidFill>
            </a:endParaRPr>
          </a:p>
        </p:txBody>
      </p:sp>
    </p:spTree>
    <p:extLst>
      <p:ext uri="{BB962C8B-B14F-4D97-AF65-F5344CB8AC3E}">
        <p14:creationId xmlns:p14="http://schemas.microsoft.com/office/powerpoint/2010/main" val="3792246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3338" y="6408738"/>
            <a:ext cx="9156700" cy="465137"/>
            <a:chOff x="33338" y="6408738"/>
            <a:chExt cx="9156700" cy="465137"/>
          </a:xfrm>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pyright"/>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2016,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2016, 2012 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6/19/2018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white">
          <a:xfrm>
            <a:off x="0" y="0"/>
            <a:ext cx="9144000" cy="3886200"/>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7"/>
          <p:cNvSpPr/>
          <p:nvPr/>
        </p:nvSpPr>
        <p:spPr bwMode="white">
          <a:xfrm>
            <a:off x="-7938" y="6435725"/>
            <a:ext cx="9161463"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6" name="Group 12"/>
          <p:cNvGrpSpPr>
            <a:grpSpLocks/>
          </p:cNvGrpSpPr>
          <p:nvPr userDrawn="1"/>
        </p:nvGrpSpPr>
        <p:grpSpPr bwMode="auto">
          <a:xfrm>
            <a:off x="33338" y="6408738"/>
            <a:ext cx="9156700" cy="465137"/>
            <a:chOff x="33338" y="6408738"/>
            <a:chExt cx="9156700" cy="465137"/>
          </a:xfrm>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pyright"/>
            <p:cNvSpPr txBox="1">
              <a:spLocks noChangeArrowheads="1"/>
            </p:cNvSpPr>
            <p:nvPr/>
          </p:nvSpPr>
          <p:spPr bwMode="auto">
            <a:xfrm>
              <a:off x="1412875" y="6408738"/>
              <a:ext cx="6318250" cy="457200"/>
            </a:xfrm>
            <a:prstGeom prst="rect">
              <a:avLst/>
            </a:prstGeom>
            <a:noFill/>
            <a:ln w="9525">
              <a:no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defRPr/>
              </a:pPr>
              <a:r>
                <a:rPr lang="en-US" altLang="en-US" sz="1200" dirty="0" smtClean="0">
                  <a:solidFill>
                    <a:prstClr val="white"/>
                  </a:solidFill>
                  <a:latin typeface="Verdana" pitchFamily="34" charset="0"/>
                </a:rPr>
                <a:t>Copyright © 2016, 2012 Pearson Education, Inc. All Rights Reserved</a:t>
              </a:r>
            </a:p>
          </p:txBody>
        </p:sp>
        <p:pic>
          <p:nvPicPr>
            <p:cNvPr id="9"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ctrTitle"/>
          </p:nvPr>
        </p:nvSpPr>
        <p:spPr>
          <a:xfrm>
            <a:off x="685800" y="762000"/>
            <a:ext cx="7772400" cy="2838451"/>
          </a:xfrm>
        </p:spPr>
        <p:txBody>
          <a:bodyPr>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ooter Placeholder 4"/>
          <p:cNvSpPr>
            <a:spLocks noGrp="1"/>
          </p:cNvSpPr>
          <p:nvPr>
            <p:ph type="ftr" sz="quarter" idx="10"/>
          </p:nvPr>
        </p:nvSpPr>
        <p:spPr/>
        <p:txBody>
          <a:bodyPr/>
          <a:lstStyle>
            <a:lvl1pPr>
              <a:defRPr dirty="0"/>
            </a:lvl1pPr>
          </a:lstStyle>
          <a:p>
            <a:pPr>
              <a:defRPr/>
            </a:pPr>
            <a:endParaRPr lang="en-US">
              <a:solidFill>
                <a:prstClr val="black"/>
              </a:solidFill>
            </a:endParaRPr>
          </a:p>
        </p:txBody>
      </p:sp>
      <p:sp>
        <p:nvSpPr>
          <p:cNvPr id="11" name="Date Placeholder 3"/>
          <p:cNvSpPr>
            <a:spLocks noGrp="1"/>
          </p:cNvSpPr>
          <p:nvPr>
            <p:ph type="dt" sz="half" idx="11"/>
          </p:nvPr>
        </p:nvSpPr>
        <p:spPr/>
        <p:txBody>
          <a:bodyPr/>
          <a:lstStyle>
            <a:lvl1pPr>
              <a:defRPr/>
            </a:lvl1pPr>
          </a:lstStyle>
          <a:p>
            <a:pPr>
              <a:defRPr/>
            </a:pPr>
            <a:fld id="{636622D6-B247-4736-836F-C9E9FF4A0C3F}" type="datetimeFigureOut">
              <a:rPr lang="en-US">
                <a:solidFill>
                  <a:prstClr val="white"/>
                </a:solidFill>
              </a:rPr>
              <a:pPr>
                <a:defRPr/>
              </a:pPr>
              <a:t>6/19/2018</a:t>
            </a:fld>
            <a:endParaRPr lang="en-US" dirty="0">
              <a:solidFill>
                <a:prstClr val="white"/>
              </a:solidFill>
            </a:endParaRPr>
          </a:p>
        </p:txBody>
      </p:sp>
      <p:sp>
        <p:nvSpPr>
          <p:cNvPr id="12" name="Slide Number Placeholder 5"/>
          <p:cNvSpPr>
            <a:spLocks noGrp="1"/>
          </p:cNvSpPr>
          <p:nvPr>
            <p:ph type="sldNum" sz="quarter" idx="12"/>
          </p:nvPr>
        </p:nvSpPr>
        <p:spPr/>
        <p:txBody>
          <a:bodyPr/>
          <a:lstStyle>
            <a:lvl1pPr>
              <a:defRPr/>
            </a:lvl1pPr>
          </a:lstStyle>
          <a:p>
            <a:pPr>
              <a:defRPr/>
            </a:pPr>
            <a:fld id="{1F3FBD5E-B88A-41B0-B9C1-7A30BB47A33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1739174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p:nvPr>
        </p:nvSpPr>
        <p:spPr>
          <a:xfrm>
            <a:off x="457200" y="816430"/>
            <a:ext cx="8229600" cy="402770"/>
          </a:xfrm>
        </p:spPr>
        <p:txBody>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edit Master text styles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6" name="Date Placeholder 3"/>
          <p:cNvSpPr>
            <a:spLocks noGrp="1"/>
          </p:cNvSpPr>
          <p:nvPr>
            <p:ph type="dt" sz="half" idx="16"/>
          </p:nvPr>
        </p:nvSpPr>
        <p:spPr/>
        <p:txBody>
          <a:bodyPr/>
          <a:lstStyle>
            <a:lvl1pPr>
              <a:defRPr/>
            </a:lvl1pPr>
          </a:lstStyle>
          <a:p>
            <a:pPr>
              <a:defRPr/>
            </a:pPr>
            <a:fld id="{84C46E81-7F32-401E-8BC6-B59A9C6BB591}" type="datetimeFigureOut">
              <a:rPr lang="en-US">
                <a:solidFill>
                  <a:prstClr val="white"/>
                </a:solidFill>
              </a:rPr>
              <a:pPr>
                <a:defRPr/>
              </a:pPr>
              <a:t>6/19/2018</a:t>
            </a:fld>
            <a:endParaRPr lang="en-US" dirty="0">
              <a:solidFill>
                <a:prstClr val="white"/>
              </a:solidFill>
            </a:endParaRPr>
          </a:p>
        </p:txBody>
      </p:sp>
      <p:sp>
        <p:nvSpPr>
          <p:cNvPr id="10" name="Slide Number Placeholder 5"/>
          <p:cNvSpPr>
            <a:spLocks noGrp="1"/>
          </p:cNvSpPr>
          <p:nvPr>
            <p:ph type="sldNum" sz="quarter" idx="17"/>
          </p:nvPr>
        </p:nvSpPr>
        <p:spPr/>
        <p:txBody>
          <a:bodyPr/>
          <a:lstStyle>
            <a:lvl1pPr>
              <a:defRPr/>
            </a:lvl1pPr>
          </a:lstStyle>
          <a:p>
            <a:pPr>
              <a:defRPr/>
            </a:pPr>
            <a:fld id="{37228069-702C-45D6-9711-BE962411592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7817420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5" name="Date Placeholder 3"/>
          <p:cNvSpPr>
            <a:spLocks noGrp="1"/>
          </p:cNvSpPr>
          <p:nvPr>
            <p:ph type="dt" sz="half" idx="11"/>
          </p:nvPr>
        </p:nvSpPr>
        <p:spPr/>
        <p:txBody>
          <a:bodyPr/>
          <a:lstStyle>
            <a:lvl1pPr>
              <a:defRPr/>
            </a:lvl1pPr>
          </a:lstStyle>
          <a:p>
            <a:pPr>
              <a:defRPr/>
            </a:pPr>
            <a:fld id="{F479C2E3-CB49-49DD-A912-2DA0E572F3B6}" type="datetimeFigureOut">
              <a:rPr lang="en-US">
                <a:solidFill>
                  <a:prstClr val="white"/>
                </a:solidFill>
              </a:rPr>
              <a:pPr>
                <a:defRPr/>
              </a:pPr>
              <a:t>6/19/2018</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9E0FF18E-E617-41D7-9AC5-48EFCD2B94D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6624263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5" name="Date Placeholder 3"/>
          <p:cNvSpPr>
            <a:spLocks noGrp="1"/>
          </p:cNvSpPr>
          <p:nvPr>
            <p:ph type="dt" sz="half" idx="11"/>
          </p:nvPr>
        </p:nvSpPr>
        <p:spPr/>
        <p:txBody>
          <a:bodyPr/>
          <a:lstStyle>
            <a:lvl1pPr>
              <a:defRPr/>
            </a:lvl1pPr>
          </a:lstStyle>
          <a:p>
            <a:pPr>
              <a:defRPr/>
            </a:pPr>
            <a:fld id="{12BEECAA-E9B8-4CE5-B4B9-51A368098EF9}" type="datetimeFigureOut">
              <a:rPr lang="en-US">
                <a:solidFill>
                  <a:prstClr val="white"/>
                </a:solidFill>
              </a:rPr>
              <a:pPr>
                <a:defRPr/>
              </a:pPr>
              <a:t>6/19/2018</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EFD79F24-8268-4848-B69D-0A7A0A06BFC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6900463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4" name="Rectangle 4"/>
          <p:cNvSpPr/>
          <p:nvPr/>
        </p:nvSpPr>
        <p:spPr bwMode="white">
          <a:xfrm>
            <a:off x="-7938" y="6435725"/>
            <a:ext cx="9161463"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8"/>
          <p:cNvGrpSpPr>
            <a:grpSpLocks/>
          </p:cNvGrpSpPr>
          <p:nvPr userDrawn="1"/>
        </p:nvGrpSpPr>
        <p:grpSpPr bwMode="auto">
          <a:xfrm>
            <a:off x="93663" y="6408738"/>
            <a:ext cx="9096375" cy="463550"/>
            <a:chOff x="93969" y="6408738"/>
            <a:chExt cx="9096069" cy="463550"/>
          </a:xfrm>
        </p:grpSpPr>
        <p:sp>
          <p:nvSpPr>
            <p:cNvPr id="6" name="Copyright"/>
            <p:cNvSpPr txBox="1">
              <a:spLocks noChangeArrowheads="1"/>
            </p:cNvSpPr>
            <p:nvPr/>
          </p:nvSpPr>
          <p:spPr bwMode="auto">
            <a:xfrm>
              <a:off x="93969" y="6408738"/>
              <a:ext cx="6316450" cy="457200"/>
            </a:xfrm>
            <a:prstGeom prst="rect">
              <a:avLst/>
            </a:prstGeom>
            <a:noFill/>
            <a:ln w="9525">
              <a:no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r>
                <a:rPr lang="en-US" altLang="en-US" sz="1200" dirty="0" smtClean="0">
                  <a:solidFill>
                    <a:prstClr val="white"/>
                  </a:solidFill>
                  <a:latin typeface="Verdana" pitchFamily="34" charset="0"/>
                </a:rPr>
                <a:t>Copyright © 2016, 2012 Pearson Education, Inc. 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itle 7"/>
          <p:cNvSpPr>
            <a:spLocks noGrp="1"/>
          </p:cNvSpPr>
          <p:nvPr>
            <p:ph type="title"/>
          </p:nvPr>
        </p:nvSpPr>
        <p:spPr>
          <a:xfrm>
            <a:off x="457200" y="228600"/>
            <a:ext cx="8229600" cy="1066800"/>
          </a:xfrm>
        </p:spPr>
        <p:txBody>
          <a:bodyPr anchor="t"/>
          <a:lstStyle>
            <a:lvl1pPr>
              <a:defRPr sz="2400">
                <a:solidFill>
                  <a:schemeClr val="tx1"/>
                </a:solidFill>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edit Master text styles</a:t>
            </a:r>
          </a:p>
        </p:txBody>
      </p:sp>
      <p:sp>
        <p:nvSpPr>
          <p:cNvPr id="9" name="Footer Placeholder 2"/>
          <p:cNvSpPr>
            <a:spLocks noGrp="1"/>
          </p:cNvSpPr>
          <p:nvPr>
            <p:ph type="ftr" sz="quarter" idx="14"/>
          </p:nvPr>
        </p:nvSpPr>
        <p:spPr/>
        <p:txBody>
          <a:bodyPr/>
          <a:lstStyle>
            <a:lvl1pPr>
              <a:defRPr dirty="0"/>
            </a:lvl1pPr>
          </a:lstStyle>
          <a:p>
            <a:pPr>
              <a:defRPr/>
            </a:pPr>
            <a:endParaRPr lang="en-US">
              <a:solidFill>
                <a:prstClr val="black"/>
              </a:solidFill>
            </a:endParaRPr>
          </a:p>
        </p:txBody>
      </p:sp>
      <p:sp>
        <p:nvSpPr>
          <p:cNvPr id="11" name="Date Placeholder 1"/>
          <p:cNvSpPr>
            <a:spLocks noGrp="1"/>
          </p:cNvSpPr>
          <p:nvPr>
            <p:ph type="dt" sz="half" idx="15"/>
          </p:nvPr>
        </p:nvSpPr>
        <p:spPr/>
        <p:txBody>
          <a:bodyPr/>
          <a:lstStyle>
            <a:lvl1pPr>
              <a:defRPr>
                <a:solidFill>
                  <a:schemeClr val="tx1"/>
                </a:solidFill>
              </a:defRPr>
            </a:lvl1pPr>
          </a:lstStyle>
          <a:p>
            <a:pPr>
              <a:defRPr/>
            </a:pPr>
            <a:fld id="{4CE627C7-7D78-4DC3-B077-EEED91C706CB}" type="datetimeFigureOut">
              <a:rPr lang="en-US">
                <a:solidFill>
                  <a:prstClr val="black"/>
                </a:solidFill>
              </a:rPr>
              <a:pPr>
                <a:defRPr/>
              </a:pPr>
              <a:t>6/19/2018</a:t>
            </a:fld>
            <a:endParaRPr lang="en-US" dirty="0">
              <a:solidFill>
                <a:prstClr val="black"/>
              </a:solidFill>
            </a:endParaRPr>
          </a:p>
        </p:txBody>
      </p:sp>
      <p:sp>
        <p:nvSpPr>
          <p:cNvPr id="12" name="Slide Number Placeholder 3"/>
          <p:cNvSpPr>
            <a:spLocks noGrp="1"/>
          </p:cNvSpPr>
          <p:nvPr>
            <p:ph type="sldNum" sz="quarter" idx="16"/>
          </p:nvPr>
        </p:nvSpPr>
        <p:spPr/>
        <p:txBody>
          <a:bodyPr/>
          <a:lstStyle>
            <a:lvl1pPr>
              <a:defRPr>
                <a:solidFill>
                  <a:schemeClr val="tx1"/>
                </a:solidFill>
              </a:defRPr>
            </a:lvl1pPr>
          </a:lstStyle>
          <a:p>
            <a:pPr>
              <a:defRPr/>
            </a:pPr>
            <a:fld id="{A0EA4399-27CA-45FD-BB25-D983822562B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5244125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4"/>
          </p:nvPr>
        </p:nvSpPr>
        <p:spPr/>
        <p:txBody>
          <a:bodyPr/>
          <a:lstStyle>
            <a:lvl1pPr>
              <a:defRPr/>
            </a:lvl1pPr>
          </a:lstStyle>
          <a:p>
            <a:pPr>
              <a:defRPr/>
            </a:pPr>
            <a:endParaRPr lang="en-US">
              <a:solidFill>
                <a:prstClr val="black"/>
              </a:solidFill>
            </a:endParaRPr>
          </a:p>
        </p:txBody>
      </p:sp>
      <p:sp>
        <p:nvSpPr>
          <p:cNvPr id="6" name="Date Placeholder 3"/>
          <p:cNvSpPr>
            <a:spLocks noGrp="1"/>
          </p:cNvSpPr>
          <p:nvPr>
            <p:ph type="dt" sz="half" idx="15"/>
          </p:nvPr>
        </p:nvSpPr>
        <p:spPr/>
        <p:txBody>
          <a:bodyPr/>
          <a:lstStyle>
            <a:lvl1pPr>
              <a:defRPr/>
            </a:lvl1pPr>
          </a:lstStyle>
          <a:p>
            <a:pPr>
              <a:defRPr/>
            </a:pPr>
            <a:fld id="{536D7537-4416-4037-B2D1-FEB1BE6CB263}" type="datetimeFigureOut">
              <a:rPr lang="en-US">
                <a:solidFill>
                  <a:prstClr val="white"/>
                </a:solidFill>
              </a:rPr>
              <a:pPr>
                <a:defRPr/>
              </a:pPr>
              <a:t>6/19/2018</a:t>
            </a:fld>
            <a:endParaRPr lang="en-US" dirty="0">
              <a:solidFill>
                <a:prstClr val="white"/>
              </a:solidFill>
            </a:endParaRPr>
          </a:p>
        </p:txBody>
      </p:sp>
      <p:sp>
        <p:nvSpPr>
          <p:cNvPr id="9" name="Slide Number Placeholder 5"/>
          <p:cNvSpPr>
            <a:spLocks noGrp="1"/>
          </p:cNvSpPr>
          <p:nvPr>
            <p:ph type="sldNum" sz="quarter" idx="16"/>
          </p:nvPr>
        </p:nvSpPr>
        <p:spPr/>
        <p:txBody>
          <a:bodyPr/>
          <a:lstStyle>
            <a:lvl1pPr>
              <a:defRPr/>
            </a:lvl1pPr>
          </a:lstStyle>
          <a:p>
            <a:pPr>
              <a:defRPr/>
            </a:pPr>
            <a:fld id="{1C5FE481-3390-4287-B7A6-6925FB27068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0054143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5" name="Date Placeholder 3"/>
          <p:cNvSpPr>
            <a:spLocks noGrp="1"/>
          </p:cNvSpPr>
          <p:nvPr>
            <p:ph type="dt" sz="half" idx="11"/>
          </p:nvPr>
        </p:nvSpPr>
        <p:spPr/>
        <p:txBody>
          <a:bodyPr/>
          <a:lstStyle>
            <a:lvl1pPr>
              <a:defRPr/>
            </a:lvl1pPr>
          </a:lstStyle>
          <a:p>
            <a:pPr>
              <a:defRPr/>
            </a:pPr>
            <a:fld id="{133C21D3-189E-406A-A633-D29CDB987090}" type="datetimeFigureOut">
              <a:rPr lang="en-US">
                <a:solidFill>
                  <a:prstClr val="white"/>
                </a:solidFill>
              </a:rPr>
              <a:pPr>
                <a:defRPr/>
              </a:pPr>
              <a:t>6/19/2018</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60A044D-9E29-40BE-ADC5-19F35EF07F7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3122846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4" name="Date Placeholder 3"/>
          <p:cNvSpPr>
            <a:spLocks noGrp="1"/>
          </p:cNvSpPr>
          <p:nvPr>
            <p:ph type="dt" sz="half" idx="11"/>
          </p:nvPr>
        </p:nvSpPr>
        <p:spPr/>
        <p:txBody>
          <a:bodyPr/>
          <a:lstStyle>
            <a:lvl1pPr>
              <a:defRPr/>
            </a:lvl1pPr>
          </a:lstStyle>
          <a:p>
            <a:pPr>
              <a:defRPr/>
            </a:pPr>
            <a:fld id="{8EAB2BF9-2787-4399-AE76-CAC081E74E2E}" type="datetimeFigureOut">
              <a:rPr lang="en-US">
                <a:solidFill>
                  <a:prstClr val="white"/>
                </a:solidFill>
              </a:rPr>
              <a:pPr>
                <a:defRPr/>
              </a:pPr>
              <a:t>6/19/2018</a:t>
            </a:fld>
            <a:endParaRPr 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A1CED17D-4DBA-4996-B6BB-4627C622790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00864581"/>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bwMode="white">
          <a:xfrm>
            <a:off x="-7938" y="6435725"/>
            <a:ext cx="9161463"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3" name="Group 7"/>
          <p:cNvGrpSpPr>
            <a:grpSpLocks/>
          </p:cNvGrpSpPr>
          <p:nvPr userDrawn="1"/>
        </p:nvGrpSpPr>
        <p:grpSpPr bwMode="auto">
          <a:xfrm>
            <a:off x="93663" y="6408738"/>
            <a:ext cx="9096375" cy="463550"/>
            <a:chOff x="93969" y="6408738"/>
            <a:chExt cx="9096069" cy="463550"/>
          </a:xfrm>
        </p:grpSpPr>
        <p:sp>
          <p:nvSpPr>
            <p:cNvPr id="4" name="Copyright"/>
            <p:cNvSpPr txBox="1">
              <a:spLocks noChangeArrowheads="1"/>
            </p:cNvSpPr>
            <p:nvPr/>
          </p:nvSpPr>
          <p:spPr bwMode="auto">
            <a:xfrm>
              <a:off x="93969" y="6408738"/>
              <a:ext cx="6316450" cy="457200"/>
            </a:xfrm>
            <a:prstGeom prst="rect">
              <a:avLst/>
            </a:prstGeom>
            <a:noFill/>
            <a:ln w="9525">
              <a:no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r>
                <a:rPr lang="en-US" altLang="en-US" sz="1200" dirty="0" smtClean="0">
                  <a:solidFill>
                    <a:prstClr val="white"/>
                  </a:solidFill>
                  <a:latin typeface="Verdana" pitchFamily="34" charset="0"/>
                </a:rPr>
                <a:t>Copyright © 2016, 2012 Pearson Education, Inc. All Rights Reserved</a:t>
              </a:r>
            </a:p>
          </p:txBody>
        </p:sp>
        <p:pic>
          <p:nvPicPr>
            <p:cNvPr id="5"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Footer Placeholder 2"/>
          <p:cNvSpPr>
            <a:spLocks noGrp="1"/>
          </p:cNvSpPr>
          <p:nvPr>
            <p:ph type="ftr" sz="quarter" idx="10"/>
          </p:nvPr>
        </p:nvSpPr>
        <p:spPr/>
        <p:txBody>
          <a:bodyPr/>
          <a:lstStyle>
            <a:lvl1pPr>
              <a:defRPr dirty="0"/>
            </a:lvl1pPr>
          </a:lstStyle>
          <a:p>
            <a:pPr>
              <a:defRPr/>
            </a:pPr>
            <a:endParaRPr lang="en-US">
              <a:solidFill>
                <a:prstClr val="black"/>
              </a:solidFill>
            </a:endParaRPr>
          </a:p>
        </p:txBody>
      </p:sp>
      <p:sp>
        <p:nvSpPr>
          <p:cNvPr id="7" name="Date Placeholder 1"/>
          <p:cNvSpPr>
            <a:spLocks noGrp="1"/>
          </p:cNvSpPr>
          <p:nvPr>
            <p:ph type="dt" sz="half" idx="11"/>
          </p:nvPr>
        </p:nvSpPr>
        <p:spPr/>
        <p:txBody>
          <a:bodyPr/>
          <a:lstStyle>
            <a:lvl1pPr>
              <a:defRPr>
                <a:solidFill>
                  <a:schemeClr val="tx1"/>
                </a:solidFill>
              </a:defRPr>
            </a:lvl1pPr>
          </a:lstStyle>
          <a:p>
            <a:pPr>
              <a:defRPr/>
            </a:pPr>
            <a:fld id="{A0A4AE55-69B0-428C-96D3-50EB45ED7D88}" type="datetimeFigureOut">
              <a:rPr lang="en-US">
                <a:solidFill>
                  <a:prstClr val="black"/>
                </a:solidFill>
              </a:rPr>
              <a:pPr>
                <a:defRPr/>
              </a:pPr>
              <a:t>6/19/2018</a:t>
            </a:fld>
            <a:endParaRPr lang="en-US" dirty="0">
              <a:solidFill>
                <a:prstClr val="black"/>
              </a:solidFill>
            </a:endParaRPr>
          </a:p>
        </p:txBody>
      </p:sp>
      <p:sp>
        <p:nvSpPr>
          <p:cNvPr id="8" name="Slide Number Placeholder 3"/>
          <p:cNvSpPr>
            <a:spLocks noGrp="1"/>
          </p:cNvSpPr>
          <p:nvPr>
            <p:ph type="sldNum" sz="quarter" idx="12"/>
          </p:nvPr>
        </p:nvSpPr>
        <p:spPr/>
        <p:txBody>
          <a:bodyPr/>
          <a:lstStyle>
            <a:lvl1pPr>
              <a:defRPr>
                <a:solidFill>
                  <a:schemeClr val="tx1"/>
                </a:solidFill>
              </a:defRPr>
            </a:lvl1pPr>
          </a:lstStyle>
          <a:p>
            <a:pPr>
              <a:defRPr/>
            </a:pPr>
            <a:fld id="{06CDCD8A-9BB6-4D76-9A8D-83259FD7DD1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5519798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6/19/2018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userDrawn="1"/>
        </p:nvGrpSpPr>
        <p:grpSpPr>
          <a:xfrm>
            <a:off x="33338" y="6408738"/>
            <a:ext cx="9156700" cy="465137"/>
            <a:chOff x="33338" y="6408738"/>
            <a:chExt cx="9156700" cy="465137"/>
          </a:xfrm>
        </p:grpSpPr>
        <p:pic>
          <p:nvPicPr>
            <p:cNvPr id="22"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opyright"/>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2016,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24"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3" name="Date Placeholder 3"/>
          <p:cNvSpPr>
            <a:spLocks noGrp="1"/>
          </p:cNvSpPr>
          <p:nvPr>
            <p:ph type="dt" sz="half" idx="11"/>
          </p:nvPr>
        </p:nvSpPr>
        <p:spPr/>
        <p:txBody>
          <a:bodyPr/>
          <a:lstStyle>
            <a:lvl1pPr>
              <a:defRPr/>
            </a:lvl1pPr>
          </a:lstStyle>
          <a:p>
            <a:pPr>
              <a:defRPr/>
            </a:pPr>
            <a:fld id="{DEBDCC62-31ED-40DF-81E4-80F34CF1DE4B}" type="datetimeFigureOut">
              <a:rPr lang="en-US">
                <a:solidFill>
                  <a:prstClr val="white"/>
                </a:solidFill>
              </a:rPr>
              <a:pPr>
                <a:defRPr/>
              </a:pPr>
              <a:t>6/19/2018</a:t>
            </a:fld>
            <a:endParaRPr 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498B3B30-3BB5-4EDC-983C-5622006377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6895095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6/19/2018</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8" name="Rectangle 7"/>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3" name="Group 12"/>
          <p:cNvGrpSpPr/>
          <p:nvPr userDrawn="1"/>
        </p:nvGrpSpPr>
        <p:grpSpPr>
          <a:xfrm>
            <a:off x="33338" y="6408738"/>
            <a:ext cx="9156700" cy="465137"/>
            <a:chOff x="33338" y="6408738"/>
            <a:chExt cx="9156700" cy="465137"/>
          </a:xfrm>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pyright"/>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Copyright © 2016, 2012 Pearson Education, Inc. 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18598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6/19/2018</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2" name="Rectangle 11"/>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userDrawn="1"/>
        </p:nvGrpSpPr>
        <p:grpSpPr>
          <a:xfrm>
            <a:off x="33338" y="6408738"/>
            <a:ext cx="9156700" cy="465137"/>
            <a:chOff x="33338" y="6408738"/>
            <a:chExt cx="9156700" cy="465137"/>
          </a:xfrm>
        </p:grpSpPr>
        <p:pic>
          <p:nvPicPr>
            <p:cNvPr id="22"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opyright"/>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Copyright © 2016, 2012 Pearson Education, Inc. All Rights Reserved</a:t>
              </a:r>
            </a:p>
          </p:txBody>
        </p:sp>
        <p:pic>
          <p:nvPicPr>
            <p:cNvPr id="24"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94551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6/19/2018</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512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6/19/2018</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279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6/19/2018</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2498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6/19/2018</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sp>
        <p:nvSpPr>
          <p:cNvPr id="5" name="Rectangle 4"/>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Copyright © 2016, 2012 Pearson Education, Inc. 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73930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6/19/2018</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35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6/19/2018</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217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6/19/2018</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9610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6/19/2018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Copyright © 2016, 2012 Pearson Education, Inc. 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6/19/2018</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267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6/19/2018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2016,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6/19/2018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6/19/2018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6/19/2018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2016,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27" name="Title Placeholder 1"/>
          <p:cNvSpPr>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663" y="6172200"/>
            <a:ext cx="8596312" cy="234950"/>
          </a:xfrm>
          <a:prstGeom prst="rect">
            <a:avLst/>
          </a:prstGeom>
        </p:spPr>
        <p:txBody>
          <a:bodyPr vert="horz" lIns="0" tIns="0" rIns="0" bIns="0" rtlCol="0" anchor="b"/>
          <a:lstStyle>
            <a:lvl1pPr algn="l" fontAlgn="auto">
              <a:spcBef>
                <a:spcPts val="0"/>
              </a:spcBef>
              <a:spcAft>
                <a:spcPts val="0"/>
              </a:spcAft>
              <a:defRPr sz="1100" dirty="0">
                <a:solidFill>
                  <a:schemeClr val="tx1"/>
                </a:solidFill>
                <a:latin typeface="+mn-lt"/>
              </a:defRPr>
            </a:lvl1pPr>
          </a:lstStyle>
          <a:p>
            <a:pPr>
              <a:defRPr/>
            </a:pPr>
            <a:endParaRPr lang="en-US">
              <a:solidFill>
                <a:prstClr val="black"/>
              </a:solidFill>
            </a:endParaRPr>
          </a:p>
        </p:txBody>
      </p:sp>
      <p:sp>
        <p:nvSpPr>
          <p:cNvPr id="4" name="Date Placeholder 3"/>
          <p:cNvSpPr>
            <a:spLocks noGrp="1"/>
          </p:cNvSpPr>
          <p:nvPr>
            <p:ph type="dt" sz="half" idx="2"/>
          </p:nvPr>
        </p:nvSpPr>
        <p:spPr>
          <a:xfrm>
            <a:off x="6335713" y="112713"/>
            <a:ext cx="2133600" cy="182562"/>
          </a:xfrm>
          <a:prstGeom prst="rect">
            <a:avLst/>
          </a:prstGeom>
        </p:spPr>
        <p:txBody>
          <a:bodyPr vert="horz" lIns="91440" tIns="45720" rIns="91440" bIns="45720" rtlCol="0" anchor="ctr"/>
          <a:lstStyle>
            <a:lvl1pPr algn="r" fontAlgn="auto">
              <a:spcBef>
                <a:spcPts val="0"/>
              </a:spcBef>
              <a:spcAft>
                <a:spcPts val="0"/>
              </a:spcAft>
              <a:defRPr sz="900">
                <a:solidFill>
                  <a:schemeClr val="bg1"/>
                </a:solidFill>
                <a:latin typeface="+mn-lt"/>
              </a:defRPr>
            </a:lvl1pPr>
          </a:lstStyle>
          <a:p>
            <a:pPr>
              <a:defRPr/>
            </a:pPr>
            <a:fld id="{EE47CE52-0F21-470C-9299-3AD8E1A7AA73}" type="datetimeFigureOut">
              <a:rPr lang="en-US">
                <a:solidFill>
                  <a:prstClr val="white"/>
                </a:solidFill>
              </a:rPr>
              <a:pPr>
                <a:defRPr/>
              </a:pPr>
              <a:t>6/19/2018</a:t>
            </a:fld>
            <a:endParaRPr lang="en-US" dirty="0">
              <a:solidFill>
                <a:prstClr val="white"/>
              </a:solidFill>
            </a:endParaRPr>
          </a:p>
        </p:txBody>
      </p:sp>
      <p:sp>
        <p:nvSpPr>
          <p:cNvPr id="6" name="Slide Number Placeholder 5"/>
          <p:cNvSpPr>
            <a:spLocks noGrp="1"/>
          </p:cNvSpPr>
          <p:nvPr>
            <p:ph type="sldNum" sz="quarter" idx="4"/>
          </p:nvPr>
        </p:nvSpPr>
        <p:spPr>
          <a:xfrm>
            <a:off x="8469313" y="112713"/>
            <a:ext cx="552450" cy="182562"/>
          </a:xfrm>
          <a:prstGeom prst="rect">
            <a:avLst/>
          </a:prstGeom>
        </p:spPr>
        <p:txBody>
          <a:bodyPr vert="horz" lIns="91440" tIns="45720" rIns="91440" bIns="45720" rtlCol="0" anchor="ctr"/>
          <a:lstStyle>
            <a:lvl1pPr algn="r" fontAlgn="auto">
              <a:spcBef>
                <a:spcPts val="0"/>
              </a:spcBef>
              <a:spcAft>
                <a:spcPts val="0"/>
              </a:spcAft>
              <a:defRPr sz="900">
                <a:solidFill>
                  <a:schemeClr val="bg1"/>
                </a:solidFill>
                <a:latin typeface="+mn-lt"/>
              </a:defRPr>
            </a:lvl1pPr>
          </a:lstStyle>
          <a:p>
            <a:pPr>
              <a:defRPr/>
            </a:pPr>
            <a:fld id="{C51D4CB3-3F75-4D19-9B34-9122E8B6C961}" type="slidenum">
              <a:rPr lang="en-US">
                <a:solidFill>
                  <a:prstClr val="white"/>
                </a:solidFill>
              </a:rPr>
              <a:pPr>
                <a:defRPr/>
              </a:pPr>
              <a:t>‹#›</a:t>
            </a:fld>
            <a:endParaRPr lang="en-US" dirty="0">
              <a:solidFill>
                <a:prstClr val="white"/>
              </a:solidFill>
            </a:endParaRPr>
          </a:p>
        </p:txBody>
      </p:sp>
      <p:sp>
        <p:nvSpPr>
          <p:cNvPr id="9" name="Rectangle 8"/>
          <p:cNvSpPr/>
          <p:nvPr/>
        </p:nvSpPr>
        <p:spPr bwMode="white">
          <a:xfrm>
            <a:off x="-7938" y="6435725"/>
            <a:ext cx="9161463"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033" name="Group 6"/>
          <p:cNvGrpSpPr>
            <a:grpSpLocks/>
          </p:cNvGrpSpPr>
          <p:nvPr userDrawn="1"/>
        </p:nvGrpSpPr>
        <p:grpSpPr bwMode="auto">
          <a:xfrm>
            <a:off x="93663" y="6408738"/>
            <a:ext cx="9096375" cy="463550"/>
            <a:chOff x="93969" y="6408738"/>
            <a:chExt cx="9096069" cy="463550"/>
          </a:xfrm>
        </p:grpSpPr>
        <p:sp>
          <p:nvSpPr>
            <p:cNvPr id="13" name="Copyright" descr="Pearson: Copyright 2015, 2012, 2009"/>
            <p:cNvSpPr txBox="1">
              <a:spLocks noChangeArrowheads="1"/>
            </p:cNvSpPr>
            <p:nvPr/>
          </p:nvSpPr>
          <p:spPr bwMode="auto">
            <a:xfrm>
              <a:off x="93969" y="6408738"/>
              <a:ext cx="6316450" cy="457200"/>
            </a:xfrm>
            <a:prstGeom prst="rect">
              <a:avLst/>
            </a:prstGeom>
            <a:noFill/>
            <a:ln w="9525">
              <a:no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r>
                <a:rPr lang="en-US" altLang="en-US" sz="1200" dirty="0" smtClean="0">
                  <a:solidFill>
                    <a:prstClr val="white"/>
                  </a:solidFill>
                  <a:latin typeface="Verdana" pitchFamily="34" charset="0"/>
                </a:rPr>
                <a:t>Copyright © 2016, 2012 Pearson Education, Inc. All Rights Reserved</a:t>
              </a:r>
            </a:p>
          </p:txBody>
        </p:sp>
        <p:pic>
          <p:nvPicPr>
            <p:cNvPr id="1035"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960714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slow"/>
  <p:timing>
    <p:tnLst>
      <p:par>
        <p:cT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p:titleStyle>
    <p:bodyStyle>
      <a:lvl1pPr marL="255588" indent="-255588" algn="l" rtl="0" eaLnBrk="0" fontAlgn="base" hangingPunct="0">
        <a:spcBef>
          <a:spcPts val="1500"/>
        </a:spcBef>
        <a:spcAft>
          <a:spcPct val="0"/>
        </a:spcAft>
        <a:buClr>
          <a:schemeClr val="accent1"/>
        </a:buClr>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ts val="600"/>
        </a:spcBef>
        <a:spcAft>
          <a:spcPct val="0"/>
        </a:spcAft>
        <a:buClr>
          <a:schemeClr val="accent1"/>
        </a:buClr>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ts val="600"/>
        </a:spcBef>
        <a:spcAft>
          <a:spcPct val="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spcBef>
          <a:spcPts val="600"/>
        </a:spcBef>
        <a:spcAft>
          <a:spcPct val="0"/>
        </a:spcAft>
        <a:buClr>
          <a:schemeClr val="accent1"/>
        </a:buClr>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ts val="600"/>
        </a:spcBef>
        <a:spcAft>
          <a:spcPct val="0"/>
        </a:spcAft>
        <a:buClr>
          <a:schemeClr val="accent1"/>
        </a:buClr>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solidFill>
                <a:prstClr val="black"/>
              </a:solidFill>
            </a:endParaRP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6/19/2018</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9" name="Rectangle 8"/>
          <p:cNvSpPr/>
          <p:nvPr/>
        </p:nvSpPr>
        <p:spPr bwMode="white">
          <a:xfrm>
            <a:off x="-7938" y="6435725"/>
            <a:ext cx="9161464" cy="430213"/>
          </a:xfrm>
          <a:prstGeom prst="rect">
            <a:avLst/>
          </a:prstGeom>
          <a:solidFill>
            <a:srgbClr val="D2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Copyright © 2016, 2012 Pearson Education, Inc. 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4815735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D22D0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D22D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D22D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D22D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D22D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D22D0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D22D0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D22D0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D22D0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622828"/>
          </a:xfrm>
        </p:spPr>
        <p:txBody>
          <a:bodyPr/>
          <a:lstStyle/>
          <a:p>
            <a:r>
              <a:rPr lang="en-US" dirty="0" smtClean="0"/>
              <a:t>Psychology 2e</a:t>
            </a:r>
            <a:endParaRPr lang="en-US" dirty="0"/>
          </a:p>
        </p:txBody>
      </p:sp>
      <p:sp>
        <p:nvSpPr>
          <p:cNvPr id="4" name="Text Placeholder 3"/>
          <p:cNvSpPr>
            <a:spLocks noGrp="1"/>
          </p:cNvSpPr>
          <p:nvPr>
            <p:ph type="body" sz="quarter" idx="14"/>
          </p:nvPr>
        </p:nvSpPr>
        <p:spPr/>
        <p:txBody>
          <a:bodyPr/>
          <a:lstStyle/>
          <a:p>
            <a:r>
              <a:rPr lang="en-US" dirty="0" smtClean="0"/>
              <a:t>Chapter 1</a:t>
            </a:r>
            <a:endParaRPr lang="en-US" dirty="0"/>
          </a:p>
        </p:txBody>
      </p:sp>
      <p:sp>
        <p:nvSpPr>
          <p:cNvPr id="5" name="Text Placeholder 4"/>
          <p:cNvSpPr>
            <a:spLocks noGrp="1"/>
          </p:cNvSpPr>
          <p:nvPr>
            <p:ph type="body" sz="quarter" idx="15"/>
          </p:nvPr>
        </p:nvSpPr>
        <p:spPr/>
        <p:txBody>
          <a:bodyPr/>
          <a:lstStyle/>
          <a:p>
            <a:r>
              <a:rPr lang="en-US" dirty="0" smtClean="0"/>
              <a:t>The Science of Psychology</a:t>
            </a:r>
            <a:endParaRPr lang="en-US" dirty="0"/>
          </a:p>
        </p:txBody>
      </p:sp>
      <p:pic>
        <p:nvPicPr>
          <p:cNvPr id="8" name="Picture 7"/>
          <p:cNvPicPr>
            <a:picLocks noChangeAspect="1"/>
          </p:cNvPicPr>
          <p:nvPr/>
        </p:nvPicPr>
        <p:blipFill>
          <a:blip r:embed="rId3"/>
          <a:stretch>
            <a:fillRect/>
          </a:stretch>
        </p:blipFill>
        <p:spPr>
          <a:xfrm>
            <a:off x="533400" y="1524000"/>
            <a:ext cx="3810000" cy="4722283"/>
          </a:xfrm>
          <a:prstGeom prst="rect">
            <a:avLst/>
          </a:prstGeom>
        </p:spPr>
      </p:pic>
    </p:spTree>
    <p:extLst>
      <p:ext uri="{BB962C8B-B14F-4D97-AF65-F5344CB8AC3E}">
        <p14:creationId xmlns:p14="http://schemas.microsoft.com/office/powerpoint/2010/main" val="385386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15900"/>
            <a:ext cx="8229600" cy="622300"/>
          </a:xfrm>
        </p:spPr>
        <p:txBody>
          <a:bodyPr/>
          <a:lstStyle/>
          <a:p>
            <a:pPr eaLnBrk="1" hangingPunct="1"/>
            <a:r>
              <a:rPr lang="en-US" smtClean="0"/>
              <a:t>Functionalism (2 of 2) </a:t>
            </a:r>
          </a:p>
        </p:txBody>
      </p:sp>
      <p:sp>
        <p:nvSpPr>
          <p:cNvPr id="25603"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1.2: </a:t>
            </a:r>
            <a:r>
              <a:rPr lang="en-US" altLang="en-US" smtClean="0"/>
              <a:t>Describe how psychology developed as a science.</a:t>
            </a:r>
            <a:endParaRPr lang="en-US" smtClean="0">
              <a:solidFill>
                <a:srgbClr val="FFFFFF"/>
              </a:solidFill>
            </a:endParaRPr>
          </a:p>
          <a:p>
            <a:pPr eaLnBrk="1" hangingPunct="1">
              <a:spcBef>
                <a:spcPct val="0"/>
              </a:spcBef>
            </a:pPr>
            <a:endParaRPr lang="en-US" smtClean="0"/>
          </a:p>
        </p:txBody>
      </p:sp>
      <p:sp>
        <p:nvSpPr>
          <p:cNvPr id="25604" name="Content Placeholder 3"/>
          <p:cNvSpPr>
            <a:spLocks noGrp="1"/>
          </p:cNvSpPr>
          <p:nvPr>
            <p:ph sz="quarter" idx="14"/>
          </p:nvPr>
        </p:nvSpPr>
        <p:spPr bwMode="auto">
          <a:xfrm>
            <a:off x="457200" y="1371600"/>
            <a:ext cx="8229600" cy="5029200"/>
          </a:xfrm>
        </p:spPr>
        <p:txBody>
          <a:bodyPr wrap="square" numCol="1" anchor="t" anchorCtr="0" compatLnSpc="1">
            <a:prstTxWarp prst="textNoShape">
              <a:avLst/>
            </a:prstTxWarp>
          </a:bodyPr>
          <a:lstStyle/>
          <a:p>
            <a:pPr eaLnBrk="1" hangingPunct="1">
              <a:buClr>
                <a:srgbClr val="D22D00"/>
              </a:buClr>
            </a:pPr>
            <a:r>
              <a:rPr lang="en-US" dirty="0" smtClean="0"/>
              <a:t>African American and Hispanic contribution to early psychology</a:t>
            </a:r>
          </a:p>
          <a:p>
            <a:pPr lvl="1" eaLnBrk="1" hangingPunct="1">
              <a:buClr>
                <a:srgbClr val="D22D00"/>
              </a:buClr>
            </a:pPr>
            <a:r>
              <a:rPr lang="en-US" dirty="0" smtClean="0"/>
              <a:t>Francis Cecil Sumner: chair of the psychology department at Howard University</a:t>
            </a:r>
          </a:p>
          <a:p>
            <a:pPr lvl="1" eaLnBrk="1" hangingPunct="1">
              <a:buClr>
                <a:srgbClr val="D22D00"/>
              </a:buClr>
            </a:pPr>
            <a:r>
              <a:rPr lang="en-US" dirty="0" smtClean="0"/>
              <a:t>Kenneth and Mamie Clark: showed the negative effects of school segregation on African American children</a:t>
            </a:r>
          </a:p>
          <a:p>
            <a:pPr lvl="1" eaLnBrk="1" hangingPunct="1">
              <a:buClr>
                <a:srgbClr val="D22D00"/>
              </a:buClr>
            </a:pPr>
            <a:r>
              <a:rPr lang="en-US" dirty="0" smtClean="0"/>
              <a:t>Jorge Sanchez: intelligence testing and cultural biases</a:t>
            </a:r>
          </a:p>
          <a:p>
            <a:pPr eaLnBrk="1" hangingPunct="1">
              <a:buClr>
                <a:srgbClr val="D22D00"/>
              </a:buClr>
            </a:pPr>
            <a:r>
              <a:rPr lang="en-US" dirty="0" smtClean="0"/>
              <a:t>Influenced the modern fields of:</a:t>
            </a:r>
          </a:p>
          <a:p>
            <a:pPr lvl="1" eaLnBrk="1" hangingPunct="1">
              <a:buClr>
                <a:srgbClr val="D22D00"/>
              </a:buClr>
            </a:pPr>
            <a:r>
              <a:rPr lang="en-US" dirty="0" smtClean="0"/>
              <a:t>Educational psychology</a:t>
            </a:r>
          </a:p>
          <a:p>
            <a:pPr lvl="1" eaLnBrk="1" hangingPunct="1">
              <a:buClr>
                <a:srgbClr val="D22D00"/>
              </a:buClr>
            </a:pPr>
            <a:r>
              <a:rPr lang="en-US" dirty="0" smtClean="0"/>
              <a:t>Industrial/organizational psychology</a:t>
            </a:r>
          </a:p>
          <a:p>
            <a:pPr lvl="1" eaLnBrk="1" hangingPunct="1">
              <a:buClr>
                <a:srgbClr val="D22D00"/>
              </a:buClr>
            </a:pPr>
            <a:r>
              <a:rPr lang="en-US" dirty="0" smtClean="0"/>
              <a:t>Evolutionary psychology</a:t>
            </a:r>
          </a:p>
        </p:txBody>
      </p:sp>
    </p:spTree>
    <p:extLst>
      <p:ext uri="{BB962C8B-B14F-4D97-AF65-F5344CB8AC3E}">
        <p14:creationId xmlns:p14="http://schemas.microsoft.com/office/powerpoint/2010/main" val="8692362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15900"/>
            <a:ext cx="8229600" cy="622300"/>
          </a:xfrm>
        </p:spPr>
        <p:txBody>
          <a:bodyPr/>
          <a:lstStyle/>
          <a:p>
            <a:pPr eaLnBrk="1" hangingPunct="1"/>
            <a:r>
              <a:rPr lang="en-US" smtClean="0"/>
              <a:t>Influential Approaches (1 of 2)</a:t>
            </a:r>
          </a:p>
        </p:txBody>
      </p:sp>
      <p:sp>
        <p:nvSpPr>
          <p:cNvPr id="26627"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1.2: </a:t>
            </a:r>
            <a:r>
              <a:rPr lang="en-US" altLang="en-US" smtClean="0"/>
              <a:t>Describe the perspectives used to understand psychology today.</a:t>
            </a:r>
            <a:endParaRPr lang="en-US" smtClean="0"/>
          </a:p>
        </p:txBody>
      </p:sp>
      <p:sp>
        <p:nvSpPr>
          <p:cNvPr id="26628"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smtClean="0"/>
              <a:t>Sigmund Freud’s Theory of Psychoanalysis</a:t>
            </a:r>
          </a:p>
          <a:p>
            <a:pPr lvl="1" eaLnBrk="1" hangingPunct="1">
              <a:buClr>
                <a:srgbClr val="D22D00"/>
              </a:buClr>
            </a:pPr>
            <a:r>
              <a:rPr lang="en-US" smtClean="0"/>
              <a:t>Unconscious mind with repressed threatening urges and desires, which, in trying to surface, created the nervous disorders</a:t>
            </a:r>
          </a:p>
          <a:p>
            <a:pPr lvl="1" eaLnBrk="1" hangingPunct="1">
              <a:buClr>
                <a:srgbClr val="D22D00"/>
              </a:buClr>
            </a:pPr>
            <a:r>
              <a:rPr lang="en-US" smtClean="0"/>
              <a:t>Importance of early childhood experiences   </a:t>
            </a:r>
          </a:p>
          <a:p>
            <a:pPr eaLnBrk="1" hangingPunct="1"/>
            <a:endParaRPr lang="en-US" smtClean="0"/>
          </a:p>
        </p:txBody>
      </p:sp>
    </p:spTree>
    <p:extLst>
      <p:ext uri="{BB962C8B-B14F-4D97-AF65-F5344CB8AC3E}">
        <p14:creationId xmlns:p14="http://schemas.microsoft.com/office/powerpoint/2010/main" val="73001829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15900"/>
            <a:ext cx="8229600" cy="622300"/>
          </a:xfrm>
        </p:spPr>
        <p:txBody>
          <a:bodyPr/>
          <a:lstStyle/>
          <a:p>
            <a:pPr eaLnBrk="1" hangingPunct="1"/>
            <a:r>
              <a:rPr lang="en-US" smtClean="0"/>
              <a:t>Influential Approaches (2 of 2)</a:t>
            </a:r>
          </a:p>
        </p:txBody>
      </p:sp>
      <p:sp>
        <p:nvSpPr>
          <p:cNvPr id="27651"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1.2: </a:t>
            </a:r>
            <a:r>
              <a:rPr lang="en-US" altLang="en-US" smtClean="0"/>
              <a:t>Describe the perspectives used to understand psychology today.</a:t>
            </a:r>
            <a:endParaRPr lang="en-US" smtClean="0"/>
          </a:p>
          <a:p>
            <a:pPr eaLnBrk="1" hangingPunct="1">
              <a:spcBef>
                <a:spcPct val="0"/>
              </a:spcBef>
            </a:pPr>
            <a:endParaRPr lang="en-US" smtClean="0">
              <a:solidFill>
                <a:srgbClr val="FFFFFF"/>
              </a:solidFill>
            </a:endParaRPr>
          </a:p>
          <a:p>
            <a:pPr eaLnBrk="1" hangingPunct="1">
              <a:spcBef>
                <a:spcPct val="0"/>
              </a:spcBef>
            </a:pPr>
            <a:endParaRPr lang="en-US" smtClean="0"/>
          </a:p>
          <a:p>
            <a:pPr eaLnBrk="1" hangingPunct="1">
              <a:spcBef>
                <a:spcPct val="0"/>
              </a:spcBef>
            </a:pPr>
            <a:endParaRPr lang="en-US" smtClean="0"/>
          </a:p>
        </p:txBody>
      </p:sp>
      <p:sp>
        <p:nvSpPr>
          <p:cNvPr id="27652"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smtClean="0"/>
              <a:t>Pavlov, Watson, and the Dawn of Behaviorism</a:t>
            </a:r>
          </a:p>
          <a:p>
            <a:pPr lvl="1" eaLnBrk="1" hangingPunct="1">
              <a:lnSpc>
                <a:spcPct val="95000"/>
              </a:lnSpc>
              <a:buClr>
                <a:srgbClr val="D22D00"/>
              </a:buClr>
            </a:pPr>
            <a:r>
              <a:rPr lang="en-US" smtClean="0"/>
              <a:t>Ivan Pavlov demonstrated that a reflex could be conditioned (learned)</a:t>
            </a:r>
          </a:p>
          <a:p>
            <a:pPr lvl="1" eaLnBrk="1" hangingPunct="1">
              <a:buClr>
                <a:srgbClr val="D22D00"/>
              </a:buClr>
            </a:pPr>
            <a:r>
              <a:rPr lang="en-US" smtClean="0"/>
              <a:t>Watson focused on observable behavior only – that can be directly seen and measured</a:t>
            </a:r>
          </a:p>
          <a:p>
            <a:pPr lvl="2" eaLnBrk="1" hangingPunct="1">
              <a:buClr>
                <a:srgbClr val="D22D00"/>
              </a:buClr>
            </a:pPr>
            <a:r>
              <a:rPr lang="en-US" sz="2200" smtClean="0"/>
              <a:t>Phobias learned through the process of conditioning </a:t>
            </a:r>
          </a:p>
          <a:p>
            <a:pPr lvl="2" eaLnBrk="1" hangingPunct="1">
              <a:lnSpc>
                <a:spcPct val="95000"/>
              </a:lnSpc>
              <a:buClr>
                <a:srgbClr val="D22D00"/>
              </a:buClr>
            </a:pPr>
            <a:r>
              <a:rPr lang="en-US" sz="2200" smtClean="0"/>
              <a:t>Case of </a:t>
            </a:r>
            <a:r>
              <a:rPr lang="en-US" altLang="en-US" sz="2200" smtClean="0"/>
              <a:t>“</a:t>
            </a:r>
            <a:r>
              <a:rPr lang="en-US" altLang="ja-JP" sz="2200" smtClean="0">
                <a:ea typeface="ＭＳ Ｐゴシック"/>
                <a:cs typeface="Arial" pitchFamily="34" charset="0"/>
              </a:rPr>
              <a:t>Little Albert”: a baby taught to fear a white rat</a:t>
            </a:r>
          </a:p>
          <a:p>
            <a:pPr lvl="1" eaLnBrk="1" hangingPunct="1">
              <a:lnSpc>
                <a:spcPct val="95000"/>
              </a:lnSpc>
              <a:buClr>
                <a:srgbClr val="D22D00"/>
              </a:buClr>
            </a:pPr>
            <a:r>
              <a:rPr lang="en-US" smtClean="0"/>
              <a:t>Watson’s student, Mary Cover Jones, introduced counterconditioning, and was an early pioneer of behavior therapy.</a:t>
            </a:r>
          </a:p>
          <a:p>
            <a:pPr lvl="1" eaLnBrk="1" hangingPunct="1">
              <a:lnSpc>
                <a:spcPct val="95000"/>
              </a:lnSpc>
              <a:buClr>
                <a:srgbClr val="D22D00"/>
              </a:buClr>
            </a:pPr>
            <a:r>
              <a:rPr lang="en-US" smtClean="0"/>
              <a:t>Behaviorism has influenced the development of cognitive psychology</a:t>
            </a:r>
          </a:p>
        </p:txBody>
      </p:sp>
    </p:spTree>
    <p:extLst>
      <p:ext uri="{BB962C8B-B14F-4D97-AF65-F5344CB8AC3E}">
        <p14:creationId xmlns:p14="http://schemas.microsoft.com/office/powerpoint/2010/main" val="72473373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15900"/>
            <a:ext cx="8229600" cy="622300"/>
          </a:xfrm>
        </p:spPr>
        <p:txBody>
          <a:bodyPr/>
          <a:lstStyle/>
          <a:p>
            <a:pPr eaLnBrk="1" hangingPunct="1"/>
            <a:r>
              <a:rPr lang="en-US" smtClean="0"/>
              <a:t>Modern Perspectives (1 of 5)</a:t>
            </a:r>
          </a:p>
        </p:txBody>
      </p:sp>
      <p:sp>
        <p:nvSpPr>
          <p:cNvPr id="28675"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1.3: Describe the perspectives used to understand psychology today. </a:t>
            </a:r>
          </a:p>
          <a:p>
            <a:pPr eaLnBrk="1" hangingPunct="1">
              <a:spcBef>
                <a:spcPct val="0"/>
              </a:spcBef>
            </a:pPr>
            <a:endParaRPr lang="en-US" smtClean="0"/>
          </a:p>
          <a:p>
            <a:pPr eaLnBrk="1" hangingPunct="1">
              <a:spcBef>
                <a:spcPct val="0"/>
              </a:spcBef>
            </a:pPr>
            <a:endParaRPr lang="en-US" smtClean="0"/>
          </a:p>
        </p:txBody>
      </p:sp>
      <p:sp>
        <p:nvSpPr>
          <p:cNvPr id="28676"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smtClean="0"/>
              <a:t>Psychodynamic perspective: modern version of psychoanalysis</a:t>
            </a:r>
          </a:p>
          <a:p>
            <a:pPr lvl="1" eaLnBrk="1" hangingPunct="1">
              <a:buClr>
                <a:srgbClr val="D22D00"/>
              </a:buClr>
            </a:pPr>
            <a:r>
              <a:rPr lang="en-US" smtClean="0"/>
              <a:t>More focused on the development of a sense of self and discovery of motivation behind a person</a:t>
            </a:r>
            <a:r>
              <a:rPr lang="en-US" altLang="en-US" smtClean="0"/>
              <a:t>’</a:t>
            </a:r>
            <a:r>
              <a:rPr lang="en-US" altLang="ja-JP" smtClean="0">
                <a:ea typeface="ＭＳ Ｐゴシック"/>
                <a:cs typeface="Arial" pitchFamily="34" charset="0"/>
              </a:rPr>
              <a:t>s behavior rather than sexual motivation</a:t>
            </a:r>
            <a:endParaRPr lang="en-US" smtClean="0"/>
          </a:p>
        </p:txBody>
      </p:sp>
    </p:spTree>
    <p:extLst>
      <p:ext uri="{BB962C8B-B14F-4D97-AF65-F5344CB8AC3E}">
        <p14:creationId xmlns:p14="http://schemas.microsoft.com/office/powerpoint/2010/main" val="13956442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15900"/>
            <a:ext cx="8229600" cy="622300"/>
          </a:xfrm>
        </p:spPr>
        <p:txBody>
          <a:bodyPr/>
          <a:lstStyle/>
          <a:p>
            <a:pPr eaLnBrk="1" hangingPunct="1"/>
            <a:r>
              <a:rPr lang="en-US" smtClean="0"/>
              <a:t>Modern Perspectives (2 of 5)</a:t>
            </a:r>
          </a:p>
        </p:txBody>
      </p:sp>
      <p:sp>
        <p:nvSpPr>
          <p:cNvPr id="29699"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buClrTx/>
              <a:buFontTx/>
              <a:buNone/>
            </a:pPr>
            <a:r>
              <a:rPr lang="en-US" smtClean="0">
                <a:solidFill>
                  <a:srgbClr val="FFFFFF"/>
                </a:solidFill>
              </a:rPr>
              <a:t>Learning Objective 1.3: Describe the perspectives used to understand psychology today.</a:t>
            </a:r>
            <a:endParaRPr lang="en-US" smtClean="0"/>
          </a:p>
          <a:p>
            <a:pPr eaLnBrk="1" hangingPunct="1">
              <a:spcBef>
                <a:spcPct val="0"/>
              </a:spcBef>
            </a:pPr>
            <a:endParaRPr lang="en-US" smtClean="0"/>
          </a:p>
        </p:txBody>
      </p:sp>
      <p:sp>
        <p:nvSpPr>
          <p:cNvPr id="29700"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dirty="0" smtClean="0"/>
              <a:t>Behavioral Perspective</a:t>
            </a:r>
          </a:p>
          <a:p>
            <a:pPr lvl="1" eaLnBrk="1" hangingPunct="1">
              <a:buClr>
                <a:srgbClr val="D22D00"/>
              </a:buClr>
            </a:pPr>
            <a:r>
              <a:rPr lang="en-US" dirty="0" smtClean="0"/>
              <a:t>Remains very influential </a:t>
            </a:r>
          </a:p>
          <a:p>
            <a:pPr lvl="1" eaLnBrk="1" hangingPunct="1">
              <a:buClr>
                <a:srgbClr val="D22D00"/>
              </a:buClr>
            </a:pPr>
            <a:r>
              <a:rPr lang="en-US" dirty="0" smtClean="0"/>
              <a:t>B. F. Skinner developed the theory of operant conditioning – of how voluntary behavior is learned</a:t>
            </a:r>
          </a:p>
          <a:p>
            <a:pPr lvl="2" eaLnBrk="1" hangingPunct="1">
              <a:buClr>
                <a:srgbClr val="D22D00"/>
              </a:buClr>
            </a:pPr>
            <a:r>
              <a:rPr lang="en-US" sz="2200" dirty="0" smtClean="0"/>
              <a:t>Behavioral responses followed by pleasurable consequences get strengthened or reinforced   </a:t>
            </a:r>
          </a:p>
          <a:p>
            <a:pPr lvl="1" eaLnBrk="1" hangingPunct="1">
              <a:buClr>
                <a:srgbClr val="D22D00"/>
              </a:buClr>
            </a:pPr>
            <a:endParaRPr lang="en-US" sz="2200" dirty="0" smtClean="0"/>
          </a:p>
        </p:txBody>
      </p:sp>
    </p:spTree>
    <p:extLst>
      <p:ext uri="{BB962C8B-B14F-4D97-AF65-F5344CB8AC3E}">
        <p14:creationId xmlns:p14="http://schemas.microsoft.com/office/powerpoint/2010/main" val="217414866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15900"/>
            <a:ext cx="8229600" cy="622300"/>
          </a:xfrm>
        </p:spPr>
        <p:txBody>
          <a:bodyPr/>
          <a:lstStyle/>
          <a:p>
            <a:pPr eaLnBrk="1" hangingPunct="1"/>
            <a:r>
              <a:rPr lang="en-US" smtClean="0"/>
              <a:t>Modern Perspectives (3 of 5)</a:t>
            </a:r>
          </a:p>
        </p:txBody>
      </p:sp>
      <p:sp>
        <p:nvSpPr>
          <p:cNvPr id="30723"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buClrTx/>
              <a:buFontTx/>
              <a:buNone/>
            </a:pPr>
            <a:r>
              <a:rPr lang="en-US" smtClean="0">
                <a:solidFill>
                  <a:srgbClr val="FFFFFF"/>
                </a:solidFill>
              </a:rPr>
              <a:t>Learning Objective 1.3: Describe the perspectives used to understand psychology today.</a:t>
            </a:r>
            <a:endParaRPr lang="en-US" smtClean="0"/>
          </a:p>
          <a:p>
            <a:pPr eaLnBrk="1" hangingPunct="1">
              <a:spcBef>
                <a:spcPct val="0"/>
              </a:spcBef>
            </a:pPr>
            <a:endParaRPr lang="en-US" smtClean="0"/>
          </a:p>
          <a:p>
            <a:pPr eaLnBrk="1" hangingPunct="1">
              <a:spcBef>
                <a:spcPct val="0"/>
              </a:spcBef>
            </a:pPr>
            <a:endParaRPr lang="en-US" smtClean="0"/>
          </a:p>
        </p:txBody>
      </p:sp>
      <p:sp>
        <p:nvSpPr>
          <p:cNvPr id="30724"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smtClean="0"/>
              <a:t>Humanistic Perspective</a:t>
            </a:r>
          </a:p>
          <a:p>
            <a:pPr lvl="1" eaLnBrk="1" hangingPunct="1">
              <a:buClr>
                <a:srgbClr val="D22D00"/>
              </a:buClr>
            </a:pPr>
            <a:r>
              <a:rPr lang="en-US" sz="2200" smtClean="0"/>
              <a:t>Often called the “third force” in psychology, its a reaction to both psychoanalytic theory and behaviorism </a:t>
            </a:r>
          </a:p>
          <a:p>
            <a:pPr lvl="1" eaLnBrk="1" hangingPunct="1">
              <a:buClr>
                <a:srgbClr val="D22D00"/>
              </a:buClr>
            </a:pPr>
            <a:r>
              <a:rPr lang="en-US" sz="2200" smtClean="0"/>
              <a:t>Holds the view that people have free will, the freedom to choose their own destiny, and strive for self-actualization</a:t>
            </a:r>
          </a:p>
          <a:p>
            <a:pPr lvl="1" eaLnBrk="1" hangingPunct="1">
              <a:buClr>
                <a:srgbClr val="D22D00"/>
              </a:buClr>
            </a:pPr>
            <a:r>
              <a:rPr lang="en-US" sz="2200" smtClean="0"/>
              <a:t>Focus on people’s ability to direct their own lives </a:t>
            </a:r>
          </a:p>
          <a:p>
            <a:pPr lvl="1" eaLnBrk="1" hangingPunct="1">
              <a:buClr>
                <a:srgbClr val="D22D00"/>
              </a:buClr>
            </a:pPr>
            <a:r>
              <a:rPr lang="en-US" sz="2200" smtClean="0"/>
              <a:t>Early founders:</a:t>
            </a:r>
          </a:p>
          <a:p>
            <a:pPr lvl="2" eaLnBrk="1" hangingPunct="1">
              <a:buClr>
                <a:srgbClr val="D22D00"/>
              </a:buClr>
            </a:pPr>
            <a:r>
              <a:rPr lang="en-US" smtClean="0"/>
              <a:t>Abraham Maslow </a:t>
            </a:r>
          </a:p>
          <a:p>
            <a:pPr lvl="2" eaLnBrk="1" hangingPunct="1">
              <a:buClr>
                <a:srgbClr val="D22D00"/>
              </a:buClr>
            </a:pPr>
            <a:r>
              <a:rPr lang="en-US" smtClean="0"/>
              <a:t>Carl Rogers </a:t>
            </a:r>
          </a:p>
        </p:txBody>
      </p:sp>
    </p:spTree>
    <p:extLst>
      <p:ext uri="{BB962C8B-B14F-4D97-AF65-F5344CB8AC3E}">
        <p14:creationId xmlns:p14="http://schemas.microsoft.com/office/powerpoint/2010/main" val="28090275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15900"/>
            <a:ext cx="8229600" cy="622300"/>
          </a:xfrm>
        </p:spPr>
        <p:txBody>
          <a:bodyPr/>
          <a:lstStyle/>
          <a:p>
            <a:pPr eaLnBrk="1" hangingPunct="1"/>
            <a:r>
              <a:rPr lang="en-US" smtClean="0"/>
              <a:t>Modern Perspectives (4 of 5)</a:t>
            </a:r>
          </a:p>
        </p:txBody>
      </p:sp>
      <p:sp>
        <p:nvSpPr>
          <p:cNvPr id="31747"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lnSpc>
                <a:spcPct val="90000"/>
              </a:lnSpc>
              <a:spcBef>
                <a:spcPct val="0"/>
              </a:spcBef>
            </a:pPr>
            <a:r>
              <a:rPr lang="en-US" smtClean="0">
                <a:solidFill>
                  <a:srgbClr val="FFFFFF"/>
                </a:solidFill>
              </a:rPr>
              <a:t>Learning Objective 1.3: Describe the perspectives used to understand psychology today.</a:t>
            </a:r>
            <a:endParaRPr lang="en-US" smtClean="0"/>
          </a:p>
          <a:p>
            <a:pPr eaLnBrk="1" hangingPunct="1">
              <a:lnSpc>
                <a:spcPct val="90000"/>
              </a:lnSpc>
              <a:spcBef>
                <a:spcPct val="0"/>
              </a:spcBef>
            </a:pPr>
            <a:endParaRPr lang="en-US" smtClean="0"/>
          </a:p>
        </p:txBody>
      </p:sp>
      <p:sp>
        <p:nvSpPr>
          <p:cNvPr id="31748"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smtClean="0"/>
              <a:t>Cognitive Perspective</a:t>
            </a:r>
          </a:p>
          <a:p>
            <a:pPr lvl="1" eaLnBrk="1" hangingPunct="1">
              <a:buClr>
                <a:srgbClr val="D22D00"/>
              </a:buClr>
            </a:pPr>
            <a:r>
              <a:rPr lang="en-US" smtClean="0"/>
              <a:t>Focuses on memory, intelligence, perception, thought processes, problem solving, language, and learning</a:t>
            </a:r>
          </a:p>
          <a:p>
            <a:pPr lvl="2" eaLnBrk="1" hangingPunct="1">
              <a:buClr>
                <a:srgbClr val="D22D00"/>
              </a:buClr>
            </a:pPr>
            <a:r>
              <a:rPr lang="en-US" smtClean="0"/>
              <a:t>Includes the relatively new field of cognitive neuroscience which uses tools like MRI, fMRI, and PET for imaging the structure and activity of the living brain </a:t>
            </a:r>
          </a:p>
          <a:p>
            <a:pPr eaLnBrk="1" hangingPunct="1">
              <a:buClr>
                <a:srgbClr val="D22D00"/>
              </a:buClr>
            </a:pPr>
            <a:r>
              <a:rPr lang="en-US" smtClean="0"/>
              <a:t>Sociocultural Perspective</a:t>
            </a:r>
          </a:p>
          <a:p>
            <a:pPr lvl="1" eaLnBrk="1" hangingPunct="1">
              <a:buClr>
                <a:srgbClr val="D22D00"/>
              </a:buClr>
            </a:pPr>
            <a:r>
              <a:rPr lang="en-US" smtClean="0"/>
              <a:t>Focuses on the relationship between social behavior and culture</a:t>
            </a:r>
          </a:p>
          <a:p>
            <a:pPr lvl="1" eaLnBrk="1" hangingPunct="1">
              <a:buClr>
                <a:srgbClr val="D22D00"/>
              </a:buClr>
            </a:pPr>
            <a:r>
              <a:rPr lang="en-US" smtClean="0"/>
              <a:t>Cross-cultural research: contrasts and comparisons of a behavior or issue are studied in at least two or more cultures</a:t>
            </a:r>
          </a:p>
        </p:txBody>
      </p:sp>
    </p:spTree>
    <p:extLst>
      <p:ext uri="{BB962C8B-B14F-4D97-AF65-F5344CB8AC3E}">
        <p14:creationId xmlns:p14="http://schemas.microsoft.com/office/powerpoint/2010/main" val="99753271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15900"/>
            <a:ext cx="8229600" cy="622300"/>
          </a:xfrm>
        </p:spPr>
        <p:txBody>
          <a:bodyPr/>
          <a:lstStyle/>
          <a:p>
            <a:pPr eaLnBrk="1" hangingPunct="1"/>
            <a:r>
              <a:rPr lang="en-US" smtClean="0"/>
              <a:t>Modern Perspectives (5 of 5)</a:t>
            </a:r>
          </a:p>
        </p:txBody>
      </p:sp>
      <p:sp>
        <p:nvSpPr>
          <p:cNvPr id="32771"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1.3: Describe the perspectives used to understand psychology today.</a:t>
            </a:r>
            <a:endParaRPr lang="en-US" smtClean="0"/>
          </a:p>
          <a:p>
            <a:pPr eaLnBrk="1" hangingPunct="1">
              <a:spcBef>
                <a:spcPct val="0"/>
              </a:spcBef>
            </a:pPr>
            <a:endParaRPr lang="en-US" smtClean="0"/>
          </a:p>
        </p:txBody>
      </p:sp>
      <p:sp>
        <p:nvSpPr>
          <p:cNvPr id="32772" name="Content Placeholder 3"/>
          <p:cNvSpPr>
            <a:spLocks noGrp="1"/>
          </p:cNvSpPr>
          <p:nvPr>
            <p:ph sz="quarter" idx="14"/>
          </p:nvPr>
        </p:nvSpPr>
        <p:spPr bwMode="auto">
          <a:xfrm>
            <a:off x="381000" y="1447800"/>
            <a:ext cx="8229600" cy="4953000"/>
          </a:xfrm>
        </p:spPr>
        <p:txBody>
          <a:bodyPr wrap="square" numCol="1" anchor="t" anchorCtr="0" compatLnSpc="1">
            <a:prstTxWarp prst="textNoShape">
              <a:avLst/>
            </a:prstTxWarp>
          </a:bodyPr>
          <a:lstStyle/>
          <a:p>
            <a:pPr eaLnBrk="1" hangingPunct="1">
              <a:buClr>
                <a:srgbClr val="D22D00"/>
              </a:buClr>
            </a:pPr>
            <a:r>
              <a:rPr lang="en-US" smtClean="0"/>
              <a:t>Biopsychological Perspective</a:t>
            </a:r>
          </a:p>
          <a:p>
            <a:pPr lvl="1" eaLnBrk="1" hangingPunct="1">
              <a:buClr>
                <a:srgbClr val="D22D00"/>
              </a:buClr>
            </a:pPr>
            <a:r>
              <a:rPr lang="en-US" sz="2200" smtClean="0"/>
              <a:t>Attributes human and animal behavior to biological events occurring in the body, such as genetic influences, hormones, and the activity of the nervous system</a:t>
            </a:r>
          </a:p>
          <a:p>
            <a:pPr lvl="1" eaLnBrk="1" hangingPunct="1">
              <a:buClr>
                <a:srgbClr val="D22D00"/>
              </a:buClr>
            </a:pPr>
            <a:r>
              <a:rPr lang="en-US" sz="2200" smtClean="0"/>
              <a:t>Part of the study of the physical structure, function, and development of the nervous system</a:t>
            </a:r>
          </a:p>
          <a:p>
            <a:pPr eaLnBrk="1" hangingPunct="1">
              <a:buClr>
                <a:srgbClr val="D22D00"/>
              </a:buClr>
            </a:pPr>
            <a:r>
              <a:rPr lang="en-US" smtClean="0"/>
              <a:t>Biopsychosocial Perspective</a:t>
            </a:r>
          </a:p>
          <a:p>
            <a:pPr lvl="1" eaLnBrk="1" hangingPunct="1">
              <a:buClr>
                <a:srgbClr val="D22D00"/>
              </a:buClr>
            </a:pPr>
            <a:r>
              <a:rPr lang="en-US" sz="2200" smtClean="0"/>
              <a:t>Holistic approach: explains how genetics, behaviors, and environmental aspects interact to explain an individual</a:t>
            </a:r>
          </a:p>
          <a:p>
            <a:pPr eaLnBrk="1" hangingPunct="1">
              <a:buClr>
                <a:srgbClr val="D22D00"/>
              </a:buClr>
            </a:pPr>
            <a:r>
              <a:rPr lang="en-US" smtClean="0"/>
              <a:t>Evolutionary Perspective</a:t>
            </a:r>
          </a:p>
          <a:p>
            <a:pPr lvl="1" eaLnBrk="1" hangingPunct="1">
              <a:buClr>
                <a:srgbClr val="D22D00"/>
              </a:buClr>
            </a:pPr>
            <a:r>
              <a:rPr lang="en-US" sz="2200" smtClean="0"/>
              <a:t>Focuses on the biological bases of universal mental characteristics that all humans share</a:t>
            </a:r>
            <a:endParaRPr lang="en-US" smtClean="0"/>
          </a:p>
          <a:p>
            <a:pPr lvl="1" eaLnBrk="1" hangingPunct="1"/>
            <a:endParaRPr lang="en-US" smtClean="0"/>
          </a:p>
        </p:txBody>
      </p:sp>
    </p:spTree>
    <p:extLst>
      <p:ext uri="{BB962C8B-B14F-4D97-AF65-F5344CB8AC3E}">
        <p14:creationId xmlns:p14="http://schemas.microsoft.com/office/powerpoint/2010/main" val="204554154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7200" y="228600"/>
            <a:ext cx="8229600" cy="622300"/>
          </a:xfrm>
        </p:spPr>
        <p:txBody>
          <a:bodyPr anchor="t"/>
          <a:lstStyle/>
          <a:p>
            <a:pPr eaLnBrk="1" hangingPunct="1"/>
            <a:r>
              <a:rPr lang="en-US" altLang="ja-JP" smtClean="0">
                <a:ea typeface="ＭＳ Ｐゴシック"/>
                <a:cs typeface="Arial" pitchFamily="34" charset="0"/>
              </a:rPr>
              <a:t>Positive</a:t>
            </a:r>
            <a:r>
              <a:rPr lang="en-US" altLang="ja-JP" sz="2400" smtClean="0">
                <a:ea typeface="ＭＳ Ｐゴシック"/>
                <a:cs typeface="Arial" pitchFamily="34" charset="0"/>
              </a:rPr>
              <a:t> </a:t>
            </a:r>
            <a:r>
              <a:rPr lang="en-US" altLang="ja-JP" smtClean="0">
                <a:ea typeface="ＭＳ Ｐゴシック"/>
                <a:cs typeface="Arial" pitchFamily="34" charset="0"/>
              </a:rPr>
              <a:t>Psychology</a:t>
            </a:r>
          </a:p>
        </p:txBody>
      </p:sp>
      <p:sp>
        <p:nvSpPr>
          <p:cNvPr id="33795" name="Text Placeholder 2"/>
          <p:cNvSpPr>
            <a:spLocks noGrp="1"/>
          </p:cNvSpPr>
          <p:nvPr>
            <p:ph type="body" sz="quarter" idx="4294967295"/>
          </p:nvPr>
        </p:nvSpPr>
        <p:spPr bwMode="auto">
          <a:xfrm>
            <a:off x="457200" y="838200"/>
            <a:ext cx="8229600" cy="401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itchFamily="34" charset="0"/>
              <a:buNone/>
            </a:pPr>
            <a:r>
              <a:rPr lang="en-US" sz="1600" smtClean="0">
                <a:solidFill>
                  <a:srgbClr val="FFFFFF"/>
                </a:solidFill>
              </a:rPr>
              <a:t>Learning Objective 1.4: Explain how psychology developed as a scientific discipline.   </a:t>
            </a:r>
          </a:p>
          <a:p>
            <a:pPr marL="0" indent="0" eaLnBrk="1" hangingPunct="1">
              <a:spcBef>
                <a:spcPct val="0"/>
              </a:spcBef>
              <a:buFont typeface="Arial" pitchFamily="34" charset="0"/>
              <a:buNone/>
            </a:pPr>
            <a:endParaRPr lang="en-US" sz="1600" smtClean="0">
              <a:solidFill>
                <a:schemeClr val="bg1"/>
              </a:solidFill>
            </a:endParaRPr>
          </a:p>
        </p:txBody>
      </p:sp>
      <p:sp>
        <p:nvSpPr>
          <p:cNvPr id="33796" name="Content Placeholder 3"/>
          <p:cNvSpPr>
            <a:spLocks noGrp="1"/>
          </p:cNvSpPr>
          <p:nvPr>
            <p:ph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Clr>
                <a:srgbClr val="D22D00"/>
              </a:buClr>
            </a:pPr>
            <a:r>
              <a:rPr lang="en-US" smtClean="0"/>
              <a:t>Martin Seligman, founder of positive psychology</a:t>
            </a:r>
          </a:p>
          <a:p>
            <a:pPr lvl="1" eaLnBrk="1" hangingPunct="1">
              <a:buClr>
                <a:srgbClr val="D22D00"/>
              </a:buClr>
            </a:pPr>
            <a:r>
              <a:rPr lang="en-US" smtClean="0"/>
              <a:t>shifts focus away from the negative and focuses on strengths, well-being, and the pursuit of happiness </a:t>
            </a:r>
          </a:p>
          <a:p>
            <a:pPr eaLnBrk="1" hangingPunct="1">
              <a:buClr>
                <a:srgbClr val="D22D00"/>
              </a:buClr>
            </a:pPr>
            <a:r>
              <a:rPr lang="en-US" smtClean="0"/>
              <a:t>No one perspective has all the answers; some are more scientific (behavioral and cognitive), some  based more on human behavior</a:t>
            </a:r>
          </a:p>
          <a:p>
            <a:pPr eaLnBrk="1" hangingPunct="1">
              <a:buClr>
                <a:srgbClr val="D22D00"/>
              </a:buClr>
            </a:pPr>
            <a:r>
              <a:rPr lang="en-US" smtClean="0"/>
              <a:t>Eclectic perspective</a:t>
            </a:r>
          </a:p>
          <a:p>
            <a:pPr lvl="1" eaLnBrk="1" hangingPunct="1">
              <a:buClr>
                <a:srgbClr val="D22D00"/>
              </a:buClr>
            </a:pPr>
            <a:r>
              <a:rPr lang="en-US" smtClean="0"/>
              <a:t>Bits and pieces of several perspectives are used to best fit a particular situation.    </a:t>
            </a:r>
          </a:p>
        </p:txBody>
      </p:sp>
    </p:spTree>
    <p:extLst>
      <p:ext uri="{BB962C8B-B14F-4D97-AF65-F5344CB8AC3E}">
        <p14:creationId xmlns:p14="http://schemas.microsoft.com/office/powerpoint/2010/main" val="78772949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15900"/>
            <a:ext cx="8229600" cy="622300"/>
          </a:xfrm>
        </p:spPr>
        <p:txBody>
          <a:bodyPr/>
          <a:lstStyle/>
          <a:p>
            <a:pPr eaLnBrk="1" hangingPunct="1"/>
            <a:r>
              <a:rPr lang="en-US" smtClean="0"/>
              <a:t>Psychological Professionals (1 of 2)</a:t>
            </a:r>
            <a:r>
              <a:rPr lang="en-US" altLang="ja-JP" smtClean="0">
                <a:ea typeface="ＭＳ Ｐゴシック"/>
                <a:cs typeface="Arial" pitchFamily="34" charset="0"/>
              </a:rPr>
              <a:t/>
            </a:r>
            <a:br>
              <a:rPr lang="en-US" altLang="ja-JP" smtClean="0">
                <a:ea typeface="ＭＳ Ｐゴシック"/>
                <a:cs typeface="Arial" pitchFamily="34" charset="0"/>
              </a:rPr>
            </a:br>
            <a:endParaRPr lang="en-US" altLang="ja-JP" sz="2400" smtClean="0">
              <a:ea typeface="ＭＳ Ｐゴシック"/>
              <a:cs typeface="Arial" pitchFamily="34" charset="0"/>
            </a:endParaRPr>
          </a:p>
        </p:txBody>
      </p:sp>
      <p:sp>
        <p:nvSpPr>
          <p:cNvPr id="34819" name="Text Placeholder 2"/>
          <p:cNvSpPr>
            <a:spLocks noGrp="1"/>
          </p:cNvSpPr>
          <p:nvPr>
            <p:ph type="body" sz="quarter" idx="13"/>
          </p:nvPr>
        </p:nvSpPr>
        <p:spPr bwMode="auto">
          <a:xfrm>
            <a:off x="457200" y="838200"/>
            <a:ext cx="8229600" cy="403225"/>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1.5: Describe the important subfields of psychology.</a:t>
            </a:r>
          </a:p>
          <a:p>
            <a:pPr eaLnBrk="1" hangingPunct="1">
              <a:spcBef>
                <a:spcPct val="0"/>
              </a:spcBef>
            </a:pPr>
            <a:endParaRPr lang="en-US" smtClean="0"/>
          </a:p>
        </p:txBody>
      </p:sp>
      <p:sp>
        <p:nvSpPr>
          <p:cNvPr id="34820"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smtClean="0"/>
              <a:t>Psychologist</a:t>
            </a:r>
          </a:p>
          <a:p>
            <a:pPr lvl="1" eaLnBrk="1" hangingPunct="1">
              <a:buClr>
                <a:srgbClr val="D22D00"/>
              </a:buClr>
            </a:pPr>
            <a:r>
              <a:rPr lang="en-US" sz="2000" smtClean="0"/>
              <a:t>Undergoes intense academic training, has a doctorate degree, chooses a specialization from the different subfields as shown in figure (b) below:</a:t>
            </a:r>
          </a:p>
          <a:p>
            <a:pPr eaLnBrk="1" hangingPunct="1">
              <a:buClr>
                <a:srgbClr val="D22D00"/>
              </a:buClr>
            </a:pPr>
            <a:endParaRPr lang="en-US" sz="2000" smtClean="0"/>
          </a:p>
        </p:txBody>
      </p:sp>
      <p:pic>
        <p:nvPicPr>
          <p:cNvPr id="348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0063"/>
            <a:ext cx="7315200" cy="321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630693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457200" y="1993900"/>
            <a:ext cx="8229600" cy="2309813"/>
          </a:xfrm>
        </p:spPr>
        <p:txBody>
          <a:bodyPr/>
          <a:lstStyle/>
          <a:p>
            <a:pPr algn="ctr" eaLnBrk="1" hangingPunct="1"/>
            <a:r>
              <a:rPr lang="en-US" sz="4000" dirty="0" smtClean="0"/>
              <a:t>Module 1</a:t>
            </a:r>
            <a:br>
              <a:rPr lang="en-US" sz="4000" dirty="0" smtClean="0"/>
            </a:br>
            <a:r>
              <a:rPr lang="en-US" sz="3600" dirty="0" smtClean="0"/>
              <a:t>Psychology: Historical</a:t>
            </a:r>
            <a:br>
              <a:rPr lang="en-US" sz="3600" dirty="0" smtClean="0"/>
            </a:br>
            <a:r>
              <a:rPr lang="en-US" sz="3600" dirty="0" smtClean="0"/>
              <a:t>Development and Perspectives</a:t>
            </a:r>
          </a:p>
        </p:txBody>
      </p:sp>
    </p:spTree>
    <p:extLst>
      <p:ext uri="{BB962C8B-B14F-4D97-AF65-F5344CB8AC3E}">
        <p14:creationId xmlns:p14="http://schemas.microsoft.com/office/powerpoint/2010/main" val="59539474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215900"/>
            <a:ext cx="8915400" cy="622300"/>
          </a:xfrm>
        </p:spPr>
        <p:txBody>
          <a:bodyPr/>
          <a:lstStyle/>
          <a:p>
            <a:pPr eaLnBrk="1" hangingPunct="1"/>
            <a:r>
              <a:rPr lang="en-US" smtClean="0"/>
              <a:t>Psychological Professionals (2 of 2)</a:t>
            </a:r>
            <a:r>
              <a:rPr lang="en-US" altLang="ja-JP" sz="2400" smtClean="0">
                <a:ea typeface="ＭＳ Ｐゴシック"/>
                <a:cs typeface="Arial" pitchFamily="34" charset="0"/>
              </a:rPr>
              <a:t/>
            </a:r>
            <a:br>
              <a:rPr lang="en-US" altLang="ja-JP" sz="2400" smtClean="0">
                <a:ea typeface="ＭＳ Ｐゴシック"/>
                <a:cs typeface="Arial" pitchFamily="34" charset="0"/>
              </a:rPr>
            </a:br>
            <a:r>
              <a:rPr lang="en-US" altLang="ja-JP" sz="2400" smtClean="0">
                <a:ea typeface="ＭＳ Ｐゴシック"/>
                <a:cs typeface="Arial" pitchFamily="34" charset="0"/>
              </a:rPr>
              <a:t> </a:t>
            </a:r>
          </a:p>
        </p:txBody>
      </p:sp>
      <p:sp>
        <p:nvSpPr>
          <p:cNvPr id="35843" name="Text Placeholder 2"/>
          <p:cNvSpPr>
            <a:spLocks noGrp="1"/>
          </p:cNvSpPr>
          <p:nvPr>
            <p:ph type="body" sz="quarter" idx="13"/>
          </p:nvPr>
        </p:nvSpPr>
        <p:spPr bwMode="auto">
          <a:xfrm>
            <a:off x="304800" y="914400"/>
            <a:ext cx="8229600" cy="401638"/>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1.5: Describe the important subfields of psychology.</a:t>
            </a:r>
          </a:p>
        </p:txBody>
      </p:sp>
      <p:sp>
        <p:nvSpPr>
          <p:cNvPr id="35844"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smtClean="0"/>
              <a:t>Psychiatrist </a:t>
            </a:r>
          </a:p>
          <a:p>
            <a:pPr lvl="1" eaLnBrk="1" hangingPunct="1">
              <a:buClr>
                <a:srgbClr val="D22D00"/>
              </a:buClr>
            </a:pPr>
            <a:r>
              <a:rPr lang="en-US" smtClean="0"/>
              <a:t>Medical doctor who has specialized in the diagnosis and treatment of psychological disorders</a:t>
            </a:r>
          </a:p>
          <a:p>
            <a:pPr eaLnBrk="1" hangingPunct="1">
              <a:buClr>
                <a:srgbClr val="D22D00"/>
              </a:buClr>
            </a:pPr>
            <a:r>
              <a:rPr lang="en-US" smtClean="0"/>
              <a:t>Psychiatric Social Worker</a:t>
            </a:r>
          </a:p>
          <a:p>
            <a:pPr lvl="1" eaLnBrk="1" hangingPunct="1">
              <a:buClr>
                <a:srgbClr val="D22D00"/>
              </a:buClr>
            </a:pPr>
            <a:r>
              <a:rPr lang="en-US" smtClean="0"/>
              <a:t>Has a Master’s degree, is trained, and focuses on environmental conditions that can have an impact on mental disorders, such as poverty, overcrowding, stress, and drug abuse</a:t>
            </a:r>
          </a:p>
        </p:txBody>
      </p:sp>
    </p:spTree>
    <p:extLst>
      <p:ext uri="{BB962C8B-B14F-4D97-AF65-F5344CB8AC3E}">
        <p14:creationId xmlns:p14="http://schemas.microsoft.com/office/powerpoint/2010/main" val="330362848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228600"/>
            <a:ext cx="8229600" cy="622300"/>
          </a:xfrm>
        </p:spPr>
        <p:txBody>
          <a:bodyPr/>
          <a:lstStyle/>
          <a:p>
            <a:pPr eaLnBrk="1" hangingPunct="1"/>
            <a:r>
              <a:rPr lang="en-US" smtClean="0"/>
              <a:t>Research</a:t>
            </a:r>
            <a:endParaRPr lang="en-US" altLang="ja-JP" sz="2400" smtClean="0">
              <a:ea typeface="ＭＳ Ｐゴシック"/>
              <a:cs typeface="Arial" pitchFamily="34" charset="0"/>
            </a:endParaRPr>
          </a:p>
        </p:txBody>
      </p:sp>
      <p:sp>
        <p:nvSpPr>
          <p:cNvPr id="36867" name="Text Placeholder 2"/>
          <p:cNvSpPr>
            <a:spLocks noGrp="1"/>
          </p:cNvSpPr>
          <p:nvPr>
            <p:ph type="body" sz="quarter" idx="13"/>
          </p:nvPr>
        </p:nvSpPr>
        <p:spPr bwMode="auto">
          <a:xfrm>
            <a:off x="457200" y="914400"/>
            <a:ext cx="8229600" cy="403225"/>
          </a:xfrm>
        </p:spPr>
        <p:txBody>
          <a:bodyPr wrap="square" numCol="1" anchor="t" anchorCtr="0" compatLnSpc="1">
            <a:prstTxWarp prst="textNoShape">
              <a:avLst/>
            </a:prstTxWarp>
          </a:bodyPr>
          <a:lstStyle/>
          <a:p>
            <a:pPr eaLnBrk="1" hangingPunct="1">
              <a:spcBef>
                <a:spcPts val="1500"/>
              </a:spcBef>
            </a:pPr>
            <a:r>
              <a:rPr lang="en-US" smtClean="0">
                <a:solidFill>
                  <a:srgbClr val="FFFFFF"/>
                </a:solidFill>
              </a:rPr>
              <a:t>Learning Objective 1.6: Discuss the value of research with human and nonhuman animals.</a:t>
            </a:r>
          </a:p>
          <a:p>
            <a:pPr eaLnBrk="1" hangingPunct="1">
              <a:spcBef>
                <a:spcPct val="0"/>
              </a:spcBef>
            </a:pPr>
            <a:endParaRPr lang="en-US" smtClean="0">
              <a:solidFill>
                <a:srgbClr val="FFFFFF"/>
              </a:solidFill>
            </a:endParaRPr>
          </a:p>
        </p:txBody>
      </p:sp>
      <p:sp>
        <p:nvSpPr>
          <p:cNvPr id="36868"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dirty="0" smtClean="0"/>
              <a:t>Basic research </a:t>
            </a:r>
            <a:r>
              <a:rPr lang="en-US" dirty="0"/>
              <a:t>– </a:t>
            </a:r>
            <a:r>
              <a:rPr lang="en-US" dirty="0" smtClean="0"/>
              <a:t>for the sake of gaining scientific knowledge</a:t>
            </a:r>
          </a:p>
          <a:p>
            <a:pPr lvl="2" eaLnBrk="1" hangingPunct="1">
              <a:buClr>
                <a:srgbClr val="D22D00"/>
              </a:buClr>
            </a:pPr>
            <a:r>
              <a:rPr lang="en-US" sz="2200" dirty="0" smtClean="0"/>
              <a:t>Example: how many “things” a person can hold in memory at any one time</a:t>
            </a:r>
          </a:p>
          <a:p>
            <a:pPr eaLnBrk="1" hangingPunct="1">
              <a:buClr>
                <a:srgbClr val="D22D00"/>
              </a:buClr>
            </a:pPr>
            <a:r>
              <a:rPr lang="en-US" dirty="0" smtClean="0"/>
              <a:t>Applied research </a:t>
            </a:r>
            <a:r>
              <a:rPr lang="en-US" dirty="0"/>
              <a:t>– </a:t>
            </a:r>
            <a:r>
              <a:rPr lang="en-US" dirty="0" smtClean="0"/>
              <a:t>aimed at answering real-world, practical problems</a:t>
            </a:r>
          </a:p>
          <a:p>
            <a:pPr lvl="2" eaLnBrk="1" hangingPunct="1">
              <a:buClr>
                <a:srgbClr val="D22D00"/>
              </a:buClr>
            </a:pPr>
            <a:r>
              <a:rPr lang="en-US" sz="2200" dirty="0" smtClean="0"/>
              <a:t>Example: use information from the basic researcher’s memory study to develop a new study method for students.</a:t>
            </a:r>
          </a:p>
        </p:txBody>
      </p:sp>
    </p:spTree>
    <p:extLst>
      <p:ext uri="{BB962C8B-B14F-4D97-AF65-F5344CB8AC3E}">
        <p14:creationId xmlns:p14="http://schemas.microsoft.com/office/powerpoint/2010/main" val="121359702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15900"/>
            <a:ext cx="8229600" cy="622300"/>
          </a:xfrm>
        </p:spPr>
        <p:txBody>
          <a:bodyPr/>
          <a:lstStyle/>
          <a:p>
            <a:pPr eaLnBrk="1" hangingPunct="1"/>
            <a:r>
              <a:rPr lang="en-US" smtClean="0"/>
              <a:t>Role of Psychology in Society </a:t>
            </a:r>
            <a:endParaRPr lang="en-US" altLang="ja-JP" sz="2400" smtClean="0">
              <a:ea typeface="ＭＳ Ｐゴシック"/>
              <a:cs typeface="Arial" pitchFamily="34" charset="0"/>
            </a:endParaRPr>
          </a:p>
        </p:txBody>
      </p:sp>
      <p:sp>
        <p:nvSpPr>
          <p:cNvPr id="37891" name="Text Placeholder 2"/>
          <p:cNvSpPr>
            <a:spLocks noGrp="1"/>
          </p:cNvSpPr>
          <p:nvPr>
            <p:ph type="body" sz="quarter" idx="13"/>
          </p:nvPr>
        </p:nvSpPr>
        <p:spPr bwMode="auto">
          <a:xfrm>
            <a:off x="457200" y="838200"/>
            <a:ext cx="8229600" cy="403225"/>
          </a:xfrm>
        </p:spPr>
        <p:txBody>
          <a:bodyPr wrap="square" numCol="1" anchor="t" anchorCtr="0" compatLnSpc="1">
            <a:prstTxWarp prst="textNoShape">
              <a:avLst/>
            </a:prstTxWarp>
          </a:bodyPr>
          <a:lstStyle/>
          <a:p>
            <a:pPr eaLnBrk="1" hangingPunct="1">
              <a:spcBef>
                <a:spcPts val="1500"/>
              </a:spcBef>
            </a:pPr>
            <a:r>
              <a:rPr lang="en-US" smtClean="0">
                <a:solidFill>
                  <a:srgbClr val="FFFFFF"/>
                </a:solidFill>
              </a:rPr>
              <a:t>Learning Objective 1.7: Describe the role psychology plays in improving both society and people’s lives.</a:t>
            </a:r>
          </a:p>
        </p:txBody>
      </p:sp>
      <p:sp>
        <p:nvSpPr>
          <p:cNvPr id="37892"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sz="2600" smtClean="0"/>
              <a:t>Psychologists can aim to improve the daily lives of people in the following ways:</a:t>
            </a:r>
          </a:p>
          <a:p>
            <a:pPr lvl="1" eaLnBrk="1" hangingPunct="1">
              <a:buClr>
                <a:srgbClr val="D22D00"/>
              </a:buClr>
            </a:pPr>
            <a:r>
              <a:rPr lang="en-US" sz="2000" smtClean="0"/>
              <a:t>research into tough social issues and work on strategies to minimize racial prejudice and violence </a:t>
            </a:r>
          </a:p>
          <a:p>
            <a:pPr lvl="1" eaLnBrk="1" hangingPunct="1">
              <a:buClr>
                <a:srgbClr val="D22D00"/>
              </a:buClr>
            </a:pPr>
            <a:r>
              <a:rPr lang="en-US" sz="2000" smtClean="0"/>
              <a:t>research on human factors psychology and contribute to engineering improvements </a:t>
            </a:r>
          </a:p>
          <a:p>
            <a:pPr lvl="1" eaLnBrk="1" hangingPunct="1">
              <a:buClr>
                <a:srgbClr val="D22D00"/>
              </a:buClr>
            </a:pPr>
            <a:r>
              <a:rPr lang="en-US" sz="2000" smtClean="0"/>
              <a:t>understand developmental issues during childhood, strengthen school curriculum, and guide parents’ approach to raising children </a:t>
            </a:r>
          </a:p>
          <a:p>
            <a:pPr lvl="1" eaLnBrk="1" hangingPunct="1">
              <a:buClr>
                <a:srgbClr val="D22D00"/>
              </a:buClr>
            </a:pPr>
            <a:r>
              <a:rPr lang="en-US" sz="2000" smtClean="0"/>
              <a:t>help people work through difficult personal issues and overcome the challenges of psychological disorders</a:t>
            </a:r>
            <a:endParaRPr lang="en-US" smtClean="0"/>
          </a:p>
        </p:txBody>
      </p:sp>
    </p:spTree>
    <p:extLst>
      <p:ext uri="{BB962C8B-B14F-4D97-AF65-F5344CB8AC3E}">
        <p14:creationId xmlns:p14="http://schemas.microsoft.com/office/powerpoint/2010/main" val="96211148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994646"/>
            <a:ext cx="8229601" cy="2308413"/>
          </a:xfrm>
        </p:spPr>
        <p:txBody>
          <a:bodyPr/>
          <a:lstStyle/>
          <a:p>
            <a:pPr algn="ctr">
              <a:lnSpc>
                <a:spcPct val="150000"/>
              </a:lnSpc>
            </a:pPr>
            <a:r>
              <a:rPr lang="en-US" sz="4000" dirty="0" smtClean="0"/>
              <a:t>Module 2</a:t>
            </a:r>
            <a:br>
              <a:rPr lang="en-US" sz="4000" dirty="0" smtClean="0"/>
            </a:br>
            <a:r>
              <a:rPr lang="en-US" sz="4000" dirty="0" smtClean="0"/>
              <a:t>Research Methods and Ethics</a:t>
            </a:r>
            <a:br>
              <a:rPr lang="en-US" sz="4000" dirty="0" smtClean="0"/>
            </a:br>
            <a:endParaRPr lang="en-US" sz="4000" dirty="0"/>
          </a:p>
        </p:txBody>
      </p:sp>
    </p:spTree>
    <p:extLst>
      <p:ext uri="{BB962C8B-B14F-4D97-AF65-F5344CB8AC3E}">
        <p14:creationId xmlns:p14="http://schemas.microsoft.com/office/powerpoint/2010/main" val="275919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dirty="0" smtClean="0"/>
              <a:t>Learning Objectives</a:t>
            </a:r>
            <a:endParaRPr lang="en-US" dirty="0"/>
          </a:p>
        </p:txBody>
      </p:sp>
      <p:sp>
        <p:nvSpPr>
          <p:cNvPr id="3" name="Learning Objective List"/>
          <p:cNvSpPr>
            <a:spLocks noGrp="1"/>
          </p:cNvSpPr>
          <p:nvPr>
            <p:ph idx="1"/>
          </p:nvPr>
        </p:nvSpPr>
        <p:spPr/>
        <p:txBody>
          <a:bodyPr/>
          <a:lstStyle/>
          <a:p>
            <a:pPr marL="457200" lvl="1" indent="-457200">
              <a:lnSpc>
                <a:spcPct val="150000"/>
              </a:lnSpc>
              <a:buClr>
                <a:schemeClr val="bg1"/>
              </a:buClr>
              <a:buNone/>
            </a:pPr>
            <a:r>
              <a:rPr lang="en-US" altLang="en-US" sz="1600" b="1" dirty="0" smtClean="0">
                <a:solidFill>
                  <a:srgbClr val="D22D00"/>
                </a:solidFill>
              </a:rPr>
              <a:t>2.1</a:t>
            </a:r>
            <a:r>
              <a:rPr lang="en-US" altLang="en-US" sz="1600" b="1" dirty="0" smtClean="0">
                <a:solidFill>
                  <a:srgbClr val="FF8C00"/>
                </a:solidFill>
              </a:rPr>
              <a:t>	</a:t>
            </a:r>
            <a:r>
              <a:rPr lang="en-US" altLang="en-US" sz="1600" b="1" dirty="0" smtClean="0"/>
              <a:t>Describe the scientific method and how it is applied to psychology</a:t>
            </a:r>
            <a:r>
              <a:rPr lang="en-US" altLang="en-US" sz="1600" b="1" dirty="0" smtClean="0">
                <a:solidFill>
                  <a:srgbClr val="3333FF"/>
                </a:solidFill>
              </a:rPr>
              <a:t>.</a:t>
            </a:r>
          </a:p>
          <a:p>
            <a:pPr marL="457200" lvl="1" indent="-457200">
              <a:lnSpc>
                <a:spcPct val="150000"/>
              </a:lnSpc>
              <a:buClr>
                <a:schemeClr val="bg1"/>
              </a:buClr>
              <a:buNone/>
            </a:pPr>
            <a:r>
              <a:rPr lang="en-US" altLang="en-US" sz="1600" b="1" dirty="0" smtClean="0">
                <a:solidFill>
                  <a:srgbClr val="D22D00"/>
                </a:solidFill>
              </a:rPr>
              <a:t>2.2</a:t>
            </a:r>
            <a:r>
              <a:rPr lang="en-US" altLang="en-US" sz="1600" b="1" dirty="0" smtClean="0"/>
              <a:t>	Describe and compare the various research methods.</a:t>
            </a:r>
          </a:p>
          <a:p>
            <a:pPr marL="457200" lvl="1" indent="-457200">
              <a:lnSpc>
                <a:spcPct val="150000"/>
              </a:lnSpc>
              <a:buClr>
                <a:schemeClr val="bg1"/>
              </a:buClr>
              <a:buNone/>
            </a:pPr>
            <a:r>
              <a:rPr lang="en-US" altLang="en-US" sz="1600" b="1" dirty="0" smtClean="0">
                <a:solidFill>
                  <a:srgbClr val="D22D00"/>
                </a:solidFill>
              </a:rPr>
              <a:t>2.3</a:t>
            </a:r>
            <a:r>
              <a:rPr lang="en-US" altLang="en-US" sz="1600" b="1" dirty="0" smtClean="0"/>
              <a:t>	Define procedures used to improve the validity of research findings.</a:t>
            </a:r>
            <a:endParaRPr lang="en-US" altLang="en-US" sz="1600" b="1" dirty="0"/>
          </a:p>
          <a:p>
            <a:pPr marL="457200" lvl="1" indent="-457200">
              <a:lnSpc>
                <a:spcPct val="150000"/>
              </a:lnSpc>
              <a:buClr>
                <a:schemeClr val="bg1"/>
              </a:buClr>
              <a:buNone/>
            </a:pPr>
            <a:r>
              <a:rPr lang="en-US" altLang="en-US" sz="1600" b="1" dirty="0">
                <a:solidFill>
                  <a:srgbClr val="D22D00"/>
                </a:solidFill>
              </a:rPr>
              <a:t>2</a:t>
            </a:r>
            <a:r>
              <a:rPr lang="en-US" altLang="en-US" sz="1600" b="1" dirty="0" smtClean="0">
                <a:solidFill>
                  <a:srgbClr val="D22D00"/>
                </a:solidFill>
              </a:rPr>
              <a:t>.4</a:t>
            </a:r>
            <a:r>
              <a:rPr lang="en-US" altLang="en-US" sz="1600" b="1" dirty="0" smtClean="0"/>
              <a:t>	Identify ethical standards for research in psychology with human participants.</a:t>
            </a:r>
          </a:p>
          <a:p>
            <a:pPr marL="457200" lvl="1" indent="-457200">
              <a:lnSpc>
                <a:spcPct val="150000"/>
              </a:lnSpc>
              <a:buClr>
                <a:schemeClr val="bg1"/>
              </a:buClr>
              <a:buNone/>
            </a:pPr>
            <a:r>
              <a:rPr lang="en-US" altLang="en-US" sz="1600" b="1" dirty="0">
                <a:solidFill>
                  <a:srgbClr val="D22D00"/>
                </a:solidFill>
              </a:rPr>
              <a:t>2</a:t>
            </a:r>
            <a:r>
              <a:rPr lang="en-US" altLang="en-US" sz="1600" b="1" dirty="0" smtClean="0">
                <a:solidFill>
                  <a:srgbClr val="D22D00"/>
                </a:solidFill>
              </a:rPr>
              <a:t>.5</a:t>
            </a:r>
            <a:r>
              <a:rPr lang="en-US" altLang="en-US" sz="1600" b="1" dirty="0" smtClean="0"/>
              <a:t>	Discuss the purpose of nonhuman animal research in psychology.</a:t>
            </a:r>
          </a:p>
          <a:p>
            <a:pPr marL="457200" lvl="1" indent="-457200">
              <a:lnSpc>
                <a:spcPct val="150000"/>
              </a:lnSpc>
              <a:buClr>
                <a:schemeClr val="bg1"/>
              </a:buClr>
              <a:buNone/>
            </a:pPr>
            <a:r>
              <a:rPr lang="en-US" altLang="en-US" sz="1600" b="1" dirty="0">
                <a:solidFill>
                  <a:srgbClr val="D22D00"/>
                </a:solidFill>
              </a:rPr>
              <a:t>2</a:t>
            </a:r>
            <a:r>
              <a:rPr lang="en-US" altLang="en-US" sz="1600" b="1" dirty="0" smtClean="0">
                <a:solidFill>
                  <a:srgbClr val="D22D00"/>
                </a:solidFill>
              </a:rPr>
              <a:t>.6</a:t>
            </a:r>
            <a:r>
              <a:rPr lang="en-US" altLang="en-US" sz="1600" b="1" dirty="0" smtClean="0">
                <a:solidFill>
                  <a:srgbClr val="FF8C00"/>
                </a:solidFill>
              </a:rPr>
              <a:t>	</a:t>
            </a:r>
            <a:r>
              <a:rPr lang="en-US" altLang="en-US" sz="1600" b="1" dirty="0" smtClean="0"/>
              <a:t>Identify ethical guidelines for research in psychology with nonhuman animals.</a:t>
            </a:r>
          </a:p>
        </p:txBody>
      </p:sp>
    </p:spTree>
    <p:extLst>
      <p:ext uri="{BB962C8B-B14F-4D97-AF65-F5344CB8AC3E}">
        <p14:creationId xmlns:p14="http://schemas.microsoft.com/office/powerpoint/2010/main" val="793399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Psychology and the Scientific Method</a:t>
            </a:r>
            <a:br>
              <a:rPr lang="en-US" dirty="0" smtClean="0">
                <a:latin typeface="Arial" pitchFamily="34" charset="0"/>
              </a:rPr>
            </a:br>
            <a:r>
              <a:rPr lang="en-US" sz="2400" dirty="0" smtClean="0"/>
              <a:t>(</a:t>
            </a:r>
            <a:r>
              <a:rPr lang="en-US" sz="2400" dirty="0"/>
              <a:t>1 of </a:t>
            </a:r>
            <a:r>
              <a:rPr lang="en-US" sz="2400" dirty="0" smtClean="0"/>
              <a:t>3)</a:t>
            </a:r>
            <a:endParaRPr lang="en-US" altLang="ja-JP" sz="2400" dirty="0"/>
          </a:p>
        </p:txBody>
      </p:sp>
      <p:sp>
        <p:nvSpPr>
          <p:cNvPr id="3" name="Text Placeholder 2"/>
          <p:cNvSpPr>
            <a:spLocks noGrp="1"/>
          </p:cNvSpPr>
          <p:nvPr>
            <p:ph type="body" sz="quarter" idx="13"/>
          </p:nvPr>
        </p:nvSpPr>
        <p:spPr>
          <a:xfrm>
            <a:off x="457200" y="1097280"/>
            <a:ext cx="8229600" cy="402770"/>
          </a:xfrm>
        </p:spPr>
        <p:txBody>
          <a:bodyPr/>
          <a:lstStyle/>
          <a:p>
            <a:r>
              <a:rPr lang="en-US" dirty="0" smtClean="0"/>
              <a:t>Learning Objective 2.1: Describe the scientific method and how it is applied to psychology.</a:t>
            </a:r>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Scientific Method</a:t>
            </a:r>
          </a:p>
          <a:p>
            <a:pPr lvl="1">
              <a:buClr>
                <a:srgbClr val="D22D00"/>
              </a:buClr>
            </a:pPr>
            <a:r>
              <a:rPr lang="en-US" dirty="0" smtClean="0"/>
              <a:t>System of gathering data so that bias and error in measurement are reduced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rPr>
              <a:t>Psychology and the Scientific Method</a:t>
            </a:r>
            <a:r>
              <a:rPr lang="en-US" sz="2400" dirty="0"/>
              <a:t/>
            </a:r>
            <a:br>
              <a:rPr lang="en-US" sz="2400" dirty="0"/>
            </a:br>
            <a:r>
              <a:rPr lang="en-US" sz="2400" dirty="0" smtClean="0"/>
              <a:t>(2 </a:t>
            </a:r>
            <a:r>
              <a:rPr lang="en-US" sz="2400" dirty="0"/>
              <a:t>of </a:t>
            </a:r>
            <a:r>
              <a:rPr lang="en-US" sz="2400" dirty="0" smtClean="0"/>
              <a:t>3)</a:t>
            </a:r>
            <a:endParaRPr lang="en-US" sz="2400" dirty="0"/>
          </a:p>
        </p:txBody>
      </p:sp>
      <p:sp>
        <p:nvSpPr>
          <p:cNvPr id="3" name="Text Placeholder 2"/>
          <p:cNvSpPr>
            <a:spLocks noGrp="1"/>
          </p:cNvSpPr>
          <p:nvPr>
            <p:ph type="body" sz="quarter" idx="13"/>
          </p:nvPr>
        </p:nvSpPr>
        <p:spPr>
          <a:xfrm>
            <a:off x="457200" y="1097280"/>
            <a:ext cx="8229600" cy="402770"/>
          </a:xfrm>
        </p:spPr>
        <p:txBody>
          <a:bodyPr/>
          <a:lstStyle/>
          <a:p>
            <a:r>
              <a:rPr lang="en-US" dirty="0" smtClean="0"/>
              <a:t>Learning Objective 2.1: Describe the scientific method and how it is applied to psychology..</a:t>
            </a:r>
          </a:p>
          <a:p>
            <a:r>
              <a:rPr lang="en-US" dirty="0" smtClean="0"/>
              <a:t> </a:t>
            </a:r>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Steps in the Scientific Method:</a:t>
            </a:r>
          </a:p>
          <a:p>
            <a:pPr marL="971550" lvl="1" indent="-514350">
              <a:buClr>
                <a:srgbClr val="D22D00"/>
              </a:buClr>
              <a:buFontTx/>
              <a:buAutoNum type="arabicPeriod"/>
            </a:pPr>
            <a:r>
              <a:rPr lang="en-US" dirty="0" smtClean="0"/>
              <a:t>Formulating the question: identifying something interesting in your surroundings for which you would like to have an explanation</a:t>
            </a:r>
          </a:p>
          <a:p>
            <a:pPr marL="971550" lvl="1" indent="-514350">
              <a:buClr>
                <a:srgbClr val="D22D00"/>
              </a:buClr>
              <a:buFontTx/>
              <a:buAutoNum type="arabicPeriod"/>
            </a:pPr>
            <a:r>
              <a:rPr lang="en-US" dirty="0" smtClean="0"/>
              <a:t>Forming a hypothesis: tentative explanation of a phenomenon based on observations</a:t>
            </a:r>
          </a:p>
          <a:p>
            <a:pPr marL="1371600" lvl="2" indent="-514350">
              <a:buClr>
                <a:srgbClr val="D22D00"/>
              </a:buClr>
            </a:pPr>
            <a:r>
              <a:rPr lang="en-US" dirty="0"/>
              <a:t>Overcoming confirmation bias </a:t>
            </a:r>
            <a:r>
              <a:rPr lang="en-US" dirty="0" smtClean="0"/>
              <a:t>by </a:t>
            </a:r>
            <a:r>
              <a:rPr lang="en-US" dirty="0"/>
              <a:t>seeking out for information that might contradict the biases (or hypotheses)</a:t>
            </a:r>
          </a:p>
          <a:p>
            <a:pPr marL="971550" lvl="1" indent="-514350">
              <a:buClr>
                <a:srgbClr val="D22D00"/>
              </a:buClr>
              <a:buFontTx/>
              <a:buAutoNum type="arabicPeriod"/>
            </a:pPr>
            <a:r>
              <a:rPr lang="en-US" dirty="0" smtClean="0"/>
              <a:t>Testing the hypothesis</a:t>
            </a:r>
          </a:p>
          <a:p>
            <a:pPr marL="0" indent="0">
              <a:buClr>
                <a:srgbClr val="D22D00"/>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rPr>
              <a:t>Psychology and the Scientific Method</a:t>
            </a:r>
            <a:r>
              <a:rPr lang="en-US" sz="2400" dirty="0"/>
              <a:t/>
            </a:r>
            <a:br>
              <a:rPr lang="en-US" sz="2400" dirty="0"/>
            </a:br>
            <a:r>
              <a:rPr lang="en-US" sz="2400" dirty="0" smtClean="0"/>
              <a:t>(3 </a:t>
            </a:r>
            <a:r>
              <a:rPr lang="en-US" sz="2400" dirty="0"/>
              <a:t>of </a:t>
            </a:r>
            <a:r>
              <a:rPr lang="en-US" sz="2400" dirty="0" smtClean="0"/>
              <a:t>3)</a:t>
            </a:r>
            <a:endParaRPr lang="en-US" sz="2400" dirty="0"/>
          </a:p>
        </p:txBody>
      </p:sp>
      <p:sp>
        <p:nvSpPr>
          <p:cNvPr id="3" name="Text Placeholder 2"/>
          <p:cNvSpPr>
            <a:spLocks noGrp="1"/>
          </p:cNvSpPr>
          <p:nvPr>
            <p:ph type="body" sz="quarter" idx="13"/>
          </p:nvPr>
        </p:nvSpPr>
        <p:spPr>
          <a:xfrm>
            <a:off x="457200" y="1097280"/>
            <a:ext cx="8229600" cy="402770"/>
          </a:xfrm>
        </p:spPr>
        <p:txBody>
          <a:bodyPr/>
          <a:lstStyle/>
          <a:p>
            <a:r>
              <a:rPr lang="en-US" dirty="0" smtClean="0"/>
              <a:t>Learning Objective 2.1: Describe the scientific method and how it is applied to psychology.</a:t>
            </a:r>
          </a:p>
          <a:p>
            <a:r>
              <a:rPr lang="en-US" dirty="0" smtClean="0"/>
              <a:t> </a:t>
            </a:r>
          </a:p>
          <a:p>
            <a:endParaRPr lang="en-US" dirty="0"/>
          </a:p>
        </p:txBody>
      </p:sp>
      <p:sp>
        <p:nvSpPr>
          <p:cNvPr id="4" name="Content Placeholder 3"/>
          <p:cNvSpPr>
            <a:spLocks noGrp="1"/>
          </p:cNvSpPr>
          <p:nvPr>
            <p:ph sz="quarter" idx="14"/>
          </p:nvPr>
        </p:nvSpPr>
        <p:spPr>
          <a:xfrm>
            <a:off x="304800" y="1371600"/>
            <a:ext cx="8534400" cy="5181600"/>
          </a:xfrm>
        </p:spPr>
        <p:txBody>
          <a:bodyPr/>
          <a:lstStyle/>
          <a:p>
            <a:pPr>
              <a:buClr>
                <a:srgbClr val="D22D00"/>
              </a:buClr>
            </a:pPr>
            <a:r>
              <a:rPr lang="en-US" dirty="0" smtClean="0"/>
              <a:t>Steps in the Scientific Method (continued):</a:t>
            </a:r>
          </a:p>
          <a:p>
            <a:pPr marL="971550" lvl="1" indent="-514350">
              <a:buClr>
                <a:srgbClr val="D22D00"/>
              </a:buClr>
              <a:buFont typeface="+mj-lt"/>
              <a:buAutoNum type="arabicPeriod" startAt="4"/>
            </a:pPr>
            <a:r>
              <a:rPr lang="en-US" dirty="0" smtClean="0"/>
              <a:t>Drawing conclusions</a:t>
            </a:r>
          </a:p>
          <a:p>
            <a:pPr marL="1371600" lvl="2" indent="-514350">
              <a:buClr>
                <a:srgbClr val="D22D00"/>
              </a:buClr>
            </a:pPr>
            <a:r>
              <a:rPr lang="en-US" dirty="0" smtClean="0"/>
              <a:t>Outcome 1: your </a:t>
            </a:r>
            <a:r>
              <a:rPr lang="en-US" dirty="0"/>
              <a:t>measurements </a:t>
            </a:r>
            <a:r>
              <a:rPr lang="en-US" dirty="0" smtClean="0"/>
              <a:t>supported your </a:t>
            </a:r>
            <a:r>
              <a:rPr lang="en-US" dirty="0"/>
              <a:t>initial </a:t>
            </a:r>
            <a:r>
              <a:rPr lang="en-US" dirty="0" smtClean="0"/>
              <a:t>observations</a:t>
            </a:r>
          </a:p>
          <a:p>
            <a:pPr marL="1371600" lvl="2" indent="-514350">
              <a:buClr>
                <a:srgbClr val="D22D00"/>
              </a:buClr>
            </a:pPr>
            <a:r>
              <a:rPr lang="en-US" dirty="0"/>
              <a:t>Outcome </a:t>
            </a:r>
            <a:r>
              <a:rPr lang="en-US" dirty="0" smtClean="0"/>
              <a:t>2: your </a:t>
            </a:r>
            <a:r>
              <a:rPr lang="en-US" dirty="0"/>
              <a:t>hypothesis was not </a:t>
            </a:r>
            <a:r>
              <a:rPr lang="en-US" dirty="0" smtClean="0"/>
              <a:t>supported and </a:t>
            </a:r>
            <a:r>
              <a:rPr lang="en-US" dirty="0"/>
              <a:t>you need to go back to square one and think of another </a:t>
            </a:r>
            <a:r>
              <a:rPr lang="en-US" dirty="0" smtClean="0"/>
              <a:t>possible explanation </a:t>
            </a:r>
            <a:r>
              <a:rPr lang="en-US" dirty="0"/>
              <a:t>for what you have observed</a:t>
            </a:r>
          </a:p>
          <a:p>
            <a:pPr marL="1371600" lvl="2" indent="-514350">
              <a:buClr>
                <a:srgbClr val="D22D00"/>
              </a:buClr>
            </a:pPr>
            <a:r>
              <a:rPr lang="en-US" dirty="0" smtClean="0"/>
              <a:t>It is </a:t>
            </a:r>
            <a:r>
              <a:rPr lang="en-US" dirty="0"/>
              <a:t>related to the goal of prediction that enables educated guesses about future similar scenarios</a:t>
            </a:r>
          </a:p>
          <a:p>
            <a:pPr marL="971550" lvl="1" indent="-514350">
              <a:buClr>
                <a:srgbClr val="D22D00"/>
              </a:buClr>
              <a:buFontTx/>
              <a:buAutoNum type="arabicPeriod" startAt="4"/>
            </a:pPr>
            <a:r>
              <a:rPr lang="en-US" dirty="0" smtClean="0"/>
              <a:t>Reporting your results: let others know what you find</a:t>
            </a:r>
          </a:p>
          <a:p>
            <a:pPr marL="1371600" lvl="2" indent="-514350">
              <a:buClr>
                <a:srgbClr val="D22D00"/>
              </a:buClr>
            </a:pPr>
            <a:r>
              <a:rPr lang="en-US" dirty="0"/>
              <a:t>Lack of support for the experiment could </a:t>
            </a:r>
            <a:r>
              <a:rPr lang="en-US" dirty="0" smtClean="0"/>
              <a:t>be due to poorly designed study or factors </a:t>
            </a:r>
            <a:r>
              <a:rPr lang="en-US" dirty="0"/>
              <a:t>not under your </a:t>
            </a:r>
            <a:r>
              <a:rPr lang="en-US" dirty="0" smtClean="0"/>
              <a:t>control</a:t>
            </a:r>
          </a:p>
          <a:p>
            <a:pPr marL="1371600" lvl="2" indent="-514350">
              <a:buClr>
                <a:srgbClr val="D22D00"/>
              </a:buClr>
            </a:pPr>
            <a:r>
              <a:rPr lang="en-US" dirty="0" smtClean="0"/>
              <a:t>Use </a:t>
            </a:r>
            <a:r>
              <a:rPr lang="en-US" dirty="0"/>
              <a:t>the results of </a:t>
            </a:r>
            <a:r>
              <a:rPr lang="en-US" dirty="0" smtClean="0"/>
              <a:t>findings </a:t>
            </a:r>
            <a:r>
              <a:rPr lang="en-US" dirty="0"/>
              <a:t>to modify or </a:t>
            </a:r>
            <a:r>
              <a:rPr lang="en-US" dirty="0" smtClean="0"/>
              <a:t>control behavior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a:t>(1 of </a:t>
            </a:r>
            <a:r>
              <a:rPr lang="en-US" dirty="0" smtClean="0"/>
              <a:t>10)</a:t>
            </a: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endParaRPr lang="en-US" dirty="0"/>
          </a:p>
        </p:txBody>
      </p:sp>
      <p:sp>
        <p:nvSpPr>
          <p:cNvPr id="4" name="Content Placeholder 3"/>
          <p:cNvSpPr>
            <a:spLocks noGrp="1"/>
          </p:cNvSpPr>
          <p:nvPr>
            <p:ph sz="quarter" idx="14"/>
          </p:nvPr>
        </p:nvSpPr>
        <p:spPr>
          <a:xfrm>
            <a:off x="457200" y="1600200"/>
            <a:ext cx="4648200" cy="4525963"/>
          </a:xfrm>
        </p:spPr>
        <p:txBody>
          <a:bodyPr/>
          <a:lstStyle/>
          <a:p>
            <a:pPr>
              <a:buClr>
                <a:srgbClr val="D22D00"/>
              </a:buClr>
            </a:pPr>
            <a:r>
              <a:rPr lang="en-US" dirty="0" smtClean="0"/>
              <a:t>Naturalistic Observation</a:t>
            </a:r>
          </a:p>
          <a:p>
            <a:pPr lvl="1">
              <a:buClr>
                <a:srgbClr val="D22D00"/>
              </a:buClr>
            </a:pPr>
            <a:r>
              <a:rPr lang="en-US" dirty="0" smtClean="0"/>
              <a:t>Watching animals or humans behave in their normal environment</a:t>
            </a:r>
          </a:p>
          <a:p>
            <a:pPr lvl="1">
              <a:buClr>
                <a:srgbClr val="D22D00"/>
              </a:buClr>
            </a:pPr>
            <a:r>
              <a:rPr lang="en-US" dirty="0" smtClean="0"/>
              <a:t>Major advantage: realistic picture of behavior</a:t>
            </a:r>
          </a:p>
        </p:txBody>
      </p:sp>
      <p:pic>
        <p:nvPicPr>
          <p:cNvPr id="1026" name="Picture 1"/>
          <p:cNvPicPr>
            <a:picLocks noChangeAspect="1" noChangeArrowheads="1"/>
          </p:cNvPicPr>
          <p:nvPr/>
        </p:nvPicPr>
        <p:blipFill>
          <a:blip r:embed="rId3"/>
          <a:srcRect/>
          <a:stretch>
            <a:fillRect/>
          </a:stretch>
        </p:blipFill>
        <p:spPr bwMode="auto">
          <a:xfrm>
            <a:off x="5410200" y="1752600"/>
            <a:ext cx="3219450" cy="3352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smtClean="0"/>
              <a:t>(2 </a:t>
            </a:r>
            <a:r>
              <a:rPr lang="en-US" dirty="0"/>
              <a:t>of </a:t>
            </a:r>
            <a:r>
              <a:rPr lang="en-US" dirty="0" smtClean="0"/>
              <a:t>10)</a:t>
            </a:r>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Naturalistic Observation: Disadvantages</a:t>
            </a:r>
          </a:p>
          <a:p>
            <a:pPr lvl="1">
              <a:buClr>
                <a:srgbClr val="D22D00"/>
              </a:buClr>
            </a:pPr>
            <a:r>
              <a:rPr lang="en-US" dirty="0" smtClean="0"/>
              <a:t>Observer effect: the tendency of people or animals to behave differently when they know they are being observed</a:t>
            </a:r>
          </a:p>
          <a:p>
            <a:pPr lvl="2">
              <a:buClr>
                <a:srgbClr val="D22D00"/>
              </a:buClr>
            </a:pPr>
            <a:r>
              <a:rPr lang="en-US" dirty="0" smtClean="0"/>
              <a:t>Participant observation: a naturalistic observation in which the observer becomes a participant in the group being observed (to reduce observer effect)</a:t>
            </a:r>
          </a:p>
        </p:txBody>
      </p:sp>
      <p:sp>
        <p:nvSpPr>
          <p:cNvPr id="6" name="Text Placeholder 2"/>
          <p:cNvSpPr>
            <a:spLocks noGrp="1"/>
          </p:cNvSpPr>
          <p:nvPr>
            <p:ph type="body" sz="quarter" idx="13"/>
          </p:nvPr>
        </p:nvSpPr>
        <p:spPr>
          <a:xfrm>
            <a:off x="457200" y="816430"/>
            <a:ext cx="8229600" cy="402770"/>
          </a:xfrm>
        </p:spPr>
        <p:txBody>
          <a:bodyPr/>
          <a:lstStyle/>
          <a:p>
            <a:r>
              <a:rPr lang="en-US" dirty="0" smtClean="0"/>
              <a:t>Learning Objective 2.2: Describe and compare the various research methods.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earning Objectives"/>
          <p:cNvSpPr>
            <a:spLocks noGrp="1"/>
          </p:cNvSpPr>
          <p:nvPr>
            <p:ph type="title"/>
          </p:nvPr>
        </p:nvSpPr>
        <p:spPr/>
        <p:txBody>
          <a:bodyPr/>
          <a:lstStyle/>
          <a:p>
            <a:pPr eaLnBrk="1" hangingPunct="1"/>
            <a:r>
              <a:rPr lang="en-US" dirty="0" smtClean="0"/>
              <a:t>Learning Objectives </a:t>
            </a:r>
          </a:p>
        </p:txBody>
      </p:sp>
      <p:sp>
        <p:nvSpPr>
          <p:cNvPr id="18435" name="Learning Objective List"/>
          <p:cNvSpPr>
            <a:spLocks noGrp="1"/>
          </p:cNvSpPr>
          <p:nvPr>
            <p:ph idx="1"/>
          </p:nvPr>
        </p:nvSpPr>
        <p:spPr bwMode="auto">
          <a:xfrm>
            <a:off x="457200" y="1600200"/>
            <a:ext cx="8458200" cy="4525963"/>
          </a:xfrm>
        </p:spPr>
        <p:txBody>
          <a:bodyPr wrap="square" numCol="1" anchor="t" anchorCtr="0" compatLnSpc="1">
            <a:prstTxWarp prst="textNoShape">
              <a:avLst/>
            </a:prstTxWarp>
          </a:bodyPr>
          <a:lstStyle/>
          <a:p>
            <a:pPr marL="457200" lvl="1" indent="-457200" eaLnBrk="1" hangingPunct="1">
              <a:lnSpc>
                <a:spcPct val="150000"/>
              </a:lnSpc>
              <a:buClr>
                <a:schemeClr val="bg1"/>
              </a:buClr>
              <a:buFont typeface="Arial" pitchFamily="34" charset="0"/>
              <a:buNone/>
            </a:pPr>
            <a:r>
              <a:rPr lang="en-US" altLang="en-US" sz="1600" b="1" smtClean="0">
                <a:solidFill>
                  <a:srgbClr val="D22D00"/>
                </a:solidFill>
              </a:rPr>
              <a:t>1.1</a:t>
            </a:r>
            <a:r>
              <a:rPr lang="en-US" altLang="en-US" sz="1600" b="1" smtClean="0">
                <a:solidFill>
                  <a:srgbClr val="FF8C00"/>
                </a:solidFill>
              </a:rPr>
              <a:t>	</a:t>
            </a:r>
            <a:r>
              <a:rPr lang="en-US" altLang="en-US" sz="1600" b="1" smtClean="0"/>
              <a:t>Define psychology as a field of study, and identify psychology’s four primary goals as a science.</a:t>
            </a:r>
          </a:p>
          <a:p>
            <a:pPr marL="457200" lvl="1" indent="-457200" eaLnBrk="1" hangingPunct="1">
              <a:lnSpc>
                <a:spcPct val="150000"/>
              </a:lnSpc>
              <a:buClr>
                <a:schemeClr val="bg1"/>
              </a:buClr>
              <a:buFont typeface="Arial" pitchFamily="34" charset="0"/>
              <a:buNone/>
            </a:pPr>
            <a:r>
              <a:rPr lang="en-US" altLang="en-US" sz="1600" b="1" smtClean="0">
                <a:solidFill>
                  <a:srgbClr val="D22D00"/>
                </a:solidFill>
              </a:rPr>
              <a:t>1.2</a:t>
            </a:r>
            <a:r>
              <a:rPr lang="en-US" altLang="en-US" sz="1600" b="1" smtClean="0"/>
              <a:t>	Describe how psychology developed as a science.</a:t>
            </a:r>
          </a:p>
          <a:p>
            <a:pPr marL="0" indent="0" eaLnBrk="1" hangingPunct="1"/>
            <a:r>
              <a:rPr lang="en-US" altLang="en-US" sz="1600" b="1" smtClean="0">
                <a:solidFill>
                  <a:srgbClr val="D22D00"/>
                </a:solidFill>
              </a:rPr>
              <a:t>1.3   </a:t>
            </a:r>
            <a:r>
              <a:rPr lang="en-US" altLang="en-US" sz="1600" b="1" smtClean="0"/>
              <a:t>Describe the perspectives used to understand psychology today.</a:t>
            </a:r>
          </a:p>
          <a:p>
            <a:pPr marL="457200" lvl="1" indent="-457200" eaLnBrk="1" hangingPunct="1">
              <a:lnSpc>
                <a:spcPct val="150000"/>
              </a:lnSpc>
              <a:buClr>
                <a:schemeClr val="bg1"/>
              </a:buClr>
              <a:buFont typeface="Arial" pitchFamily="34" charset="0"/>
              <a:buNone/>
            </a:pPr>
            <a:r>
              <a:rPr lang="en-US" altLang="en-US" sz="1600" b="1" smtClean="0">
                <a:solidFill>
                  <a:srgbClr val="D22D00"/>
                </a:solidFill>
              </a:rPr>
              <a:t>1.4</a:t>
            </a:r>
            <a:r>
              <a:rPr lang="en-US" altLang="en-US" sz="1600" b="1" smtClean="0"/>
              <a:t>	Explain how psychology developed as a scientific discipline.</a:t>
            </a:r>
          </a:p>
          <a:p>
            <a:pPr marL="457200" lvl="1" indent="-457200" eaLnBrk="1" hangingPunct="1">
              <a:lnSpc>
                <a:spcPct val="150000"/>
              </a:lnSpc>
              <a:buClr>
                <a:schemeClr val="bg1"/>
              </a:buClr>
              <a:buFont typeface="Arial" pitchFamily="34" charset="0"/>
              <a:buNone/>
            </a:pPr>
            <a:r>
              <a:rPr lang="en-US" altLang="en-US" sz="1600" b="1" smtClean="0">
                <a:solidFill>
                  <a:srgbClr val="FF0000"/>
                </a:solidFill>
              </a:rPr>
              <a:t>1.5	</a:t>
            </a:r>
            <a:r>
              <a:rPr lang="en-US" altLang="en-US" sz="1600" b="1" smtClean="0"/>
              <a:t>Describe the important subfields of psychology.</a:t>
            </a:r>
          </a:p>
          <a:p>
            <a:pPr marL="0" indent="0" eaLnBrk="1" hangingPunct="1"/>
            <a:r>
              <a:rPr lang="en-US" altLang="en-US" sz="1600" b="1" smtClean="0">
                <a:solidFill>
                  <a:srgbClr val="FF0000"/>
                </a:solidFill>
              </a:rPr>
              <a:t>1.6   </a:t>
            </a:r>
            <a:r>
              <a:rPr lang="en-US" altLang="en-US" sz="1600" b="1" smtClean="0"/>
              <a:t>Discuss the value of research with human and nonhuman animals.</a:t>
            </a:r>
          </a:p>
          <a:p>
            <a:pPr marL="0" indent="0" eaLnBrk="1" hangingPunct="1"/>
            <a:r>
              <a:rPr lang="en-US" altLang="en-US" sz="1600" b="1" smtClean="0">
                <a:solidFill>
                  <a:srgbClr val="FF0000"/>
                </a:solidFill>
              </a:rPr>
              <a:t>1.7   </a:t>
            </a:r>
            <a:r>
              <a:rPr lang="en-US" altLang="en-US" sz="1600" b="1" smtClean="0"/>
              <a:t>Describe the role psychology plays in improving both society and people’s lives.</a:t>
            </a:r>
          </a:p>
        </p:txBody>
      </p:sp>
    </p:spTree>
    <p:extLst>
      <p:ext uri="{BB962C8B-B14F-4D97-AF65-F5344CB8AC3E}">
        <p14:creationId xmlns:p14="http://schemas.microsoft.com/office/powerpoint/2010/main" val="214710585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smtClean="0"/>
              <a:t>(3 </a:t>
            </a:r>
            <a:r>
              <a:rPr lang="en-US" dirty="0"/>
              <a:t>of </a:t>
            </a:r>
            <a:r>
              <a:rPr lang="en-US" dirty="0" smtClean="0"/>
              <a:t>10)</a:t>
            </a: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Naturalistic Observation: Disadvantages</a:t>
            </a:r>
          </a:p>
          <a:p>
            <a:pPr lvl="1">
              <a:buClr>
                <a:srgbClr val="D22D00"/>
              </a:buClr>
            </a:pPr>
            <a:r>
              <a:rPr lang="en-US" dirty="0" smtClean="0"/>
              <a:t>Observer bias: the tendency of observers to see what they expect to see</a:t>
            </a:r>
          </a:p>
          <a:p>
            <a:pPr lvl="2">
              <a:buClr>
                <a:srgbClr val="D22D00"/>
              </a:buClr>
            </a:pPr>
            <a:r>
              <a:rPr lang="en-US" dirty="0"/>
              <a:t>B</a:t>
            </a:r>
            <a:r>
              <a:rPr lang="en-US" dirty="0" smtClean="0"/>
              <a:t>lind observers: people who do not know what the research question is (to reduce observer bias)</a:t>
            </a:r>
          </a:p>
          <a:p>
            <a:pPr lvl="3">
              <a:buClr>
                <a:srgbClr val="D22D00"/>
              </a:buClr>
            </a:pPr>
            <a:r>
              <a:rPr lang="en-US" dirty="0" smtClean="0"/>
              <a:t>Having more than one observer can facilitate comparison of various observations</a:t>
            </a:r>
          </a:p>
          <a:p>
            <a:pPr lvl="2">
              <a:buClr>
                <a:srgbClr val="D22D00"/>
              </a:buClr>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smtClean="0"/>
              <a:t>(4 </a:t>
            </a:r>
            <a:r>
              <a:rPr lang="en-US" dirty="0"/>
              <a:t>of </a:t>
            </a:r>
            <a:r>
              <a:rPr lang="en-US" dirty="0" smtClean="0"/>
              <a:t>10)</a:t>
            </a:r>
            <a:endParaRPr lang="en-US" dirty="0"/>
          </a:p>
        </p:txBody>
      </p:sp>
      <p:sp>
        <p:nvSpPr>
          <p:cNvPr id="3" name="Text Placeholder 2"/>
          <p:cNvSpPr>
            <a:spLocks noGrp="1"/>
          </p:cNvSpPr>
          <p:nvPr>
            <p:ph type="body" sz="quarter" idx="13"/>
          </p:nvPr>
        </p:nvSpPr>
        <p:spPr/>
        <p:txBody>
          <a:bodyPr/>
          <a:lstStyle/>
          <a:p>
            <a:r>
              <a:rPr lang="en-US" dirty="0" smtClean="0">
                <a:solidFill>
                  <a:srgbClr val="FFFFFF"/>
                </a:solidFill>
              </a:rPr>
              <a:t>Learning Objective 2.2: Describe and compare the various research methods.</a:t>
            </a:r>
            <a:endParaRPr lang="en-US" dirty="0" smtClean="0"/>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Laboratory Observation</a:t>
            </a:r>
          </a:p>
          <a:p>
            <a:pPr lvl="1">
              <a:buClr>
                <a:srgbClr val="D22D00"/>
              </a:buClr>
            </a:pPr>
            <a:r>
              <a:rPr lang="en-US" dirty="0" smtClean="0"/>
              <a:t>Watching animals or humans behave in a laboratory setting</a:t>
            </a:r>
          </a:p>
          <a:p>
            <a:pPr lvl="1">
              <a:buClr>
                <a:srgbClr val="D22D00"/>
              </a:buClr>
            </a:pPr>
            <a:r>
              <a:rPr lang="en-US" dirty="0" smtClean="0"/>
              <a:t>Advantages</a:t>
            </a:r>
          </a:p>
          <a:p>
            <a:pPr lvl="2">
              <a:buClr>
                <a:srgbClr val="D22D00"/>
              </a:buClr>
            </a:pPr>
            <a:r>
              <a:rPr lang="en-US" dirty="0" smtClean="0"/>
              <a:t>control over environment</a:t>
            </a:r>
          </a:p>
          <a:p>
            <a:pPr lvl="2">
              <a:buClr>
                <a:srgbClr val="D22D00"/>
              </a:buClr>
            </a:pPr>
            <a:r>
              <a:rPr lang="en-US" dirty="0" smtClean="0"/>
              <a:t>allows use of specialized equipment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smtClean="0"/>
              <a:t>(5 </a:t>
            </a:r>
            <a:r>
              <a:rPr lang="en-US" dirty="0"/>
              <a:t>of </a:t>
            </a:r>
            <a:r>
              <a:rPr lang="en-US" dirty="0" smtClean="0"/>
              <a:t>10)</a:t>
            </a: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Laboratory Observation: Disadvantage</a:t>
            </a:r>
          </a:p>
          <a:p>
            <a:pPr lvl="1">
              <a:buClr>
                <a:srgbClr val="D22D00"/>
              </a:buClr>
            </a:pPr>
            <a:r>
              <a:rPr lang="en-US" dirty="0" smtClean="0"/>
              <a:t>An artificial situation may result in artificial behavior.</a:t>
            </a:r>
          </a:p>
          <a:p>
            <a:pPr>
              <a:buClr>
                <a:srgbClr val="D22D00"/>
              </a:buClr>
            </a:pPr>
            <a:r>
              <a:rPr lang="en-US" dirty="0" smtClean="0"/>
              <a:t>Descriptive methods lead to the formation of testable hypotheses.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smtClean="0"/>
              <a:t>(6 </a:t>
            </a:r>
            <a:r>
              <a:rPr lang="en-US" dirty="0"/>
              <a:t>of </a:t>
            </a:r>
            <a:r>
              <a:rPr lang="en-US" dirty="0" smtClean="0"/>
              <a:t>10)</a:t>
            </a: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Case Study</a:t>
            </a:r>
          </a:p>
          <a:p>
            <a:pPr lvl="1">
              <a:buClr>
                <a:srgbClr val="D22D00"/>
              </a:buClr>
            </a:pPr>
            <a:r>
              <a:rPr lang="en-US" dirty="0" smtClean="0"/>
              <a:t>Study of one individual in great detail</a:t>
            </a:r>
          </a:p>
          <a:p>
            <a:pPr lvl="1">
              <a:buClr>
                <a:srgbClr val="D22D00"/>
              </a:buClr>
            </a:pPr>
            <a:r>
              <a:rPr lang="en-US" dirty="0" smtClean="0"/>
              <a:t>Advantage</a:t>
            </a:r>
          </a:p>
          <a:p>
            <a:pPr lvl="2">
              <a:buClr>
                <a:srgbClr val="D22D00"/>
              </a:buClr>
            </a:pPr>
            <a:r>
              <a:rPr lang="en-US" dirty="0" smtClean="0"/>
              <a:t>tremendous amount of detail</a:t>
            </a:r>
          </a:p>
          <a:p>
            <a:pPr lvl="2">
              <a:buClr>
                <a:srgbClr val="D22D00"/>
              </a:buClr>
            </a:pPr>
            <a:r>
              <a:rPr lang="en-US" dirty="0"/>
              <a:t>only way to get certain kinds of </a:t>
            </a:r>
            <a:r>
              <a:rPr lang="en-US" dirty="0" smtClean="0"/>
              <a:t>information</a:t>
            </a:r>
          </a:p>
          <a:p>
            <a:pPr lvl="2">
              <a:buClr>
                <a:srgbClr val="D22D00"/>
              </a:buClr>
            </a:pPr>
            <a:r>
              <a:rPr lang="en-US" dirty="0"/>
              <a:t>good </a:t>
            </a:r>
            <a:r>
              <a:rPr lang="en-US" dirty="0" smtClean="0"/>
              <a:t>way to study rare conditions</a:t>
            </a:r>
          </a:p>
          <a:p>
            <a:pPr lvl="1">
              <a:buClr>
                <a:srgbClr val="D22D00"/>
              </a:buClr>
            </a:pPr>
            <a:r>
              <a:rPr lang="en-US" dirty="0" smtClean="0"/>
              <a:t>Disadvantage</a:t>
            </a:r>
          </a:p>
          <a:p>
            <a:pPr lvl="2">
              <a:buClr>
                <a:srgbClr val="D22D00"/>
              </a:buClr>
            </a:pPr>
            <a:r>
              <a:rPr lang="en-US" dirty="0" smtClean="0"/>
              <a:t>cannot apply to others</a:t>
            </a:r>
          </a:p>
          <a:p>
            <a:pPr lvl="1">
              <a:buClr>
                <a:srgbClr val="D22D00"/>
              </a:buClr>
            </a:pPr>
            <a:r>
              <a:rPr lang="en-US" dirty="0" smtClean="0"/>
              <a:t>Famous case study: Phineas Gage</a:t>
            </a:r>
          </a:p>
        </p:txBody>
      </p:sp>
      <p:pic>
        <p:nvPicPr>
          <p:cNvPr id="5" name="Picture 3"/>
          <p:cNvPicPr>
            <a:picLocks noChangeAspect="1"/>
          </p:cNvPicPr>
          <p:nvPr/>
        </p:nvPicPr>
        <p:blipFill>
          <a:blip r:embed="rId3"/>
          <a:srcRect/>
          <a:stretch>
            <a:fillRect/>
          </a:stretch>
        </p:blipFill>
        <p:spPr bwMode="auto">
          <a:xfrm>
            <a:off x="6553200" y="1828800"/>
            <a:ext cx="2329967" cy="385247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smtClean="0"/>
              <a:t>(7 </a:t>
            </a:r>
            <a:r>
              <a:rPr lang="en-US" dirty="0"/>
              <a:t>of </a:t>
            </a:r>
            <a:r>
              <a:rPr lang="en-US" dirty="0" smtClean="0"/>
              <a:t>10)</a:t>
            </a: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p>
          <a:p>
            <a:endParaRPr lang="en-US" dirty="0"/>
          </a:p>
        </p:txBody>
      </p:sp>
      <p:sp>
        <p:nvSpPr>
          <p:cNvPr id="4" name="Content Placeholder 3"/>
          <p:cNvSpPr>
            <a:spLocks noGrp="1"/>
          </p:cNvSpPr>
          <p:nvPr>
            <p:ph sz="quarter" idx="14"/>
          </p:nvPr>
        </p:nvSpPr>
        <p:spPr>
          <a:xfrm>
            <a:off x="381000" y="1524000"/>
            <a:ext cx="8229600" cy="4800600"/>
          </a:xfrm>
        </p:spPr>
        <p:txBody>
          <a:bodyPr/>
          <a:lstStyle/>
          <a:p>
            <a:pPr>
              <a:buClr>
                <a:srgbClr val="D22D00"/>
              </a:buClr>
            </a:pPr>
            <a:r>
              <a:rPr lang="en-US" dirty="0" smtClean="0"/>
              <a:t>Surveys</a:t>
            </a:r>
          </a:p>
          <a:p>
            <a:pPr lvl="1">
              <a:buClr>
                <a:srgbClr val="D22D00"/>
              </a:buClr>
            </a:pPr>
            <a:r>
              <a:rPr lang="en-US" dirty="0" smtClean="0"/>
              <a:t>Used when psychologists want to </a:t>
            </a:r>
            <a:r>
              <a:rPr lang="en-US" dirty="0"/>
              <a:t>know very personal </a:t>
            </a:r>
            <a:r>
              <a:rPr lang="en-US" dirty="0" smtClean="0"/>
              <a:t>things</a:t>
            </a:r>
          </a:p>
          <a:p>
            <a:pPr lvl="1">
              <a:buClr>
                <a:srgbClr val="D22D00"/>
              </a:buClr>
            </a:pPr>
            <a:r>
              <a:rPr lang="en-US" dirty="0" smtClean="0"/>
              <a:t>Researchers ask a series of questions about the topic under study</a:t>
            </a:r>
          </a:p>
          <a:p>
            <a:pPr lvl="1">
              <a:buClr>
                <a:srgbClr val="D22D00"/>
              </a:buClr>
            </a:pPr>
            <a:r>
              <a:rPr lang="en-US" dirty="0" smtClean="0"/>
              <a:t>Can </a:t>
            </a:r>
            <a:r>
              <a:rPr lang="en-US" dirty="0"/>
              <a:t>be conducted in person in the form of </a:t>
            </a:r>
            <a:r>
              <a:rPr lang="en-US" dirty="0" smtClean="0"/>
              <a:t>interviews or </a:t>
            </a:r>
            <a:r>
              <a:rPr lang="en-US" dirty="0"/>
              <a:t>on the telephone, the Internet, or with a questionnaire</a:t>
            </a:r>
          </a:p>
          <a:p>
            <a:pPr>
              <a:buClr>
                <a:srgbClr val="D22D00"/>
              </a:buClr>
            </a:pPr>
            <a:r>
              <a:rPr lang="en-US" dirty="0" smtClean="0"/>
              <a:t>Given to a Representative Sample</a:t>
            </a:r>
          </a:p>
          <a:p>
            <a:pPr lvl="1">
              <a:buClr>
                <a:srgbClr val="D22D00"/>
              </a:buClr>
            </a:pPr>
            <a:r>
              <a:rPr lang="en-US" dirty="0"/>
              <a:t>A randomly selected sample of subjects from a larger population of subjects </a:t>
            </a:r>
            <a:r>
              <a:rPr lang="en-US" dirty="0" smtClean="0"/>
              <a:t>but with the </a:t>
            </a:r>
            <a:r>
              <a:rPr lang="en-US" dirty="0"/>
              <a:t>same general characteristics of </a:t>
            </a:r>
            <a:r>
              <a:rPr lang="en-US" dirty="0" smtClean="0"/>
              <a:t>the larger </a:t>
            </a:r>
            <a:r>
              <a:rPr lang="en-US" dirty="0"/>
              <a:t>group</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smtClean="0"/>
              <a:t>(8 </a:t>
            </a:r>
            <a:r>
              <a:rPr lang="en-US" dirty="0"/>
              <a:t>of </a:t>
            </a:r>
            <a:r>
              <a:rPr lang="en-US" dirty="0" smtClean="0"/>
              <a:t>10)</a:t>
            </a: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p>
          <a:p>
            <a:endParaRPr lang="en-US" dirty="0"/>
          </a:p>
        </p:txBody>
      </p:sp>
      <p:sp>
        <p:nvSpPr>
          <p:cNvPr id="4" name="Content Placeholder 3"/>
          <p:cNvSpPr>
            <a:spLocks noGrp="1"/>
          </p:cNvSpPr>
          <p:nvPr>
            <p:ph sz="quarter" idx="14"/>
          </p:nvPr>
        </p:nvSpPr>
        <p:spPr>
          <a:xfrm>
            <a:off x="457200" y="1600200"/>
            <a:ext cx="8229600" cy="4724400"/>
          </a:xfrm>
        </p:spPr>
        <p:txBody>
          <a:bodyPr/>
          <a:lstStyle/>
          <a:p>
            <a:pPr>
              <a:buClr>
                <a:srgbClr val="D22D00"/>
              </a:buClr>
            </a:pPr>
            <a:r>
              <a:rPr lang="en-US" dirty="0" smtClean="0"/>
              <a:t>Survey Advantages</a:t>
            </a:r>
          </a:p>
          <a:p>
            <a:pPr lvl="1">
              <a:buClr>
                <a:srgbClr val="D22D00"/>
              </a:buClr>
            </a:pPr>
            <a:r>
              <a:rPr lang="en-US" dirty="0" smtClean="0"/>
              <a:t>Data from large numbers of people</a:t>
            </a:r>
          </a:p>
          <a:p>
            <a:pPr lvl="1">
              <a:buClr>
                <a:srgbClr val="D22D00"/>
              </a:buClr>
            </a:pPr>
            <a:r>
              <a:rPr lang="en-US" dirty="0" smtClean="0"/>
              <a:t>Study covert behaviors</a:t>
            </a:r>
          </a:p>
          <a:p>
            <a:pPr>
              <a:buClr>
                <a:srgbClr val="D22D00"/>
              </a:buClr>
            </a:pPr>
            <a:r>
              <a:rPr lang="en-US" dirty="0" smtClean="0"/>
              <a:t>Survey Disadvantages</a:t>
            </a:r>
          </a:p>
          <a:p>
            <a:pPr lvl="1">
              <a:buClr>
                <a:srgbClr val="D22D00"/>
              </a:buClr>
            </a:pPr>
            <a:r>
              <a:rPr lang="en-US" dirty="0" smtClean="0"/>
              <a:t>Researchers have to ensure that they have a representative sample or their results will not be meaningful.</a:t>
            </a:r>
          </a:p>
          <a:p>
            <a:pPr lvl="1">
              <a:buClr>
                <a:srgbClr val="D22D00"/>
              </a:buClr>
            </a:pPr>
            <a:r>
              <a:rPr lang="en-US" dirty="0" smtClean="0"/>
              <a:t>People are not always accurate.</a:t>
            </a:r>
          </a:p>
          <a:p>
            <a:pPr lvl="1">
              <a:buClr>
                <a:srgbClr val="D22D00"/>
              </a:buClr>
            </a:pPr>
            <a:r>
              <a:rPr lang="en-US" dirty="0" smtClean="0"/>
              <a:t>People may deliberately give a more socially correct answer rather than their true opinion in order not to offend anyone (courtesy bias).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smtClean="0"/>
              <a:t>(9 </a:t>
            </a:r>
            <a:r>
              <a:rPr lang="en-US" dirty="0"/>
              <a:t>of </a:t>
            </a:r>
            <a:r>
              <a:rPr lang="en-US" dirty="0" smtClean="0"/>
              <a:t>10)</a:t>
            </a: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p>
          <a:p>
            <a:endParaRPr lang="en-US" dirty="0"/>
          </a:p>
        </p:txBody>
      </p:sp>
      <p:sp>
        <p:nvSpPr>
          <p:cNvPr id="4" name="Content Placeholder 3"/>
          <p:cNvSpPr>
            <a:spLocks noGrp="1"/>
          </p:cNvSpPr>
          <p:nvPr>
            <p:ph sz="quarter" idx="14"/>
          </p:nvPr>
        </p:nvSpPr>
        <p:spPr/>
        <p:txBody>
          <a:bodyPr/>
          <a:lstStyle/>
          <a:p>
            <a:pPr lvl="0">
              <a:buClr>
                <a:srgbClr val="D22D00"/>
              </a:buClr>
            </a:pPr>
            <a:r>
              <a:rPr lang="en-US" dirty="0">
                <a:solidFill>
                  <a:prstClr val="black"/>
                </a:solidFill>
              </a:rPr>
              <a:t>Survey Disadvantages</a:t>
            </a:r>
          </a:p>
          <a:p>
            <a:pPr lvl="1">
              <a:buClr>
                <a:srgbClr val="D22D00"/>
              </a:buClr>
            </a:pPr>
            <a:r>
              <a:rPr lang="en-US" dirty="0" smtClean="0"/>
              <a:t>Wording of survey questions and the order in which they appear on the survey can affect the outcome.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Descriptive Methods </a:t>
            </a:r>
            <a:r>
              <a:rPr lang="en-US" dirty="0" smtClean="0"/>
              <a:t>(10 of 10)</a:t>
            </a: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Thinking Critically about Psychology</a:t>
            </a:r>
          </a:p>
          <a:p>
            <a:pPr lvl="1">
              <a:buClr>
                <a:srgbClr val="D22D00"/>
              </a:buClr>
            </a:pPr>
            <a:r>
              <a:rPr lang="en-US" dirty="0" smtClean="0"/>
              <a:t>Critical “scientific” thinking can help sort out “real-world” problems.</a:t>
            </a:r>
          </a:p>
          <a:p>
            <a:pPr lvl="1">
              <a:buClr>
                <a:srgbClr val="D22D00"/>
              </a:buClr>
            </a:pPr>
            <a:r>
              <a:rPr lang="en-US" dirty="0" smtClean="0"/>
              <a:t>It can help evaluate claims that may be false.</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rPr>
              <a:t>Finding Relationships </a:t>
            </a:r>
            <a:r>
              <a:rPr lang="en-US" dirty="0" smtClean="0"/>
              <a:t>(1 </a:t>
            </a:r>
            <a:r>
              <a:rPr lang="en-US" dirty="0"/>
              <a:t>of </a:t>
            </a:r>
            <a:r>
              <a:rPr lang="en-US" dirty="0" smtClean="0"/>
              <a:t>4)</a:t>
            </a: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Correlations: Finding Relationships</a:t>
            </a:r>
          </a:p>
          <a:p>
            <a:pPr lvl="1">
              <a:buClr>
                <a:srgbClr val="D22D00"/>
              </a:buClr>
            </a:pPr>
            <a:r>
              <a:rPr lang="en-US" dirty="0" smtClean="0"/>
              <a:t>Measure of the relationship between two or more variables</a:t>
            </a:r>
          </a:p>
          <a:p>
            <a:pPr lvl="1">
              <a:buClr>
                <a:srgbClr val="D22D00"/>
              </a:buClr>
            </a:pPr>
            <a:r>
              <a:rPr lang="en-US" dirty="0" smtClean="0"/>
              <a:t>Variable: anything that can change or vary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Finding </a:t>
            </a:r>
            <a:r>
              <a:rPr lang="en-US" dirty="0">
                <a:latin typeface="Arial" pitchFamily="34" charset="0"/>
              </a:rPr>
              <a:t>Relationships </a:t>
            </a:r>
            <a:r>
              <a:rPr lang="en-US" dirty="0" smtClean="0"/>
              <a:t>(2 </a:t>
            </a:r>
            <a:r>
              <a:rPr lang="en-US" dirty="0"/>
              <a:t>of 4)</a:t>
            </a:r>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endParaRPr lang="en-US" dirty="0"/>
          </a:p>
        </p:txBody>
      </p:sp>
      <p:sp>
        <p:nvSpPr>
          <p:cNvPr id="4" name="Content Placeholder 3"/>
          <p:cNvSpPr>
            <a:spLocks noGrp="1"/>
          </p:cNvSpPr>
          <p:nvPr>
            <p:ph sz="quarter" idx="14"/>
          </p:nvPr>
        </p:nvSpPr>
        <p:spPr/>
        <p:txBody>
          <a:bodyPr/>
          <a:lstStyle/>
          <a:p>
            <a:pPr>
              <a:buClr>
                <a:srgbClr val="D22D00"/>
              </a:buClr>
            </a:pPr>
            <a:r>
              <a:rPr lang="en-US" dirty="0"/>
              <a:t>Correlations : Finding Relationships</a:t>
            </a:r>
          </a:p>
          <a:p>
            <a:pPr lvl="1">
              <a:buClr>
                <a:srgbClr val="D22D00"/>
              </a:buClr>
            </a:pPr>
            <a:r>
              <a:rPr lang="en-US" dirty="0" smtClean="0"/>
              <a:t>Measures of two variables go into a mathematical formula and produce a correlation coefficient (r), which represents two things: </a:t>
            </a:r>
          </a:p>
          <a:p>
            <a:pPr lvl="2">
              <a:buClr>
                <a:srgbClr val="D22D00"/>
              </a:buClr>
            </a:pPr>
            <a:r>
              <a:rPr lang="en-US" dirty="0" smtClean="0"/>
              <a:t>Direction of the relationship</a:t>
            </a:r>
          </a:p>
          <a:p>
            <a:pPr lvl="2">
              <a:buClr>
                <a:srgbClr val="D22D00"/>
              </a:buClr>
            </a:pPr>
            <a:r>
              <a:rPr lang="en-US" dirty="0"/>
              <a:t>S</a:t>
            </a:r>
            <a:r>
              <a:rPr lang="en-US" dirty="0" smtClean="0"/>
              <a:t>trength of the relationship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15900"/>
            <a:ext cx="8229600" cy="622300"/>
          </a:xfrm>
        </p:spPr>
        <p:txBody>
          <a:bodyPr/>
          <a:lstStyle/>
          <a:p>
            <a:pPr eaLnBrk="1" hangingPunct="1"/>
            <a:r>
              <a:rPr lang="en-US" dirty="0" smtClean="0"/>
              <a:t>What Is Psychology?</a:t>
            </a:r>
          </a:p>
        </p:txBody>
      </p:sp>
      <p:sp>
        <p:nvSpPr>
          <p:cNvPr id="19459"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t>Learning Objective 1.1: </a:t>
            </a:r>
            <a:r>
              <a:rPr lang="en-US" altLang="en-US" smtClean="0"/>
              <a:t>Define psychology as a field of study, and identify psychology’s four primary goals as a science.</a:t>
            </a:r>
            <a:endParaRPr lang="en-US" smtClean="0"/>
          </a:p>
        </p:txBody>
      </p:sp>
      <p:sp>
        <p:nvSpPr>
          <p:cNvPr id="19460" name="Content Placeholder 3"/>
          <p:cNvSpPr>
            <a:spLocks noGrp="1"/>
          </p:cNvSpPr>
          <p:nvPr>
            <p:ph sz="quarter" idx="14"/>
          </p:nvPr>
        </p:nvSpPr>
        <p:spPr bwMode="auto"/>
        <p:txBody>
          <a:bodyPr wrap="square" numCol="1" anchor="t" anchorCtr="0" compatLnSpc="1">
            <a:prstTxWarp prst="textNoShape">
              <a:avLst/>
            </a:prstTxWarp>
          </a:bodyPr>
          <a:lstStyle/>
          <a:p>
            <a:pPr eaLnBrk="1" hangingPunct="1">
              <a:buClr>
                <a:srgbClr val="D22D00"/>
              </a:buClr>
            </a:pPr>
            <a:r>
              <a:rPr lang="en-US" smtClean="0"/>
              <a:t>Psychology: the scientific study of behavior and mental processes</a:t>
            </a:r>
          </a:p>
          <a:p>
            <a:pPr lvl="1" eaLnBrk="1" hangingPunct="1"/>
            <a:r>
              <a:rPr lang="en-US" smtClean="0"/>
              <a:t>Behavior: outward or overt actions and reactions</a:t>
            </a:r>
          </a:p>
          <a:p>
            <a:pPr lvl="1" eaLnBrk="1" hangingPunct="1"/>
            <a:r>
              <a:rPr lang="en-US" smtClean="0"/>
              <a:t>Mental processes: internal, covert activity of our minds</a:t>
            </a:r>
          </a:p>
          <a:p>
            <a:pPr eaLnBrk="1" hangingPunct="1">
              <a:buClr>
                <a:srgbClr val="D22D00"/>
              </a:buClr>
            </a:pPr>
            <a:r>
              <a:rPr lang="en-US" smtClean="0"/>
              <a:t>Prevents possible biases from leading to faulty observations.</a:t>
            </a:r>
          </a:p>
          <a:p>
            <a:pPr eaLnBrk="1" hangingPunct="1">
              <a:buClr>
                <a:srgbClr val="D22D00"/>
              </a:buClr>
            </a:pPr>
            <a:r>
              <a:rPr lang="en-US" smtClean="0"/>
              <a:t>Precise and careful measurement</a:t>
            </a:r>
          </a:p>
          <a:p>
            <a:pPr eaLnBrk="1" hangingPunct="1"/>
            <a:endParaRPr lang="en-US" smtClean="0"/>
          </a:p>
          <a:p>
            <a:pPr lvl="1" eaLnBrk="1" hangingPunct="1"/>
            <a:endParaRPr lang="en-US" smtClean="0"/>
          </a:p>
          <a:p>
            <a:pPr eaLnBrk="1" hangingPunct="1"/>
            <a:endParaRPr lang="en-US" smtClean="0"/>
          </a:p>
        </p:txBody>
      </p:sp>
    </p:spTree>
    <p:extLst>
      <p:ext uri="{BB962C8B-B14F-4D97-AF65-F5344CB8AC3E}">
        <p14:creationId xmlns:p14="http://schemas.microsoft.com/office/powerpoint/2010/main" val="199208269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Finding </a:t>
            </a:r>
            <a:r>
              <a:rPr lang="en-US" dirty="0">
                <a:latin typeface="Arial" pitchFamily="34" charset="0"/>
              </a:rPr>
              <a:t>Relationships </a:t>
            </a:r>
            <a:r>
              <a:rPr lang="en-US" dirty="0" smtClean="0"/>
              <a:t>(3 </a:t>
            </a:r>
            <a:r>
              <a:rPr lang="en-US" dirty="0"/>
              <a:t>of 4)</a:t>
            </a:r>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The correlation coefficient ranges from </a:t>
            </a:r>
          </a:p>
          <a:p>
            <a:pPr>
              <a:buFont typeface="Times" pitchFamily="2" charset="0"/>
              <a:buNone/>
            </a:pPr>
            <a:r>
              <a:rPr lang="en-US" dirty="0" smtClean="0"/>
              <a:t>	-1.00 to +1.00.</a:t>
            </a:r>
          </a:p>
          <a:p>
            <a:pPr>
              <a:buClr>
                <a:srgbClr val="D22D00"/>
              </a:buClr>
            </a:pPr>
            <a:r>
              <a:rPr lang="en-US" dirty="0" smtClean="0"/>
              <a:t>The closer to +1.00 or -1.00, the stronger the relationship between the variables.</a:t>
            </a:r>
          </a:p>
          <a:p>
            <a:pPr lvl="1">
              <a:buClr>
                <a:srgbClr val="D22D00"/>
              </a:buClr>
            </a:pPr>
            <a:r>
              <a:rPr lang="en-US" dirty="0" smtClean="0"/>
              <a:t>No correlation = 0.0</a:t>
            </a:r>
          </a:p>
          <a:p>
            <a:pPr lvl="1">
              <a:buClr>
                <a:srgbClr val="D22D00"/>
              </a:buClr>
            </a:pPr>
            <a:r>
              <a:rPr lang="en-US" dirty="0" smtClean="0"/>
              <a:t>Perfect correlation = -1.00 or +1.00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Finding Relationships </a:t>
            </a:r>
            <a:r>
              <a:rPr lang="en-US" dirty="0" smtClean="0"/>
              <a:t>(4 </a:t>
            </a:r>
            <a:r>
              <a:rPr lang="en-US" dirty="0"/>
              <a:t>of 4)</a:t>
            </a:r>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Positive correlation: variables increase in the same direction</a:t>
            </a:r>
          </a:p>
          <a:p>
            <a:pPr lvl="1">
              <a:buClr>
                <a:srgbClr val="D22D00"/>
              </a:buClr>
            </a:pPr>
            <a:r>
              <a:rPr lang="en-US" dirty="0" smtClean="0"/>
              <a:t>As one increases, the other increases.</a:t>
            </a:r>
          </a:p>
          <a:p>
            <a:pPr lvl="1">
              <a:buClr>
                <a:srgbClr val="D22D00"/>
              </a:buClr>
            </a:pPr>
            <a:r>
              <a:rPr lang="en-US" dirty="0" smtClean="0"/>
              <a:t>As one decreases, the other decreases.</a:t>
            </a:r>
          </a:p>
          <a:p>
            <a:pPr>
              <a:buClr>
                <a:srgbClr val="D22D00"/>
              </a:buClr>
            </a:pPr>
            <a:r>
              <a:rPr lang="en-US" dirty="0" smtClean="0"/>
              <a:t>Negative correlation: variables have an inverse relationship</a:t>
            </a:r>
          </a:p>
          <a:p>
            <a:pPr lvl="1">
              <a:buClr>
                <a:srgbClr val="D22D00"/>
              </a:buClr>
            </a:pPr>
            <a:r>
              <a:rPr lang="en-US" dirty="0" smtClean="0"/>
              <a:t>As one increases, the other decreases.</a:t>
            </a:r>
          </a:p>
          <a:p>
            <a:pPr>
              <a:buClr>
                <a:srgbClr val="D22D00"/>
              </a:buClr>
            </a:pPr>
            <a:r>
              <a:rPr lang="en-US" b="1" dirty="0" smtClean="0"/>
              <a:t>Correlation does not prove causation!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rPr>
              <a:t>Figure 2.1: Scatterplots Showing Direction and Strength of Correlation</a:t>
            </a:r>
            <a:endParaRPr lang="en-US" dirty="0"/>
          </a:p>
        </p:txBody>
      </p:sp>
      <p:pic>
        <p:nvPicPr>
          <p:cNvPr id="4" name="Picture 4"/>
          <p:cNvPicPr>
            <a:picLocks noChangeAspect="1"/>
          </p:cNvPicPr>
          <p:nvPr/>
        </p:nvPicPr>
        <p:blipFill>
          <a:blip r:embed="rId3"/>
          <a:srcRect/>
          <a:stretch>
            <a:fillRect/>
          </a:stretch>
        </p:blipFill>
        <p:spPr bwMode="auto">
          <a:xfrm>
            <a:off x="1600200" y="1524000"/>
            <a:ext cx="5842520" cy="370182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The Experiment </a:t>
            </a:r>
            <a:r>
              <a:rPr lang="en-US" dirty="0"/>
              <a:t>(1 of </a:t>
            </a:r>
            <a:r>
              <a:rPr lang="en-US" dirty="0" smtClean="0"/>
              <a:t>8)</a:t>
            </a:r>
            <a:r>
              <a:rPr lang="en-US" dirty="0"/>
              <a:t/>
            </a:r>
            <a:br>
              <a:rPr lang="en-US" dirty="0"/>
            </a:b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endParaRPr lang="en-US" dirty="0"/>
          </a:p>
        </p:txBody>
      </p:sp>
      <p:sp>
        <p:nvSpPr>
          <p:cNvPr id="4" name="Content Placeholder 3"/>
          <p:cNvSpPr>
            <a:spLocks noGrp="1"/>
          </p:cNvSpPr>
          <p:nvPr>
            <p:ph sz="quarter" idx="14"/>
          </p:nvPr>
        </p:nvSpPr>
        <p:spPr>
          <a:xfrm>
            <a:off x="228600" y="1524000"/>
            <a:ext cx="8458200" cy="4953000"/>
          </a:xfrm>
        </p:spPr>
        <p:txBody>
          <a:bodyPr/>
          <a:lstStyle/>
          <a:p>
            <a:pPr>
              <a:buClr>
                <a:srgbClr val="D22D00"/>
              </a:buClr>
            </a:pPr>
            <a:r>
              <a:rPr lang="en-US" dirty="0" smtClean="0"/>
              <a:t>Experiment</a:t>
            </a:r>
          </a:p>
          <a:p>
            <a:pPr lvl="1">
              <a:buClr>
                <a:srgbClr val="D22D00"/>
              </a:buClr>
            </a:pPr>
            <a:r>
              <a:rPr lang="en-US" dirty="0" smtClean="0"/>
              <a:t>A deliberate manipulation of a variable to see whether corresponding changes in behavior result, allowing the determination of cause and effect relationships</a:t>
            </a:r>
          </a:p>
          <a:p>
            <a:pPr>
              <a:buClr>
                <a:srgbClr val="D22D00"/>
              </a:buClr>
            </a:pPr>
            <a:r>
              <a:rPr lang="en-US" dirty="0" smtClean="0"/>
              <a:t>Selection</a:t>
            </a:r>
          </a:p>
          <a:p>
            <a:pPr lvl="1">
              <a:buClr>
                <a:srgbClr val="D22D00"/>
              </a:buClr>
            </a:pPr>
            <a:r>
              <a:rPr lang="en-US" dirty="0" smtClean="0"/>
              <a:t>Random selection of sample from a certain population</a:t>
            </a:r>
          </a:p>
          <a:p>
            <a:pPr>
              <a:buClr>
                <a:srgbClr val="D22D00"/>
              </a:buClr>
            </a:pPr>
            <a:r>
              <a:rPr lang="en-US" dirty="0" smtClean="0"/>
              <a:t>Operational Definition</a:t>
            </a:r>
          </a:p>
          <a:p>
            <a:pPr lvl="1">
              <a:buClr>
                <a:srgbClr val="D22D00"/>
              </a:buClr>
            </a:pPr>
            <a:r>
              <a:rPr lang="en-US" dirty="0" smtClean="0"/>
              <a:t>Definition of a variable of interest that allows it to be directly measured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The </a:t>
            </a:r>
            <a:r>
              <a:rPr lang="en-US" dirty="0">
                <a:latin typeface="Arial" pitchFamily="34" charset="0"/>
              </a:rPr>
              <a:t>Experiment </a:t>
            </a:r>
            <a:r>
              <a:rPr lang="en-US" dirty="0" smtClean="0"/>
              <a:t>(2 </a:t>
            </a:r>
            <a:r>
              <a:rPr lang="en-US" dirty="0"/>
              <a:t>of </a:t>
            </a:r>
            <a:r>
              <a:rPr lang="en-US" dirty="0" smtClean="0"/>
              <a:t>8)</a:t>
            </a:r>
            <a:r>
              <a:rPr lang="en-US" dirty="0"/>
              <a:t/>
            </a:r>
            <a:br>
              <a:rPr lang="en-US" dirty="0"/>
            </a:b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endParaRPr lang="en-US" dirty="0"/>
          </a:p>
        </p:txBody>
      </p:sp>
      <p:sp>
        <p:nvSpPr>
          <p:cNvPr id="4" name="Content Placeholder 3"/>
          <p:cNvSpPr>
            <a:spLocks noGrp="1"/>
          </p:cNvSpPr>
          <p:nvPr>
            <p:ph sz="quarter" idx="14"/>
          </p:nvPr>
        </p:nvSpPr>
        <p:spPr>
          <a:xfrm>
            <a:off x="457200" y="1600200"/>
            <a:ext cx="5181600" cy="4525963"/>
          </a:xfrm>
        </p:spPr>
        <p:txBody>
          <a:bodyPr/>
          <a:lstStyle/>
          <a:p>
            <a:pPr>
              <a:buClr>
                <a:srgbClr val="D22D00"/>
              </a:buClr>
            </a:pPr>
            <a:r>
              <a:rPr lang="en-US" dirty="0" smtClean="0"/>
              <a:t>Independent Variable (IV)</a:t>
            </a:r>
          </a:p>
          <a:p>
            <a:pPr lvl="1">
              <a:buClr>
                <a:srgbClr val="D22D00"/>
              </a:buClr>
            </a:pPr>
            <a:r>
              <a:rPr lang="en-US" dirty="0" smtClean="0"/>
              <a:t>The variable in an experiment that is manipulated by the experimenter</a:t>
            </a:r>
          </a:p>
          <a:p>
            <a:pPr>
              <a:buClr>
                <a:srgbClr val="D22D00"/>
              </a:buClr>
            </a:pPr>
            <a:r>
              <a:rPr lang="en-US" dirty="0" smtClean="0"/>
              <a:t>Dependent Variable (D</a:t>
            </a:r>
            <a:r>
              <a:rPr lang="en-US" sz="100" spc="-300" dirty="0" smtClean="0"/>
              <a:t> </a:t>
            </a:r>
            <a:r>
              <a:rPr lang="en-US" dirty="0" smtClean="0"/>
              <a:t>V)</a:t>
            </a:r>
          </a:p>
          <a:p>
            <a:pPr lvl="1">
              <a:buClr>
                <a:srgbClr val="D22D00"/>
              </a:buClr>
            </a:pPr>
            <a:r>
              <a:rPr lang="en-US" dirty="0" smtClean="0"/>
              <a:t>The variable in an experiment that represents the measurable response or behavior of the subjects in the experiment</a:t>
            </a:r>
          </a:p>
        </p:txBody>
      </p:sp>
      <p:pic>
        <p:nvPicPr>
          <p:cNvPr id="5" name="Picture 4"/>
          <p:cNvPicPr>
            <a:picLocks noChangeAspect="1" noChangeArrowheads="1"/>
          </p:cNvPicPr>
          <p:nvPr/>
        </p:nvPicPr>
        <p:blipFill>
          <a:blip r:embed="rId3"/>
          <a:srcRect/>
          <a:stretch>
            <a:fillRect/>
          </a:stretch>
        </p:blipFill>
        <p:spPr bwMode="auto">
          <a:xfrm>
            <a:off x="5715000" y="2209800"/>
            <a:ext cx="30861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The </a:t>
            </a:r>
            <a:r>
              <a:rPr lang="en-US" dirty="0">
                <a:latin typeface="Arial" pitchFamily="34" charset="0"/>
              </a:rPr>
              <a:t>Experiment </a:t>
            </a:r>
            <a:r>
              <a:rPr lang="en-US" dirty="0" smtClean="0"/>
              <a:t>(3 </a:t>
            </a:r>
            <a:r>
              <a:rPr lang="en-US" dirty="0"/>
              <a:t>of 8</a:t>
            </a:r>
            <a:r>
              <a:rPr lang="en-US" dirty="0" smtClean="0"/>
              <a:t>)</a:t>
            </a:r>
            <a:r>
              <a:rPr lang="en-US" dirty="0"/>
              <a:t/>
            </a:r>
            <a:br>
              <a:rPr lang="en-US" dirty="0"/>
            </a:b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The Groups</a:t>
            </a:r>
          </a:p>
          <a:p>
            <a:pPr lvl="1">
              <a:buClr>
                <a:srgbClr val="D22D00"/>
              </a:buClr>
            </a:pPr>
            <a:r>
              <a:rPr lang="en-US" dirty="0" smtClean="0"/>
              <a:t>Subjects in an experiment who are subjected to the independent variable</a:t>
            </a:r>
          </a:p>
          <a:p>
            <a:pPr lvl="1">
              <a:buClr>
                <a:srgbClr val="D22D00"/>
              </a:buClr>
            </a:pPr>
            <a:r>
              <a:rPr lang="en-US" dirty="0"/>
              <a:t>Confounding variables: variables that interfere with each other and </a:t>
            </a:r>
            <a:r>
              <a:rPr lang="en-US" dirty="0" smtClean="0"/>
              <a:t>their </a:t>
            </a:r>
            <a:r>
              <a:rPr lang="en-US" dirty="0"/>
              <a:t>possible effects on some </a:t>
            </a:r>
            <a:r>
              <a:rPr lang="en-US" dirty="0" smtClean="0"/>
              <a:t>other variable </a:t>
            </a:r>
            <a:r>
              <a:rPr lang="en-US" dirty="0"/>
              <a:t>of interest</a:t>
            </a:r>
          </a:p>
          <a:p>
            <a:pPr lvl="1">
              <a:buClr>
                <a:srgbClr val="D22D00"/>
              </a:buClr>
            </a:pPr>
            <a:r>
              <a:rPr lang="en-US" dirty="0" smtClean="0"/>
              <a:t>Researchers </a:t>
            </a:r>
            <a:r>
              <a:rPr lang="en-US" dirty="0"/>
              <a:t>have to control </a:t>
            </a:r>
            <a:r>
              <a:rPr lang="en-US" dirty="0" smtClean="0"/>
              <a:t>the </a:t>
            </a:r>
            <a:r>
              <a:rPr lang="en-US" dirty="0"/>
              <a:t>possible effects </a:t>
            </a:r>
            <a:r>
              <a:rPr lang="en-US" dirty="0" smtClean="0"/>
              <a:t>of confounding variables </a:t>
            </a:r>
            <a:r>
              <a:rPr lang="en-US" dirty="0"/>
              <a:t>– </a:t>
            </a:r>
            <a:r>
              <a:rPr lang="en-US" dirty="0" smtClean="0"/>
              <a:t>best </a:t>
            </a:r>
            <a:r>
              <a:rPr lang="en-US" dirty="0"/>
              <a:t>way </a:t>
            </a:r>
            <a:r>
              <a:rPr lang="en-US" dirty="0" smtClean="0"/>
              <a:t>is to have </a:t>
            </a:r>
            <a:r>
              <a:rPr lang="en-US" dirty="0"/>
              <a:t>two </a:t>
            </a:r>
            <a:r>
              <a:rPr lang="en-US" dirty="0" smtClean="0"/>
              <a:t>groups</a:t>
            </a:r>
          </a:p>
          <a:p>
            <a:pPr lvl="2">
              <a:buClr>
                <a:srgbClr val="D22D00"/>
              </a:buClr>
            </a:pPr>
            <a:r>
              <a:rPr lang="en-US" dirty="0" smtClean="0"/>
              <a:t>Experimental group</a:t>
            </a:r>
          </a:p>
          <a:p>
            <a:pPr lvl="2">
              <a:buClr>
                <a:srgbClr val="D22D00"/>
              </a:buClr>
            </a:pPr>
            <a:r>
              <a:rPr lang="en-US" dirty="0" smtClean="0"/>
              <a:t>Control group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The </a:t>
            </a:r>
            <a:r>
              <a:rPr lang="en-US" dirty="0">
                <a:latin typeface="Arial" pitchFamily="34" charset="0"/>
              </a:rPr>
              <a:t>Experiment </a:t>
            </a:r>
            <a:r>
              <a:rPr lang="en-US" dirty="0" smtClean="0"/>
              <a:t>(4 </a:t>
            </a:r>
            <a:r>
              <a:rPr lang="en-US" dirty="0"/>
              <a:t>of </a:t>
            </a:r>
            <a:r>
              <a:rPr lang="en-US" dirty="0" smtClean="0"/>
              <a:t>8)</a:t>
            </a:r>
            <a:r>
              <a:rPr lang="en-US" dirty="0"/>
              <a:t/>
            </a:r>
            <a:br>
              <a:rPr lang="en-US" dirty="0"/>
            </a:br>
            <a:endParaRPr lang="en-US" dirty="0"/>
          </a:p>
        </p:txBody>
      </p:sp>
      <p:sp>
        <p:nvSpPr>
          <p:cNvPr id="3" name="Text Placeholder 2"/>
          <p:cNvSpPr>
            <a:spLocks noGrp="1"/>
          </p:cNvSpPr>
          <p:nvPr>
            <p:ph type="body" sz="quarter" idx="13"/>
          </p:nvPr>
        </p:nvSpPr>
        <p:spPr/>
        <p:txBody>
          <a:bodyPr/>
          <a:lstStyle/>
          <a:p>
            <a:r>
              <a:rPr lang="en-US" dirty="0" smtClean="0"/>
              <a:t>Learning Objective 2.2: Describe and compare the various research methods.</a:t>
            </a:r>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Experimental Group</a:t>
            </a:r>
          </a:p>
          <a:p>
            <a:pPr lvl="1">
              <a:buClr>
                <a:srgbClr val="D22D00"/>
              </a:buClr>
            </a:pPr>
            <a:r>
              <a:rPr lang="en-US" dirty="0" smtClean="0"/>
              <a:t>Subjects in an experiment who are exposed to the independent variable</a:t>
            </a:r>
          </a:p>
          <a:p>
            <a:pPr>
              <a:buClr>
                <a:srgbClr val="D22D00"/>
              </a:buClr>
            </a:pPr>
            <a:r>
              <a:rPr lang="en-US" dirty="0" smtClean="0"/>
              <a:t>Control Group</a:t>
            </a:r>
          </a:p>
          <a:p>
            <a:pPr lvl="1">
              <a:buClr>
                <a:srgbClr val="D22D00"/>
              </a:buClr>
            </a:pPr>
            <a:r>
              <a:rPr lang="en-US" dirty="0"/>
              <a:t>Subjects in an experiment who are not subjected to the independent variable and </a:t>
            </a:r>
            <a:r>
              <a:rPr lang="en-US" dirty="0" smtClean="0"/>
              <a:t>get </a:t>
            </a:r>
            <a:r>
              <a:rPr lang="en-US" dirty="0"/>
              <a:t>either no </a:t>
            </a:r>
            <a:r>
              <a:rPr lang="en-US" dirty="0" smtClean="0"/>
              <a:t>treatment or </a:t>
            </a:r>
            <a:r>
              <a:rPr lang="en-US" dirty="0"/>
              <a:t>some kind of treatment that should have no effect</a:t>
            </a:r>
          </a:p>
          <a:p>
            <a:pPr lvl="1">
              <a:buClr>
                <a:srgbClr val="D22D00"/>
              </a:buClr>
            </a:pPr>
            <a:r>
              <a:rPr lang="en-US" dirty="0" smtClean="0"/>
              <a:t>Used </a:t>
            </a:r>
            <a:r>
              <a:rPr lang="en-US" dirty="0"/>
              <a:t>to control for the possibility that other factors might be </a:t>
            </a:r>
            <a:r>
              <a:rPr lang="en-US" dirty="0" smtClean="0"/>
              <a:t>causing the </a:t>
            </a:r>
            <a:r>
              <a:rPr lang="en-US" dirty="0"/>
              <a:t>effect that is being examined</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The </a:t>
            </a:r>
            <a:r>
              <a:rPr lang="en-US" dirty="0">
                <a:latin typeface="Arial" pitchFamily="34" charset="0"/>
              </a:rPr>
              <a:t>Experiment </a:t>
            </a:r>
            <a:r>
              <a:rPr lang="en-US" dirty="0" smtClean="0"/>
              <a:t>(5 </a:t>
            </a:r>
            <a:r>
              <a:rPr lang="en-US" dirty="0"/>
              <a:t>of 8</a:t>
            </a:r>
            <a:r>
              <a:rPr lang="en-US" dirty="0" smtClean="0"/>
              <a:t>)</a:t>
            </a:r>
            <a:r>
              <a:rPr lang="en-US" dirty="0"/>
              <a:t/>
            </a:r>
            <a:br>
              <a:rPr lang="en-US" dirty="0"/>
            </a:br>
            <a:endParaRPr lang="en-US" dirty="0"/>
          </a:p>
        </p:txBody>
      </p:sp>
      <p:sp>
        <p:nvSpPr>
          <p:cNvPr id="3" name="Text Placeholder 2"/>
          <p:cNvSpPr>
            <a:spLocks noGrp="1"/>
          </p:cNvSpPr>
          <p:nvPr>
            <p:ph type="body" sz="quarter" idx="13"/>
          </p:nvPr>
        </p:nvSpPr>
        <p:spPr/>
        <p:txBody>
          <a:bodyPr/>
          <a:lstStyle/>
          <a:p>
            <a:r>
              <a:rPr lang="en-US" dirty="0" smtClean="0"/>
              <a:t>Learning Objective 2.3: Define procedures used to improve the validity of research findings.</a:t>
            </a:r>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The Importance of Randomization</a:t>
            </a:r>
          </a:p>
          <a:p>
            <a:pPr lvl="1">
              <a:buClr>
                <a:srgbClr val="D22D00"/>
              </a:buClr>
            </a:pPr>
            <a:r>
              <a:rPr lang="en-US" dirty="0" smtClean="0"/>
              <a:t>The process of assigning subjects to the experimental or control groups randomly, so that each subject has an equal chance of being in either group</a:t>
            </a:r>
          </a:p>
          <a:p>
            <a:pPr lvl="1">
              <a:buClr>
                <a:srgbClr val="D22D00"/>
              </a:buClr>
            </a:pPr>
            <a:r>
              <a:rPr lang="en-US" dirty="0" smtClean="0"/>
              <a:t>Controls for confounding (extraneous, interfering) variables</a:t>
            </a:r>
          </a:p>
          <a:p>
            <a:pPr lvl="1">
              <a:buClr>
                <a:srgbClr val="D22D00"/>
              </a:buClr>
            </a:pPr>
            <a:r>
              <a:rPr lang="en-US" dirty="0"/>
              <a:t>Random </a:t>
            </a:r>
            <a:r>
              <a:rPr lang="en-US" dirty="0" smtClean="0"/>
              <a:t>assignment: each </a:t>
            </a:r>
            <a:r>
              <a:rPr lang="en-US" dirty="0"/>
              <a:t>participant has an equal chance of </a:t>
            </a:r>
            <a:r>
              <a:rPr lang="en-US" dirty="0" smtClean="0"/>
              <a:t>being assigned </a:t>
            </a:r>
            <a:r>
              <a:rPr lang="en-US" dirty="0"/>
              <a:t>to each condition</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The </a:t>
            </a:r>
            <a:r>
              <a:rPr lang="en-US" dirty="0">
                <a:latin typeface="Arial" pitchFamily="34" charset="0"/>
              </a:rPr>
              <a:t>Experiment </a:t>
            </a:r>
            <a:r>
              <a:rPr lang="en-US" dirty="0" smtClean="0"/>
              <a:t>(6 </a:t>
            </a:r>
            <a:r>
              <a:rPr lang="en-US" dirty="0"/>
              <a:t>of </a:t>
            </a:r>
            <a:r>
              <a:rPr lang="en-US" dirty="0" smtClean="0"/>
              <a:t>8)</a:t>
            </a:r>
            <a:r>
              <a:rPr lang="en-US" dirty="0"/>
              <a:t/>
            </a:r>
            <a:br>
              <a:rPr lang="en-US" dirty="0"/>
            </a:br>
            <a:endParaRPr lang="en-US" dirty="0"/>
          </a:p>
        </p:txBody>
      </p:sp>
      <p:sp>
        <p:nvSpPr>
          <p:cNvPr id="3" name="Text Placeholder 2"/>
          <p:cNvSpPr>
            <a:spLocks noGrp="1"/>
          </p:cNvSpPr>
          <p:nvPr>
            <p:ph type="body" sz="quarter" idx="13"/>
          </p:nvPr>
        </p:nvSpPr>
        <p:spPr/>
        <p:txBody>
          <a:bodyPr/>
          <a:lstStyle/>
          <a:p>
            <a:r>
              <a:rPr lang="en-US" dirty="0" smtClean="0"/>
              <a:t>Learning Objective 2.3: Define procedures used to improve the validity of research findings.</a:t>
            </a:r>
            <a:endParaRPr lang="en-US" dirty="0"/>
          </a:p>
        </p:txBody>
      </p:sp>
      <p:sp>
        <p:nvSpPr>
          <p:cNvPr id="4" name="Content Placeholder 3"/>
          <p:cNvSpPr>
            <a:spLocks noGrp="1"/>
          </p:cNvSpPr>
          <p:nvPr>
            <p:ph sz="quarter" idx="14"/>
          </p:nvPr>
        </p:nvSpPr>
        <p:spPr>
          <a:xfrm>
            <a:off x="457200" y="1600200"/>
            <a:ext cx="4495800" cy="4525963"/>
          </a:xfrm>
        </p:spPr>
        <p:txBody>
          <a:bodyPr/>
          <a:lstStyle/>
          <a:p>
            <a:pPr>
              <a:buClr>
                <a:srgbClr val="D22D00"/>
              </a:buClr>
            </a:pPr>
            <a:r>
              <a:rPr lang="en-US" dirty="0"/>
              <a:t>Experimental Hazards and Controlling for </a:t>
            </a:r>
            <a:r>
              <a:rPr lang="en-US" dirty="0" smtClean="0"/>
              <a:t>Effects</a:t>
            </a:r>
          </a:p>
          <a:p>
            <a:pPr lvl="1">
              <a:buClr>
                <a:srgbClr val="D22D00"/>
              </a:buClr>
            </a:pPr>
            <a:r>
              <a:rPr lang="en-US" dirty="0" smtClean="0"/>
              <a:t>Likely problems when </a:t>
            </a:r>
            <a:r>
              <a:rPr lang="en-US" dirty="0"/>
              <a:t>studying </a:t>
            </a:r>
            <a:r>
              <a:rPr lang="en-US" dirty="0" smtClean="0"/>
              <a:t>people, because people are influenced by biases </a:t>
            </a:r>
            <a:r>
              <a:rPr lang="en-US" dirty="0"/>
              <a:t>about what’s going on in an experiment</a:t>
            </a:r>
          </a:p>
          <a:p>
            <a:pPr marL="457200" lvl="1" indent="0">
              <a:buClr>
                <a:srgbClr val="D22D00"/>
              </a:buClr>
              <a:buNone/>
            </a:pPr>
            <a:endParaRPr lang="en-US" dirty="0" smtClean="0"/>
          </a:p>
        </p:txBody>
      </p:sp>
      <p:pic>
        <p:nvPicPr>
          <p:cNvPr id="3074" name="Picture 2"/>
          <p:cNvPicPr>
            <a:picLocks noChangeAspect="1" noChangeArrowheads="1"/>
          </p:cNvPicPr>
          <p:nvPr/>
        </p:nvPicPr>
        <p:blipFill>
          <a:blip r:embed="rId3"/>
          <a:srcRect/>
          <a:stretch>
            <a:fillRect/>
          </a:stretch>
        </p:blipFill>
        <p:spPr bwMode="auto">
          <a:xfrm>
            <a:off x="5181600" y="1905000"/>
            <a:ext cx="3603647" cy="4038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The </a:t>
            </a:r>
            <a:r>
              <a:rPr lang="en-US" dirty="0">
                <a:latin typeface="Arial" pitchFamily="34" charset="0"/>
              </a:rPr>
              <a:t>Experiment </a:t>
            </a:r>
            <a:r>
              <a:rPr lang="en-US" dirty="0" smtClean="0"/>
              <a:t>(7 </a:t>
            </a:r>
            <a:r>
              <a:rPr lang="en-US" dirty="0"/>
              <a:t>of </a:t>
            </a:r>
            <a:r>
              <a:rPr lang="en-US" dirty="0" smtClean="0"/>
              <a:t>8)</a:t>
            </a:r>
            <a:r>
              <a:rPr lang="en-US" dirty="0"/>
              <a:t/>
            </a:r>
            <a:br>
              <a:rPr lang="en-US" dirty="0"/>
            </a:br>
            <a:endParaRPr lang="en-US" dirty="0"/>
          </a:p>
        </p:txBody>
      </p:sp>
      <p:sp>
        <p:nvSpPr>
          <p:cNvPr id="3" name="Text Placeholder 2"/>
          <p:cNvSpPr>
            <a:spLocks noGrp="1"/>
          </p:cNvSpPr>
          <p:nvPr>
            <p:ph type="body" sz="quarter" idx="13"/>
          </p:nvPr>
        </p:nvSpPr>
        <p:spPr/>
        <p:txBody>
          <a:bodyPr/>
          <a:lstStyle/>
          <a:p>
            <a:r>
              <a:rPr lang="en-US" dirty="0" smtClean="0"/>
              <a:t>Learning Objective 2.3: Define procedures used to improve the validity of research findings.</a:t>
            </a:r>
            <a:endParaRPr lang="en-US" dirty="0"/>
          </a:p>
        </p:txBody>
      </p:sp>
      <p:sp>
        <p:nvSpPr>
          <p:cNvPr id="4" name="Content Placeholder 3"/>
          <p:cNvSpPr>
            <a:spLocks noGrp="1"/>
          </p:cNvSpPr>
          <p:nvPr>
            <p:ph sz="quarter" idx="14"/>
          </p:nvPr>
        </p:nvSpPr>
        <p:spPr>
          <a:xfrm>
            <a:off x="457200" y="1600200"/>
            <a:ext cx="4495800" cy="4525963"/>
          </a:xfrm>
        </p:spPr>
        <p:txBody>
          <a:bodyPr/>
          <a:lstStyle/>
          <a:p>
            <a:pPr>
              <a:buClr>
                <a:srgbClr val="D22D00"/>
              </a:buClr>
            </a:pPr>
            <a:r>
              <a:rPr lang="en-US" dirty="0" smtClean="0"/>
              <a:t>Placebo Effect</a:t>
            </a:r>
          </a:p>
          <a:p>
            <a:pPr lvl="1">
              <a:buClr>
                <a:srgbClr val="D22D00"/>
              </a:buClr>
            </a:pPr>
            <a:r>
              <a:rPr lang="en-US" dirty="0" smtClean="0"/>
              <a:t>The phenomenon in which the expectations of the participants in a study can influence their behavior</a:t>
            </a:r>
          </a:p>
          <a:p>
            <a:pPr>
              <a:buClr>
                <a:srgbClr val="D22D00"/>
              </a:buClr>
            </a:pPr>
            <a:r>
              <a:rPr lang="en-US" dirty="0"/>
              <a:t>Experimenter Effect</a:t>
            </a:r>
          </a:p>
          <a:p>
            <a:pPr lvl="1">
              <a:buClr>
                <a:srgbClr val="D22D00"/>
              </a:buClr>
            </a:pPr>
            <a:r>
              <a:rPr lang="en-US" dirty="0"/>
              <a:t>Tendency of the experimenter</a:t>
            </a:r>
            <a:r>
              <a:rPr lang="en-US" altLang="ja-JP" dirty="0"/>
              <a:t>s’ expectations for a study to unintentionally influence the results of the </a:t>
            </a:r>
            <a:r>
              <a:rPr lang="en-US" altLang="ja-JP" dirty="0" smtClean="0"/>
              <a:t>study</a:t>
            </a:r>
            <a:endParaRPr lang="en-US" altLang="ja-JP" dirty="0"/>
          </a:p>
        </p:txBody>
      </p:sp>
      <p:pic>
        <p:nvPicPr>
          <p:cNvPr id="3074" name="Picture 2"/>
          <p:cNvPicPr>
            <a:picLocks noChangeAspect="1" noChangeArrowheads="1"/>
          </p:cNvPicPr>
          <p:nvPr/>
        </p:nvPicPr>
        <p:blipFill>
          <a:blip r:embed="rId3"/>
          <a:srcRect/>
          <a:stretch>
            <a:fillRect/>
          </a:stretch>
        </p:blipFill>
        <p:spPr bwMode="auto">
          <a:xfrm>
            <a:off x="5181600" y="1905000"/>
            <a:ext cx="3603647" cy="4038600"/>
          </a:xfrm>
          <a:prstGeom prst="rect">
            <a:avLst/>
          </a:prstGeom>
          <a:noFill/>
          <a:ln w="9525">
            <a:noFill/>
            <a:miter lim="800000"/>
            <a:headEnd/>
            <a:tailEnd/>
          </a:ln>
        </p:spPr>
      </p:pic>
    </p:spTree>
    <p:extLst>
      <p:ext uri="{BB962C8B-B14F-4D97-AF65-F5344CB8AC3E}">
        <p14:creationId xmlns:p14="http://schemas.microsoft.com/office/powerpoint/2010/main" val="24867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15900"/>
            <a:ext cx="8229600" cy="622300"/>
          </a:xfrm>
        </p:spPr>
        <p:txBody>
          <a:bodyPr/>
          <a:lstStyle/>
          <a:p>
            <a:pPr eaLnBrk="1" hangingPunct="1"/>
            <a:r>
              <a:rPr lang="en-US" altLang="ja-JP" smtClean="0">
                <a:ea typeface="ＭＳ Ｐゴシック"/>
                <a:cs typeface="Arial" pitchFamily="34" charset="0"/>
              </a:rPr>
              <a:t>Four Goals of Psychology</a:t>
            </a:r>
            <a:r>
              <a:rPr lang="en-US" smtClean="0">
                <a:ea typeface="ＭＳ Ｐゴシック"/>
                <a:cs typeface="Arial" pitchFamily="34" charset="0"/>
              </a:rPr>
              <a:t> (1 of 2)</a:t>
            </a:r>
          </a:p>
        </p:txBody>
      </p:sp>
      <p:sp>
        <p:nvSpPr>
          <p:cNvPr id="20483"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t>Learning Objective 1.1: </a:t>
            </a:r>
            <a:r>
              <a:rPr lang="en-US" altLang="en-US" smtClean="0"/>
              <a:t>Define psychology as a field of study, and identify psychology’s four primary goals as a science.</a:t>
            </a:r>
            <a:endParaRPr lang="en-US" smtClean="0"/>
          </a:p>
          <a:p>
            <a:pPr eaLnBrk="1" hangingPunct="1">
              <a:spcBef>
                <a:spcPct val="0"/>
              </a:spcBef>
            </a:pPr>
            <a:endParaRPr lang="en-US" smtClean="0"/>
          </a:p>
        </p:txBody>
      </p:sp>
      <p:sp>
        <p:nvSpPr>
          <p:cNvPr id="20484" name="Content Placeholder 3"/>
          <p:cNvSpPr>
            <a:spLocks noGrp="1"/>
          </p:cNvSpPr>
          <p:nvPr>
            <p:ph sz="quarter" idx="14"/>
          </p:nvPr>
        </p:nvSpPr>
        <p:spPr bwMode="auto"/>
        <p:txBody>
          <a:bodyPr wrap="square" numCol="1" anchor="t" anchorCtr="0" compatLnSpc="1">
            <a:prstTxWarp prst="textNoShape">
              <a:avLst/>
            </a:prstTxWarp>
          </a:bodyPr>
          <a:lstStyle/>
          <a:p>
            <a:pPr marL="514350" indent="-514350" eaLnBrk="1" hangingPunct="1">
              <a:buClr>
                <a:srgbClr val="D22D00"/>
              </a:buClr>
              <a:buFont typeface="Arial" pitchFamily="34" charset="0"/>
              <a:buAutoNum type="arabicPeriod"/>
            </a:pPr>
            <a:r>
              <a:rPr lang="en-US" altLang="en-US" smtClean="0"/>
              <a:t>Description</a:t>
            </a:r>
          </a:p>
          <a:p>
            <a:pPr lvl="1" eaLnBrk="1" hangingPunct="1">
              <a:buClr>
                <a:srgbClr val="D22D00"/>
              </a:buClr>
            </a:pPr>
            <a:r>
              <a:rPr lang="en-US" smtClean="0"/>
              <a:t>What is happening? </a:t>
            </a:r>
          </a:p>
          <a:p>
            <a:pPr lvl="2" eaLnBrk="1" hangingPunct="1">
              <a:buClr>
                <a:srgbClr val="D22D00"/>
              </a:buClr>
            </a:pPr>
            <a:r>
              <a:rPr lang="en-US" smtClean="0"/>
              <a:t>observing a behavior and noting everything about it</a:t>
            </a:r>
          </a:p>
          <a:p>
            <a:pPr marL="514350" indent="-514350" eaLnBrk="1" hangingPunct="1">
              <a:buClr>
                <a:srgbClr val="D22D00"/>
              </a:buClr>
              <a:buFont typeface="Arial" pitchFamily="34" charset="0"/>
              <a:buAutoNum type="arabicPeriod"/>
            </a:pPr>
            <a:r>
              <a:rPr lang="en-US" altLang="en-US" smtClean="0"/>
              <a:t>Explanation</a:t>
            </a:r>
          </a:p>
          <a:p>
            <a:pPr lvl="1" eaLnBrk="1" hangingPunct="1">
              <a:buClr>
                <a:srgbClr val="D22D00"/>
              </a:buClr>
            </a:pPr>
            <a:r>
              <a:rPr lang="en-US" smtClean="0"/>
              <a:t>Why is it happening?</a:t>
            </a:r>
          </a:p>
          <a:p>
            <a:pPr lvl="1" eaLnBrk="1" hangingPunct="1">
              <a:buClr>
                <a:srgbClr val="D22D00"/>
              </a:buClr>
            </a:pPr>
            <a:r>
              <a:rPr lang="en-US" smtClean="0"/>
              <a:t>Theory: general explanation of a set of observations or facts</a:t>
            </a:r>
          </a:p>
        </p:txBody>
      </p:sp>
    </p:spTree>
    <p:extLst>
      <p:ext uri="{BB962C8B-B14F-4D97-AF65-F5344CB8AC3E}">
        <p14:creationId xmlns:p14="http://schemas.microsoft.com/office/powerpoint/2010/main" val="877624317"/>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The </a:t>
            </a:r>
            <a:r>
              <a:rPr lang="en-US" dirty="0">
                <a:latin typeface="Arial" pitchFamily="34" charset="0"/>
              </a:rPr>
              <a:t>Experiment </a:t>
            </a:r>
            <a:r>
              <a:rPr lang="en-US" dirty="0" smtClean="0"/>
              <a:t>(8 </a:t>
            </a:r>
            <a:r>
              <a:rPr lang="en-US" dirty="0"/>
              <a:t>of 8</a:t>
            </a:r>
            <a:r>
              <a:rPr lang="en-US" dirty="0" smtClean="0"/>
              <a:t>)</a:t>
            </a:r>
            <a:r>
              <a:rPr lang="en-US" dirty="0"/>
              <a:t/>
            </a:r>
            <a:br>
              <a:rPr lang="en-US" dirty="0"/>
            </a:br>
            <a:endParaRPr lang="en-US" dirty="0"/>
          </a:p>
        </p:txBody>
      </p:sp>
      <p:sp>
        <p:nvSpPr>
          <p:cNvPr id="3" name="Text Placeholder 2"/>
          <p:cNvSpPr>
            <a:spLocks noGrp="1"/>
          </p:cNvSpPr>
          <p:nvPr>
            <p:ph type="body" sz="quarter" idx="13"/>
          </p:nvPr>
        </p:nvSpPr>
        <p:spPr/>
        <p:txBody>
          <a:bodyPr/>
          <a:lstStyle/>
          <a:p>
            <a:r>
              <a:rPr lang="en-US" dirty="0" smtClean="0"/>
              <a:t>Learning Objective 2.3: Define procedures used to improve the validity of research findings.</a:t>
            </a:r>
            <a:endParaRPr lang="en-US" dirty="0"/>
          </a:p>
        </p:txBody>
      </p:sp>
      <p:sp>
        <p:nvSpPr>
          <p:cNvPr id="4" name="Content Placeholder 3"/>
          <p:cNvSpPr>
            <a:spLocks noGrp="1"/>
          </p:cNvSpPr>
          <p:nvPr>
            <p:ph sz="quarter" idx="14"/>
          </p:nvPr>
        </p:nvSpPr>
        <p:spPr/>
        <p:txBody>
          <a:bodyPr/>
          <a:lstStyle/>
          <a:p>
            <a:pPr>
              <a:buClr>
                <a:srgbClr val="D22D00"/>
              </a:buClr>
            </a:pPr>
            <a:r>
              <a:rPr lang="en-US" dirty="0"/>
              <a:t>Single-Blind Study</a:t>
            </a:r>
          </a:p>
          <a:p>
            <a:pPr lvl="1">
              <a:buClr>
                <a:srgbClr val="D22D00"/>
              </a:buClr>
            </a:pPr>
            <a:r>
              <a:rPr lang="en-US" dirty="0"/>
              <a:t>Subjects do not know whether they are in the experimental or the control group (reduces placebo effect).</a:t>
            </a:r>
          </a:p>
          <a:p>
            <a:pPr>
              <a:buClr>
                <a:srgbClr val="D22D00"/>
              </a:buClr>
            </a:pPr>
            <a:r>
              <a:rPr lang="en-US" dirty="0" smtClean="0"/>
              <a:t>Double-Blind Study</a:t>
            </a:r>
          </a:p>
          <a:p>
            <a:pPr lvl="1">
              <a:buClr>
                <a:srgbClr val="D22D00"/>
              </a:buClr>
            </a:pPr>
            <a:r>
              <a:rPr lang="en-US" dirty="0" smtClean="0"/>
              <a:t>Neither the experimenter nor the subjects know which subjects are in the experimental or control group (reduces placebo effect and experimenter effect).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Ethics in Psychological Research </a:t>
            </a:r>
            <a:r>
              <a:rPr lang="en-US" sz="3200" dirty="0"/>
              <a:t>(1 of </a:t>
            </a:r>
            <a:r>
              <a:rPr lang="en-US" sz="3200" dirty="0" smtClean="0"/>
              <a:t>6)</a:t>
            </a:r>
            <a:endParaRPr lang="en-US" dirty="0"/>
          </a:p>
        </p:txBody>
      </p:sp>
      <p:sp>
        <p:nvSpPr>
          <p:cNvPr id="3" name="Text Placeholder 2"/>
          <p:cNvSpPr>
            <a:spLocks noGrp="1"/>
          </p:cNvSpPr>
          <p:nvPr>
            <p:ph type="body" sz="quarter" idx="13"/>
          </p:nvPr>
        </p:nvSpPr>
        <p:spPr/>
        <p:txBody>
          <a:bodyPr/>
          <a:lstStyle/>
          <a:p>
            <a:r>
              <a:rPr lang="en-US" dirty="0" smtClean="0"/>
              <a:t>Learning Objective 2.4: Identify ethical standards for research  in psychology with human participants. </a:t>
            </a:r>
            <a:endParaRPr lang="en-US" b="1" dirty="0" smtClean="0"/>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Institutional Review Boards (IRB)</a:t>
            </a:r>
          </a:p>
          <a:p>
            <a:pPr lvl="1">
              <a:buClr>
                <a:srgbClr val="D22D00"/>
              </a:buClr>
            </a:pPr>
            <a:r>
              <a:rPr lang="en-US" dirty="0" smtClean="0"/>
              <a:t>Groups of psychologists or other professionals who look over each proposed research study and judge it according to its safety and consideration for the participants in the study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Ethics in Psychological </a:t>
            </a:r>
            <a:r>
              <a:rPr lang="en-US" dirty="0">
                <a:latin typeface="Arial" pitchFamily="34" charset="0"/>
              </a:rPr>
              <a:t>Research </a:t>
            </a:r>
            <a:r>
              <a:rPr lang="en-US" sz="3200" dirty="0"/>
              <a:t>(2 of </a:t>
            </a:r>
            <a:r>
              <a:rPr lang="en-US" sz="3200" dirty="0" smtClean="0"/>
              <a:t>6)</a:t>
            </a:r>
            <a:r>
              <a:rPr lang="en-US" sz="3200" dirty="0"/>
              <a:t/>
            </a:r>
            <a:br>
              <a:rPr lang="en-US" sz="3200" dirty="0"/>
            </a:br>
            <a:r>
              <a:rPr lang="en-US" dirty="0" smtClean="0">
                <a:latin typeface="Arial" pitchFamily="34" charset="0"/>
              </a:rPr>
              <a:t> </a:t>
            </a:r>
            <a:endParaRPr lang="en-US" dirty="0"/>
          </a:p>
        </p:txBody>
      </p:sp>
      <p:sp>
        <p:nvSpPr>
          <p:cNvPr id="3" name="Text Placeholder 2"/>
          <p:cNvSpPr>
            <a:spLocks noGrp="1"/>
          </p:cNvSpPr>
          <p:nvPr>
            <p:ph type="body" sz="quarter" idx="13"/>
          </p:nvPr>
        </p:nvSpPr>
        <p:spPr/>
        <p:txBody>
          <a:bodyPr/>
          <a:lstStyle/>
          <a:p>
            <a:r>
              <a:rPr lang="en-US" dirty="0" smtClean="0"/>
              <a:t>Learning Objective 2.4: Identify ethical standards for research  in psychology with human participants. </a:t>
            </a:r>
            <a:endParaRPr lang="en-US" b="1" dirty="0" smtClean="0"/>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Common Ethical Guidelines</a:t>
            </a:r>
          </a:p>
          <a:p>
            <a:pPr lvl="1">
              <a:buClr>
                <a:srgbClr val="D22D00"/>
              </a:buClr>
            </a:pPr>
            <a:r>
              <a:rPr lang="en-US" dirty="0" smtClean="0"/>
              <a:t>Rights</a:t>
            </a:r>
            <a:r>
              <a:rPr lang="en-US" dirty="0" smtClean="0">
                <a:solidFill>
                  <a:srgbClr val="3333FF"/>
                </a:solidFill>
              </a:rPr>
              <a:t> </a:t>
            </a:r>
            <a:r>
              <a:rPr lang="en-US" dirty="0" smtClean="0"/>
              <a:t>and well-being of participants must be weighed against the study</a:t>
            </a:r>
            <a:r>
              <a:rPr lang="en-US" altLang="en-US" dirty="0" smtClean="0"/>
              <a:t>’</a:t>
            </a:r>
            <a:r>
              <a:rPr lang="en-US" altLang="ja-JP" dirty="0" smtClean="0"/>
              <a:t>s value to science.</a:t>
            </a:r>
          </a:p>
          <a:p>
            <a:pPr lvl="1">
              <a:buClr>
                <a:srgbClr val="D22D00"/>
              </a:buClr>
            </a:pPr>
            <a:r>
              <a:rPr lang="en-US" dirty="0" smtClean="0"/>
              <a:t>Participants must be allowed to make an informed decision about participation.</a:t>
            </a:r>
          </a:p>
          <a:p>
            <a:pPr lvl="1">
              <a:buClr>
                <a:srgbClr val="D22D00"/>
              </a:buClr>
            </a:pPr>
            <a:r>
              <a:rPr lang="en-US" dirty="0" smtClean="0"/>
              <a:t>Deception must be justified. </a:t>
            </a:r>
          </a:p>
          <a:p>
            <a:pPr lvl="1">
              <a:buClr>
                <a:srgbClr val="D22D00"/>
              </a:buClr>
            </a:pPr>
            <a:r>
              <a:rPr lang="en-US" dirty="0" smtClean="0"/>
              <a:t>Participants may withdraw from the study at any time.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Ethics in Psychological </a:t>
            </a:r>
            <a:r>
              <a:rPr lang="en-US" dirty="0">
                <a:latin typeface="Arial" pitchFamily="34" charset="0"/>
              </a:rPr>
              <a:t>Research </a:t>
            </a:r>
            <a:r>
              <a:rPr lang="en-US" sz="3200" dirty="0"/>
              <a:t>(3 of </a:t>
            </a:r>
            <a:r>
              <a:rPr lang="en-US" sz="3200" dirty="0" smtClean="0"/>
              <a:t>6)</a:t>
            </a:r>
            <a:r>
              <a:rPr lang="en-US" sz="3200" dirty="0"/>
              <a:t/>
            </a:r>
            <a:br>
              <a:rPr lang="en-US" sz="3200" dirty="0"/>
            </a:br>
            <a:endParaRPr lang="en-US" sz="3200" dirty="0"/>
          </a:p>
        </p:txBody>
      </p:sp>
      <p:sp>
        <p:nvSpPr>
          <p:cNvPr id="3" name="Text Placeholder 2"/>
          <p:cNvSpPr>
            <a:spLocks noGrp="1"/>
          </p:cNvSpPr>
          <p:nvPr>
            <p:ph type="body" sz="quarter" idx="13"/>
          </p:nvPr>
        </p:nvSpPr>
        <p:spPr/>
        <p:txBody>
          <a:bodyPr/>
          <a:lstStyle/>
          <a:p>
            <a:r>
              <a:rPr lang="en-US" dirty="0" smtClean="0"/>
              <a:t>Learning Objective 2.4: Identify ethical standards for research  in psychology with human participants. </a:t>
            </a:r>
            <a:endParaRPr lang="en-US" b="1" dirty="0" smtClean="0"/>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Common Ethical Guidelines (continue</a:t>
            </a:r>
            <a:r>
              <a:rPr lang="en-US" altLang="ja-JP" dirty="0" smtClean="0"/>
              <a:t>d):</a:t>
            </a:r>
          </a:p>
          <a:p>
            <a:pPr lvl="1">
              <a:buClr>
                <a:srgbClr val="D22D00"/>
              </a:buClr>
            </a:pPr>
            <a:r>
              <a:rPr lang="en-US" dirty="0" smtClean="0"/>
              <a:t>Participants must be protected from risks or told explicitly of risks. </a:t>
            </a:r>
          </a:p>
          <a:p>
            <a:pPr lvl="1">
              <a:buClr>
                <a:srgbClr val="D22D00"/>
              </a:buClr>
            </a:pPr>
            <a:r>
              <a:rPr lang="en-US" dirty="0" smtClean="0"/>
              <a:t>Investigators must debrief participants, telling the true nature of the study and expectations of results.</a:t>
            </a:r>
          </a:p>
          <a:p>
            <a:pPr lvl="1">
              <a:buClr>
                <a:srgbClr val="D22D00"/>
              </a:buClr>
            </a:pPr>
            <a:r>
              <a:rPr lang="en-US" dirty="0" smtClean="0"/>
              <a:t>Data must remain confidential.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rPr>
              <a:t>Ethics in Psychological </a:t>
            </a:r>
            <a:r>
              <a:rPr lang="en-US" dirty="0">
                <a:latin typeface="Arial" pitchFamily="34" charset="0"/>
              </a:rPr>
              <a:t>Research </a:t>
            </a:r>
            <a:r>
              <a:rPr lang="en-US" sz="3200" dirty="0"/>
              <a:t>(4 of </a:t>
            </a:r>
            <a:r>
              <a:rPr lang="en-US" sz="3200" dirty="0" smtClean="0"/>
              <a:t>6)</a:t>
            </a:r>
            <a:endParaRPr lang="en-US" sz="3200" dirty="0"/>
          </a:p>
        </p:txBody>
      </p:sp>
      <p:sp>
        <p:nvSpPr>
          <p:cNvPr id="3" name="Text Placeholder 2"/>
          <p:cNvSpPr>
            <a:spLocks noGrp="1"/>
          </p:cNvSpPr>
          <p:nvPr>
            <p:ph type="body" sz="quarter" idx="13"/>
          </p:nvPr>
        </p:nvSpPr>
        <p:spPr/>
        <p:txBody>
          <a:bodyPr/>
          <a:lstStyle/>
          <a:p>
            <a:r>
              <a:rPr lang="en-US" dirty="0" smtClean="0"/>
              <a:t>Learning Objective 2.4: Identify ethical standards for research  in psychology with human participants. </a:t>
            </a:r>
            <a:endParaRPr lang="en-US" b="1" dirty="0" smtClean="0"/>
          </a:p>
          <a:p>
            <a:endParaRPr lang="en-US" dirty="0"/>
          </a:p>
        </p:txBody>
      </p:sp>
      <p:sp>
        <p:nvSpPr>
          <p:cNvPr id="4" name="Content Placeholder 3"/>
          <p:cNvSpPr>
            <a:spLocks noGrp="1"/>
          </p:cNvSpPr>
          <p:nvPr>
            <p:ph sz="quarter" idx="14"/>
          </p:nvPr>
        </p:nvSpPr>
        <p:spPr/>
        <p:txBody>
          <a:bodyPr/>
          <a:lstStyle/>
          <a:p>
            <a:pPr>
              <a:buClr>
                <a:srgbClr val="D22D00"/>
              </a:buClr>
            </a:pPr>
            <a:r>
              <a:rPr lang="en-US" dirty="0" smtClean="0"/>
              <a:t>Common Ethical Guidelines (continue</a:t>
            </a:r>
            <a:r>
              <a:rPr lang="en-US" altLang="ja-JP" dirty="0" smtClean="0"/>
              <a:t>d):</a:t>
            </a:r>
          </a:p>
          <a:p>
            <a:pPr lvl="1">
              <a:buClr>
                <a:srgbClr val="D22D00"/>
              </a:buClr>
            </a:pPr>
            <a:r>
              <a:rPr lang="en-US" dirty="0" smtClean="0"/>
              <a:t>If for any reason a study results in undesirable consequences for the participant, the researcher is responsible for detecting and removing, or correcting, these consequences.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2828"/>
          </a:xfrm>
        </p:spPr>
        <p:txBody>
          <a:bodyPr/>
          <a:lstStyle/>
          <a:p>
            <a:r>
              <a:rPr lang="en-US" dirty="0" smtClean="0">
                <a:latin typeface="Arial" pitchFamily="34" charset="0"/>
              </a:rPr>
              <a:t>Ethics in Psychological </a:t>
            </a:r>
            <a:r>
              <a:rPr lang="en-US" dirty="0">
                <a:latin typeface="Arial" pitchFamily="34" charset="0"/>
              </a:rPr>
              <a:t>Research </a:t>
            </a:r>
            <a:r>
              <a:rPr lang="en-US" sz="3200" dirty="0"/>
              <a:t>(5 of </a:t>
            </a:r>
            <a:r>
              <a:rPr lang="en-US" sz="3200" dirty="0" smtClean="0"/>
              <a:t>6)</a:t>
            </a:r>
            <a:endParaRPr lang="en-US" dirty="0"/>
          </a:p>
        </p:txBody>
      </p:sp>
      <p:sp>
        <p:nvSpPr>
          <p:cNvPr id="3" name="Text Placeholder 2"/>
          <p:cNvSpPr>
            <a:spLocks noGrp="1"/>
          </p:cNvSpPr>
          <p:nvPr>
            <p:ph type="body" sz="quarter" idx="13"/>
          </p:nvPr>
        </p:nvSpPr>
        <p:spPr>
          <a:xfrm>
            <a:off x="457200" y="609600"/>
            <a:ext cx="8686800" cy="402770"/>
          </a:xfrm>
        </p:spPr>
        <p:txBody>
          <a:bodyPr/>
          <a:lstStyle/>
          <a:p>
            <a:r>
              <a:rPr lang="en-US" dirty="0" smtClean="0"/>
              <a:t>Learning Objective 2.5: Discuss the purpose of nonhuman animal research in psychology.</a:t>
            </a:r>
          </a:p>
          <a:p>
            <a:endParaRPr lang="en-US" dirty="0"/>
          </a:p>
        </p:txBody>
      </p:sp>
      <p:sp>
        <p:nvSpPr>
          <p:cNvPr id="4" name="Content Placeholder 3"/>
          <p:cNvSpPr>
            <a:spLocks noGrp="1"/>
          </p:cNvSpPr>
          <p:nvPr>
            <p:ph sz="quarter" idx="14"/>
          </p:nvPr>
        </p:nvSpPr>
        <p:spPr>
          <a:xfrm>
            <a:off x="457200" y="1600200"/>
            <a:ext cx="8229600" cy="4800600"/>
          </a:xfrm>
        </p:spPr>
        <p:txBody>
          <a:bodyPr/>
          <a:lstStyle/>
          <a:p>
            <a:pPr>
              <a:buClr>
                <a:srgbClr val="D22D00"/>
              </a:buClr>
            </a:pPr>
            <a:r>
              <a:rPr lang="en-US" dirty="0" smtClean="0"/>
              <a:t>Animal research helps to draw conclusions about human behavior and answers questions we could never investigate with human research</a:t>
            </a:r>
          </a:p>
          <a:p>
            <a:pPr>
              <a:buClr>
                <a:srgbClr val="D22D00"/>
              </a:buClr>
            </a:pPr>
            <a:r>
              <a:rPr lang="en-US" dirty="0" smtClean="0"/>
              <a:t>Looking at long-term </a:t>
            </a:r>
            <a:r>
              <a:rPr lang="en-US" dirty="0"/>
              <a:t>effects becomes much </a:t>
            </a:r>
            <a:r>
              <a:rPr lang="en-US" dirty="0" smtClean="0"/>
              <a:t>easier since animals live shorter lives</a:t>
            </a:r>
          </a:p>
          <a:p>
            <a:pPr>
              <a:buClr>
                <a:srgbClr val="D22D00"/>
              </a:buClr>
            </a:pPr>
            <a:r>
              <a:rPr lang="en-US" dirty="0" smtClean="0"/>
              <a:t>Scientists have more control over animals’ diet</a:t>
            </a:r>
            <a:r>
              <a:rPr lang="en-US" dirty="0"/>
              <a:t>, living arrangements, and even genetic </a:t>
            </a:r>
            <a:r>
              <a:rPr lang="en-US" dirty="0" smtClean="0"/>
              <a:t>relatedness</a:t>
            </a:r>
          </a:p>
          <a:p>
            <a:pPr>
              <a:buClr>
                <a:srgbClr val="D22D00"/>
              </a:buClr>
            </a:pPr>
            <a:r>
              <a:rPr lang="en-US" dirty="0" smtClean="0"/>
              <a:t>Animals can be </a:t>
            </a:r>
            <a:r>
              <a:rPr lang="en-US" dirty="0"/>
              <a:t>used </a:t>
            </a:r>
            <a:r>
              <a:rPr lang="en-US" dirty="0" smtClean="0"/>
              <a:t>for experiments after researchers conduct correlational studies with people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2828"/>
          </a:xfrm>
        </p:spPr>
        <p:txBody>
          <a:bodyPr/>
          <a:lstStyle/>
          <a:p>
            <a:r>
              <a:rPr lang="en-US" dirty="0" smtClean="0">
                <a:latin typeface="Arial" pitchFamily="34" charset="0"/>
              </a:rPr>
              <a:t>Ethics in Psychological </a:t>
            </a:r>
            <a:r>
              <a:rPr lang="en-US" dirty="0">
                <a:latin typeface="Arial" pitchFamily="34" charset="0"/>
              </a:rPr>
              <a:t>Research </a:t>
            </a:r>
            <a:r>
              <a:rPr lang="en-US" sz="3200" dirty="0" smtClean="0"/>
              <a:t>(6 </a:t>
            </a:r>
            <a:r>
              <a:rPr lang="en-US" sz="3200" dirty="0"/>
              <a:t>of </a:t>
            </a:r>
            <a:r>
              <a:rPr lang="en-US" sz="3200" dirty="0" smtClean="0"/>
              <a:t>6)</a:t>
            </a:r>
            <a:endParaRPr lang="en-US" dirty="0"/>
          </a:p>
        </p:txBody>
      </p:sp>
      <p:sp>
        <p:nvSpPr>
          <p:cNvPr id="3" name="Text Placeholder 2"/>
          <p:cNvSpPr>
            <a:spLocks noGrp="1"/>
          </p:cNvSpPr>
          <p:nvPr>
            <p:ph type="body" sz="quarter" idx="13"/>
          </p:nvPr>
        </p:nvSpPr>
        <p:spPr>
          <a:xfrm>
            <a:off x="457200" y="609600"/>
            <a:ext cx="8686800" cy="402770"/>
          </a:xfrm>
        </p:spPr>
        <p:txBody>
          <a:bodyPr/>
          <a:lstStyle/>
          <a:p>
            <a:r>
              <a:rPr lang="en-US" dirty="0" smtClean="0"/>
              <a:t>Learning Objective 2.6: Identify ethical guidelines for research in psychology with nonhuman animals. </a:t>
            </a:r>
            <a:endParaRPr lang="en-US" b="1" dirty="0" smtClean="0"/>
          </a:p>
          <a:p>
            <a:endParaRPr lang="en-US" dirty="0"/>
          </a:p>
        </p:txBody>
      </p:sp>
      <p:sp>
        <p:nvSpPr>
          <p:cNvPr id="4" name="Content Placeholder 3"/>
          <p:cNvSpPr>
            <a:spLocks noGrp="1"/>
          </p:cNvSpPr>
          <p:nvPr>
            <p:ph sz="quarter" idx="14"/>
          </p:nvPr>
        </p:nvSpPr>
        <p:spPr/>
        <p:txBody>
          <a:bodyPr/>
          <a:lstStyle/>
          <a:p>
            <a:pPr>
              <a:buClr>
                <a:srgbClr val="D22D00"/>
              </a:buClr>
            </a:pPr>
            <a:r>
              <a:rPr lang="en-US" dirty="0"/>
              <a:t>Ethical </a:t>
            </a:r>
            <a:r>
              <a:rPr lang="en-US" dirty="0" smtClean="0"/>
              <a:t>considerations when </a:t>
            </a:r>
            <a:r>
              <a:rPr lang="en-US" dirty="0"/>
              <a:t>dealing </a:t>
            </a:r>
            <a:r>
              <a:rPr lang="en-US" dirty="0" smtClean="0"/>
              <a:t>with animals </a:t>
            </a:r>
            <a:r>
              <a:rPr lang="en-US" dirty="0"/>
              <a:t>in research</a:t>
            </a:r>
            <a:r>
              <a:rPr lang="en-US" dirty="0" smtClean="0"/>
              <a:t>.</a:t>
            </a:r>
          </a:p>
          <a:p>
            <a:pPr lvl="1">
              <a:buClr>
                <a:srgbClr val="D22D00"/>
              </a:buClr>
            </a:pPr>
            <a:r>
              <a:rPr lang="en-US" dirty="0" smtClean="0"/>
              <a:t>The focus is on avoiding exposing animal subjects to unnecessary pain or suffering.</a:t>
            </a:r>
          </a:p>
          <a:p>
            <a:pPr lvl="1">
              <a:buClr>
                <a:srgbClr val="D22D00"/>
              </a:buClr>
            </a:pPr>
            <a:r>
              <a:rPr lang="en-US" dirty="0" smtClean="0"/>
              <a:t>Animals are used in approximately 7 percent of psychological studies.</a:t>
            </a:r>
          </a:p>
        </p:txBody>
      </p:sp>
    </p:spTree>
    <p:extLst>
      <p:ext uri="{BB962C8B-B14F-4D97-AF65-F5344CB8AC3E}">
        <p14:creationId xmlns:p14="http://schemas.microsoft.com/office/powerpoint/2010/main" val="115476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57199" y="1994646"/>
            <a:ext cx="8229601" cy="2308413"/>
          </a:xfrm>
        </p:spPr>
        <p:txBody>
          <a:bodyPr/>
          <a:lstStyle/>
          <a:p>
            <a:pPr algn="ctr">
              <a:lnSpc>
                <a:spcPct val="150000"/>
              </a:lnSpc>
            </a:pPr>
            <a:r>
              <a:rPr lang="en-US" sz="4000" dirty="0" smtClean="0"/>
              <a:t>Module 3</a:t>
            </a:r>
            <a:br>
              <a:rPr lang="en-US" sz="4000" dirty="0" smtClean="0"/>
            </a:br>
            <a:r>
              <a:rPr lang="en-US" sz="4000" dirty="0" smtClean="0"/>
              <a:t>Statistics</a:t>
            </a:r>
            <a:endParaRPr lang="en-US" sz="4000" dirty="0"/>
          </a:p>
        </p:txBody>
      </p:sp>
    </p:spTree>
    <p:extLst>
      <p:ext uri="{BB962C8B-B14F-4D97-AF65-F5344CB8AC3E}">
        <p14:creationId xmlns:p14="http://schemas.microsoft.com/office/powerpoint/2010/main" val="419389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dirty="0" smtClean="0"/>
              <a:t>Learning Objectives</a:t>
            </a:r>
            <a:endParaRPr lang="en-US" dirty="0"/>
          </a:p>
        </p:txBody>
      </p:sp>
      <p:sp>
        <p:nvSpPr>
          <p:cNvPr id="3" name="Learning Objective List"/>
          <p:cNvSpPr>
            <a:spLocks noGrp="1"/>
          </p:cNvSpPr>
          <p:nvPr>
            <p:ph idx="1"/>
          </p:nvPr>
        </p:nvSpPr>
        <p:spPr/>
        <p:txBody>
          <a:bodyPr/>
          <a:lstStyle/>
          <a:p>
            <a:pPr marL="457200" lvl="1" indent="-457200">
              <a:lnSpc>
                <a:spcPct val="150000"/>
              </a:lnSpc>
              <a:buClr>
                <a:schemeClr val="bg1"/>
              </a:buClr>
              <a:buNone/>
            </a:pPr>
            <a:r>
              <a:rPr lang="en-US" altLang="en-US" sz="1600" b="1" dirty="0" smtClean="0">
                <a:solidFill>
                  <a:srgbClr val="D22D00"/>
                </a:solidFill>
              </a:rPr>
              <a:t>3.1</a:t>
            </a:r>
            <a:r>
              <a:rPr lang="en-US" altLang="en-US" sz="1600" b="1" dirty="0" smtClean="0">
                <a:solidFill>
                  <a:srgbClr val="FF8C00"/>
                </a:solidFill>
              </a:rPr>
              <a:t>	</a:t>
            </a:r>
            <a:r>
              <a:rPr lang="en-US" altLang="en-US" sz="1600" b="1" dirty="0"/>
              <a:t>Define descriptive statistics and explain how they are used to </a:t>
            </a:r>
            <a:r>
              <a:rPr lang="en-US" altLang="en-US" sz="1600" b="1" dirty="0" smtClean="0"/>
              <a:t>analyze data.  </a:t>
            </a:r>
          </a:p>
          <a:p>
            <a:pPr marL="457200" lvl="1" indent="-457200">
              <a:lnSpc>
                <a:spcPct val="150000"/>
              </a:lnSpc>
              <a:buClr>
                <a:schemeClr val="bg1"/>
              </a:buClr>
              <a:buNone/>
            </a:pPr>
            <a:r>
              <a:rPr lang="en-US" altLang="en-US" sz="1600" b="1" dirty="0" smtClean="0">
                <a:solidFill>
                  <a:srgbClr val="D22D00"/>
                </a:solidFill>
              </a:rPr>
              <a:t>3.2</a:t>
            </a:r>
            <a:r>
              <a:rPr lang="en-US" altLang="en-US" sz="1600" b="1" dirty="0" smtClean="0"/>
              <a:t>	</a:t>
            </a:r>
            <a:r>
              <a:rPr lang="en-US" altLang="en-US" sz="1600" b="1" dirty="0"/>
              <a:t>Interpret graphical representations of data</a:t>
            </a:r>
            <a:r>
              <a:rPr lang="en-US" altLang="en-US" sz="1600" b="1" dirty="0" smtClean="0"/>
              <a:t>.</a:t>
            </a:r>
          </a:p>
          <a:p>
            <a:pPr marL="457200" lvl="1" indent="-457200">
              <a:lnSpc>
                <a:spcPct val="150000"/>
              </a:lnSpc>
              <a:buClr>
                <a:schemeClr val="bg1"/>
              </a:buClr>
              <a:buNone/>
            </a:pPr>
            <a:r>
              <a:rPr lang="en-US" altLang="en-US" sz="1600" b="1" dirty="0" smtClean="0">
                <a:solidFill>
                  <a:srgbClr val="D22D00"/>
                </a:solidFill>
              </a:rPr>
              <a:t>3.3</a:t>
            </a:r>
            <a:r>
              <a:rPr lang="en-US" altLang="en-US" sz="1600" b="1" dirty="0" smtClean="0"/>
              <a:t>	</a:t>
            </a:r>
            <a:r>
              <a:rPr lang="en-US" altLang="en-US" sz="1600" b="1" dirty="0"/>
              <a:t>Define correlation coefficients and explain how they are interpreted.</a:t>
            </a:r>
          </a:p>
          <a:p>
            <a:pPr marL="457200" lvl="1" indent="-457200">
              <a:lnSpc>
                <a:spcPct val="150000"/>
              </a:lnSpc>
              <a:buClr>
                <a:schemeClr val="bg1"/>
              </a:buClr>
              <a:buNone/>
            </a:pPr>
            <a:r>
              <a:rPr lang="en-US" altLang="en-US" sz="1600" b="1" dirty="0" smtClean="0">
                <a:solidFill>
                  <a:srgbClr val="D22D00"/>
                </a:solidFill>
              </a:rPr>
              <a:t>3.4</a:t>
            </a:r>
            <a:r>
              <a:rPr lang="en-US" altLang="en-US" sz="1600" b="1" dirty="0" smtClean="0"/>
              <a:t>	</a:t>
            </a:r>
            <a:r>
              <a:rPr lang="en-US" altLang="en-US" sz="1600" b="1" dirty="0"/>
              <a:t>Explain inferential statistics.</a:t>
            </a:r>
            <a:endParaRPr lang="en-US" altLang="en-US" sz="1600" b="1" dirty="0" smtClean="0"/>
          </a:p>
          <a:p>
            <a:pPr marL="457200" lvl="1" indent="-457200">
              <a:lnSpc>
                <a:spcPct val="150000"/>
              </a:lnSpc>
              <a:buClr>
                <a:schemeClr val="bg1"/>
              </a:buClr>
              <a:buNone/>
            </a:pPr>
            <a:r>
              <a:rPr lang="en-US" altLang="en-US" sz="1600" b="1" dirty="0" smtClean="0">
                <a:solidFill>
                  <a:srgbClr val="D22D00"/>
                </a:solidFill>
              </a:rPr>
              <a:t>3.5</a:t>
            </a:r>
            <a:r>
              <a:rPr lang="en-US" altLang="en-US" sz="1600" b="1" dirty="0" smtClean="0"/>
              <a:t>	</a:t>
            </a:r>
            <a:r>
              <a:rPr lang="en-US" altLang="en-US" sz="1600" b="1" dirty="0"/>
              <a:t>Explain how validity and reliability relate to data analysis.</a:t>
            </a:r>
            <a:endParaRPr lang="en-US" altLang="en-US" sz="1600" b="1" dirty="0" smtClean="0"/>
          </a:p>
          <a:p>
            <a:pPr marL="457200" lvl="1" indent="-457200">
              <a:lnSpc>
                <a:spcPct val="150000"/>
              </a:lnSpc>
              <a:buClr>
                <a:schemeClr val="bg1"/>
              </a:buClr>
              <a:buNone/>
            </a:pPr>
            <a:r>
              <a:rPr lang="en-US" altLang="en-US" sz="1600" b="1" dirty="0" smtClean="0">
                <a:solidFill>
                  <a:srgbClr val="D22D00"/>
                </a:solidFill>
              </a:rPr>
              <a:t>3.6</a:t>
            </a:r>
            <a:r>
              <a:rPr lang="en-US" altLang="en-US" sz="1600" b="1" dirty="0" smtClean="0">
                <a:solidFill>
                  <a:srgbClr val="FF8C00"/>
                </a:solidFill>
              </a:rPr>
              <a:t>	</a:t>
            </a:r>
            <a:r>
              <a:rPr lang="en-US" altLang="en-US" sz="1600" b="1" dirty="0"/>
              <a:t>Describe forms of qualitative data and explain how </a:t>
            </a:r>
            <a:r>
              <a:rPr lang="en-US" altLang="en-US" sz="1600" b="1" dirty="0" smtClean="0"/>
              <a:t>they are </a:t>
            </a:r>
            <a:r>
              <a:rPr lang="en-US" altLang="en-US" sz="1600" b="1" dirty="0"/>
              <a:t>used by research psychologists.</a:t>
            </a:r>
            <a:endParaRPr lang="en-US" altLang="en-US" sz="1600" b="1" dirty="0" smtClean="0"/>
          </a:p>
        </p:txBody>
      </p:sp>
    </p:spTree>
    <p:extLst>
      <p:ext uri="{BB962C8B-B14F-4D97-AF65-F5344CB8AC3E}">
        <p14:creationId xmlns:p14="http://schemas.microsoft.com/office/powerpoint/2010/main" val="298612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40"/>
            <a:ext cx="8229600" cy="622828"/>
          </a:xfrm>
        </p:spPr>
        <p:txBody>
          <a:bodyPr/>
          <a:lstStyle/>
          <a:p>
            <a:r>
              <a:rPr lang="en-US" dirty="0" smtClean="0"/>
              <a:t>Statistics in Data Analysis </a:t>
            </a:r>
            <a:r>
              <a:rPr lang="en-US" dirty="0"/>
              <a:t>(1 of 2)</a:t>
            </a:r>
          </a:p>
        </p:txBody>
      </p:sp>
      <p:sp>
        <p:nvSpPr>
          <p:cNvPr id="3" name="Text Placeholder 2"/>
          <p:cNvSpPr>
            <a:spLocks noGrp="1"/>
          </p:cNvSpPr>
          <p:nvPr>
            <p:ph type="body" sz="quarter" idx="13"/>
          </p:nvPr>
        </p:nvSpPr>
        <p:spPr>
          <a:xfrm>
            <a:off x="457200" y="816430"/>
            <a:ext cx="8229600" cy="524338"/>
          </a:xfrm>
        </p:spPr>
        <p:txBody>
          <a:bodyPr/>
          <a:lstStyle/>
          <a:p>
            <a:r>
              <a:rPr lang="en-US" dirty="0" smtClean="0"/>
              <a:t>Learning Objective 3.1: Define </a:t>
            </a:r>
            <a:r>
              <a:rPr lang="en-US" altLang="en-US" dirty="0" smtClean="0"/>
              <a:t>descriptive </a:t>
            </a:r>
            <a:r>
              <a:rPr lang="en-US" altLang="en-US" dirty="0"/>
              <a:t>statistics and explain how they are used to </a:t>
            </a:r>
            <a:r>
              <a:rPr lang="en-US" altLang="en-US" dirty="0" smtClean="0"/>
              <a:t>analyze data.</a:t>
            </a:r>
            <a:endParaRPr lang="en-US" dirty="0"/>
          </a:p>
        </p:txBody>
      </p:sp>
      <p:sp>
        <p:nvSpPr>
          <p:cNvPr id="4" name="Content Placeholder 3"/>
          <p:cNvSpPr>
            <a:spLocks noGrp="1"/>
          </p:cNvSpPr>
          <p:nvPr>
            <p:ph sz="quarter" idx="14"/>
          </p:nvPr>
        </p:nvSpPr>
        <p:spPr/>
        <p:txBody>
          <a:bodyPr/>
          <a:lstStyle/>
          <a:p>
            <a:pPr>
              <a:spcBef>
                <a:spcPts val="1200"/>
              </a:spcBef>
            </a:pPr>
            <a:r>
              <a:rPr lang="en-US" dirty="0" smtClean="0"/>
              <a:t>Statistics</a:t>
            </a:r>
          </a:p>
          <a:p>
            <a:pPr lvl="1">
              <a:spcBef>
                <a:spcPts val="1200"/>
              </a:spcBef>
            </a:pPr>
            <a:r>
              <a:rPr lang="en-US" dirty="0" smtClean="0"/>
              <a:t>Branch of mathematics concerned with the collection and interpretation of numerical data</a:t>
            </a:r>
            <a:r>
              <a:rPr lang="en-US" dirty="0"/>
              <a:t>	</a:t>
            </a:r>
            <a:endParaRPr lang="en-US" dirty="0" smtClean="0"/>
          </a:p>
          <a:p>
            <a:pPr lvl="1">
              <a:spcBef>
                <a:spcPts val="0"/>
              </a:spcBef>
            </a:pPr>
            <a:r>
              <a:rPr lang="en-US" dirty="0" smtClean="0"/>
              <a:t>Help psychologists:</a:t>
            </a:r>
          </a:p>
          <a:p>
            <a:pPr lvl="2">
              <a:spcBef>
                <a:spcPts val="1200"/>
              </a:spcBef>
            </a:pPr>
            <a:r>
              <a:rPr lang="en-US" dirty="0" smtClean="0"/>
              <a:t>Summarize the information </a:t>
            </a:r>
            <a:r>
              <a:rPr lang="en-US" dirty="0"/>
              <a:t>from a study or </a:t>
            </a:r>
            <a:r>
              <a:rPr lang="en-US" dirty="0" smtClean="0"/>
              <a:t>experiment </a:t>
            </a:r>
          </a:p>
          <a:p>
            <a:pPr lvl="2">
              <a:spcBef>
                <a:spcPts val="1200"/>
              </a:spcBef>
            </a:pPr>
            <a:r>
              <a:rPr lang="en-US" dirty="0"/>
              <a:t>M</a:t>
            </a:r>
            <a:r>
              <a:rPr lang="en-US" dirty="0" smtClean="0"/>
              <a:t>ake </a:t>
            </a:r>
            <a:r>
              <a:rPr lang="en-US" dirty="0"/>
              <a:t>judgments and decisions about the </a:t>
            </a:r>
            <a:r>
              <a:rPr lang="en-US" dirty="0" smtClean="0"/>
              <a:t>data</a:t>
            </a:r>
          </a:p>
          <a:p>
            <a:pPr>
              <a:spcBef>
                <a:spcPts val="1200"/>
              </a:spcBef>
            </a:pPr>
            <a:r>
              <a:rPr lang="en-US" dirty="0" smtClean="0"/>
              <a:t>Descriptive Statistics</a:t>
            </a:r>
          </a:p>
          <a:p>
            <a:pPr marL="0" indent="0">
              <a:spcBef>
                <a:spcPts val="1200"/>
              </a:spcBef>
              <a:buNone/>
            </a:pPr>
            <a:r>
              <a:rPr lang="en-US" dirty="0" smtClean="0"/>
              <a:t>A </a:t>
            </a:r>
            <a:r>
              <a:rPr lang="en-US" dirty="0"/>
              <a:t>way of organizing numbers and summarizing them so that patterns </a:t>
            </a:r>
            <a:r>
              <a:rPr lang="en-US" dirty="0" smtClean="0"/>
              <a:t>can </a:t>
            </a:r>
            <a:r>
              <a:rPr lang="en-US" dirty="0"/>
              <a:t>be determined</a:t>
            </a:r>
            <a:r>
              <a:rPr lang="en-US" dirty="0" smtClean="0"/>
              <a:t>.</a:t>
            </a:r>
          </a:p>
          <a:p>
            <a:pPr marL="0" indent="0">
              <a:spcBef>
                <a:spcPts val="0"/>
              </a:spcBef>
              <a:buNone/>
            </a:pPr>
            <a:endParaRPr lang="en-US" sz="2600" dirty="0"/>
          </a:p>
        </p:txBody>
      </p:sp>
    </p:spTree>
    <p:extLst>
      <p:ext uri="{BB962C8B-B14F-4D97-AF65-F5344CB8AC3E}">
        <p14:creationId xmlns:p14="http://schemas.microsoft.com/office/powerpoint/2010/main" val="48840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15900"/>
            <a:ext cx="8229600" cy="622300"/>
          </a:xfrm>
        </p:spPr>
        <p:txBody>
          <a:bodyPr/>
          <a:lstStyle/>
          <a:p>
            <a:pPr eaLnBrk="1" hangingPunct="1"/>
            <a:r>
              <a:rPr lang="en-US" altLang="ja-JP" smtClean="0">
                <a:ea typeface="ＭＳ Ｐゴシック"/>
                <a:cs typeface="Arial" pitchFamily="34" charset="0"/>
              </a:rPr>
              <a:t>Four Goals of Psychology</a:t>
            </a:r>
            <a:r>
              <a:rPr lang="en-US" smtClean="0">
                <a:ea typeface="ＭＳ Ｐゴシック"/>
                <a:cs typeface="Arial" pitchFamily="34" charset="0"/>
              </a:rPr>
              <a:t> (2 of 2)</a:t>
            </a:r>
          </a:p>
        </p:txBody>
      </p:sp>
      <p:sp>
        <p:nvSpPr>
          <p:cNvPr id="21507" name="Text Placeholder 2"/>
          <p:cNvSpPr>
            <a:spLocks noGrp="1"/>
          </p:cNvSpPr>
          <p:nvPr>
            <p:ph type="body" sz="quarter" idx="13"/>
          </p:nvPr>
        </p:nvSpPr>
        <p:spPr bwMode="auto">
          <a:xfrm>
            <a:off x="533400" y="838200"/>
            <a:ext cx="8229600" cy="403225"/>
          </a:xfrm>
        </p:spPr>
        <p:txBody>
          <a:bodyPr wrap="square" numCol="1" anchor="t" anchorCtr="0" compatLnSpc="1">
            <a:prstTxWarp prst="textNoShape">
              <a:avLst/>
            </a:prstTxWarp>
          </a:bodyPr>
          <a:lstStyle/>
          <a:p>
            <a:pPr eaLnBrk="1" hangingPunct="1">
              <a:lnSpc>
                <a:spcPct val="80000"/>
              </a:lnSpc>
              <a:spcBef>
                <a:spcPct val="0"/>
              </a:spcBef>
            </a:pPr>
            <a:r>
              <a:rPr lang="en-US" smtClean="0"/>
              <a:t>Learning Objective 1.1: </a:t>
            </a:r>
            <a:r>
              <a:rPr lang="en-US" altLang="en-US" smtClean="0"/>
              <a:t>Define psychology as a field of study, and identify psychology’s four primary goals as a science.</a:t>
            </a:r>
            <a:endParaRPr lang="en-US" smtClean="0"/>
          </a:p>
          <a:p>
            <a:pPr eaLnBrk="1" hangingPunct="1">
              <a:lnSpc>
                <a:spcPct val="80000"/>
              </a:lnSpc>
              <a:spcBef>
                <a:spcPct val="0"/>
              </a:spcBef>
            </a:pPr>
            <a:endParaRPr lang="en-US" smtClean="0"/>
          </a:p>
          <a:p>
            <a:pPr eaLnBrk="1" hangingPunct="1">
              <a:lnSpc>
                <a:spcPct val="80000"/>
              </a:lnSpc>
              <a:spcBef>
                <a:spcPct val="0"/>
              </a:spcBef>
            </a:pPr>
            <a:endParaRPr lang="en-US" smtClean="0"/>
          </a:p>
        </p:txBody>
      </p:sp>
      <p:sp>
        <p:nvSpPr>
          <p:cNvPr id="21508" name="Content Placeholder 3"/>
          <p:cNvSpPr>
            <a:spLocks noGrp="1"/>
          </p:cNvSpPr>
          <p:nvPr>
            <p:ph sz="quarter" idx="14"/>
          </p:nvPr>
        </p:nvSpPr>
        <p:spPr bwMode="auto"/>
        <p:txBody>
          <a:bodyPr wrap="square" numCol="1" anchor="t" anchorCtr="0" compatLnSpc="1">
            <a:prstTxWarp prst="textNoShape">
              <a:avLst/>
            </a:prstTxWarp>
          </a:bodyPr>
          <a:lstStyle/>
          <a:p>
            <a:pPr marL="514350" indent="-514350" eaLnBrk="1" hangingPunct="1">
              <a:buClr>
                <a:srgbClr val="D22D00"/>
              </a:buClr>
              <a:buFont typeface="Arial" pitchFamily="34" charset="0"/>
              <a:buAutoNum type="arabicPeriod" startAt="3"/>
            </a:pPr>
            <a:r>
              <a:rPr lang="en-US" altLang="en-US" smtClean="0"/>
              <a:t>Prediction</a:t>
            </a:r>
          </a:p>
          <a:p>
            <a:pPr lvl="1" eaLnBrk="1" hangingPunct="1">
              <a:buClr>
                <a:srgbClr val="D22D00"/>
              </a:buClr>
            </a:pPr>
            <a:r>
              <a:rPr lang="en-US" smtClean="0"/>
              <a:t>When will it happen again?</a:t>
            </a:r>
          </a:p>
          <a:p>
            <a:pPr marL="514350" indent="-514350" eaLnBrk="1" hangingPunct="1">
              <a:buClr>
                <a:srgbClr val="D22D00"/>
              </a:buClr>
              <a:buFont typeface="Arial" pitchFamily="34" charset="0"/>
              <a:buAutoNum type="arabicPeriod" startAt="3"/>
            </a:pPr>
            <a:r>
              <a:rPr lang="en-US" altLang="en-US" smtClean="0"/>
              <a:t>Control</a:t>
            </a:r>
          </a:p>
          <a:p>
            <a:pPr lvl="1" eaLnBrk="1" hangingPunct="1">
              <a:buClr>
                <a:srgbClr val="D22D00"/>
              </a:buClr>
            </a:pPr>
            <a:r>
              <a:rPr lang="en-US" smtClean="0"/>
              <a:t>How can it be changed?</a:t>
            </a:r>
          </a:p>
          <a:p>
            <a:pPr lvl="2" eaLnBrk="1" hangingPunct="1">
              <a:buClr>
                <a:srgbClr val="D22D00"/>
              </a:buClr>
            </a:pPr>
            <a:r>
              <a:rPr lang="en-US" smtClean="0"/>
              <a:t>Involves changing or modifying an undesirable behavior to a desirable one</a:t>
            </a:r>
          </a:p>
        </p:txBody>
      </p:sp>
    </p:spTree>
    <p:extLst>
      <p:ext uri="{BB962C8B-B14F-4D97-AF65-F5344CB8AC3E}">
        <p14:creationId xmlns:p14="http://schemas.microsoft.com/office/powerpoint/2010/main" val="2283805663"/>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in Data Analysis (2 </a:t>
            </a:r>
            <a:r>
              <a:rPr lang="en-US" dirty="0"/>
              <a:t>of 2)</a:t>
            </a:r>
          </a:p>
        </p:txBody>
      </p:sp>
      <p:sp>
        <p:nvSpPr>
          <p:cNvPr id="3" name="Text Placeholder 2"/>
          <p:cNvSpPr>
            <a:spLocks noGrp="1"/>
          </p:cNvSpPr>
          <p:nvPr>
            <p:ph type="body" sz="quarter" idx="13"/>
          </p:nvPr>
        </p:nvSpPr>
        <p:spPr>
          <a:xfrm>
            <a:off x="457200" y="816430"/>
            <a:ext cx="8229600" cy="524338"/>
          </a:xfrm>
        </p:spPr>
        <p:txBody>
          <a:bodyPr/>
          <a:lstStyle/>
          <a:p>
            <a:r>
              <a:rPr lang="en-US" dirty="0"/>
              <a:t>Learning Objective 3.1: Define </a:t>
            </a:r>
            <a:r>
              <a:rPr lang="en-US" altLang="en-US" dirty="0"/>
              <a:t>descriptive statistics and explain how they are used to </a:t>
            </a:r>
            <a:r>
              <a:rPr lang="en-US" altLang="en-US" dirty="0" smtClean="0"/>
              <a:t>analyze data.</a:t>
            </a:r>
            <a:endParaRPr lang="en-US" dirty="0"/>
          </a:p>
          <a:p>
            <a:endParaRPr lang="en-US" dirty="0"/>
          </a:p>
        </p:txBody>
      </p:sp>
      <p:sp>
        <p:nvSpPr>
          <p:cNvPr id="4" name="Content Placeholder 3"/>
          <p:cNvSpPr>
            <a:spLocks noGrp="1"/>
          </p:cNvSpPr>
          <p:nvPr>
            <p:ph sz="quarter" idx="14"/>
          </p:nvPr>
        </p:nvSpPr>
        <p:spPr/>
        <p:txBody>
          <a:bodyPr/>
          <a:lstStyle/>
          <a:p>
            <a:pPr>
              <a:spcBef>
                <a:spcPts val="0"/>
              </a:spcBef>
            </a:pPr>
            <a:r>
              <a:rPr lang="en-US" dirty="0"/>
              <a:t>Inferential Statistics</a:t>
            </a:r>
          </a:p>
          <a:p>
            <a:pPr lvl="1">
              <a:spcBef>
                <a:spcPts val="1200"/>
              </a:spcBef>
            </a:pPr>
            <a:r>
              <a:rPr lang="en-US" dirty="0" smtClean="0"/>
              <a:t>Statistical analysis </a:t>
            </a:r>
            <a:r>
              <a:rPr lang="en-US" dirty="0"/>
              <a:t>of two or more sets of numerical data to reduce the possibility of error in measurement </a:t>
            </a:r>
            <a:endParaRPr lang="en-US" dirty="0" smtClean="0"/>
          </a:p>
          <a:p>
            <a:pPr lvl="1">
              <a:spcBef>
                <a:spcPts val="1200"/>
              </a:spcBef>
            </a:pPr>
            <a:r>
              <a:rPr lang="en-US" dirty="0" smtClean="0"/>
              <a:t>Helps to </a:t>
            </a:r>
            <a:r>
              <a:rPr lang="en-US" dirty="0"/>
              <a:t>determine if the differences between the data sets are greater than chance variation would </a:t>
            </a:r>
            <a:r>
              <a:rPr lang="en-US" dirty="0" smtClean="0"/>
              <a:t>predict </a:t>
            </a:r>
            <a:endParaRPr lang="en-US" dirty="0"/>
          </a:p>
          <a:p>
            <a:pPr marL="0" indent="0">
              <a:buNone/>
            </a:pPr>
            <a:endParaRPr lang="en-US" dirty="0"/>
          </a:p>
        </p:txBody>
      </p:sp>
    </p:spTree>
    <p:extLst>
      <p:ext uri="{BB962C8B-B14F-4D97-AF65-F5344CB8AC3E}">
        <p14:creationId xmlns:p14="http://schemas.microsoft.com/office/powerpoint/2010/main" val="181544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 (1 of </a:t>
            </a:r>
            <a:r>
              <a:rPr lang="en-US" dirty="0" smtClean="0"/>
              <a:t>4)</a:t>
            </a:r>
            <a:endParaRPr lang="en-US" dirty="0"/>
          </a:p>
        </p:txBody>
      </p:sp>
      <p:sp>
        <p:nvSpPr>
          <p:cNvPr id="3" name="Text Placeholder 2"/>
          <p:cNvSpPr>
            <a:spLocks noGrp="1"/>
          </p:cNvSpPr>
          <p:nvPr>
            <p:ph type="body" sz="quarter" idx="13"/>
          </p:nvPr>
        </p:nvSpPr>
        <p:spPr/>
        <p:txBody>
          <a:bodyPr/>
          <a:lstStyle/>
          <a:p>
            <a:r>
              <a:rPr lang="en-US" dirty="0"/>
              <a:t>Learning Objective 3.1: Define </a:t>
            </a:r>
            <a:r>
              <a:rPr lang="en-US" altLang="en-US" dirty="0"/>
              <a:t>descriptive statistics and explain how they are used to </a:t>
            </a:r>
            <a:r>
              <a:rPr lang="en-US" altLang="en-US" dirty="0" smtClean="0"/>
              <a:t>analyze data.</a:t>
            </a:r>
            <a:endParaRPr lang="en-US" dirty="0"/>
          </a:p>
          <a:p>
            <a:endParaRPr lang="en-US" dirty="0"/>
          </a:p>
        </p:txBody>
      </p:sp>
      <p:sp>
        <p:nvSpPr>
          <p:cNvPr id="4" name="Content Placeholder 3"/>
          <p:cNvSpPr>
            <a:spLocks noGrp="1"/>
          </p:cNvSpPr>
          <p:nvPr>
            <p:ph sz="quarter" idx="14"/>
          </p:nvPr>
        </p:nvSpPr>
        <p:spPr/>
        <p:txBody>
          <a:bodyPr/>
          <a:lstStyle/>
          <a:p>
            <a:pPr marL="256032" lvl="1" indent="-256032">
              <a:spcBef>
                <a:spcPts val="0"/>
              </a:spcBef>
              <a:buFont typeface="Arial" panose="020B0604020202020204" pitchFamily="34" charset="0"/>
              <a:buChar char="•"/>
            </a:pPr>
            <a:r>
              <a:rPr lang="en-US" sz="3000" dirty="0"/>
              <a:t>Descriptive Statistics</a:t>
            </a:r>
          </a:p>
          <a:p>
            <a:pPr marL="457200" lvl="1" indent="339725"/>
            <a:r>
              <a:rPr lang="en-US" sz="2600" dirty="0" smtClean="0"/>
              <a:t>Way of organizing numbers and summarizing them so that patterns can be determined</a:t>
            </a:r>
            <a:endParaRPr lang="en-US" altLang="en-US" sz="2600" dirty="0">
              <a:latin typeface="+mj-lt"/>
            </a:endParaRPr>
          </a:p>
        </p:txBody>
      </p:sp>
    </p:spTree>
    <p:extLst>
      <p:ext uri="{BB962C8B-B14F-4D97-AF65-F5344CB8AC3E}">
        <p14:creationId xmlns:p14="http://schemas.microsoft.com/office/powerpoint/2010/main" val="351282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 (2 </a:t>
            </a:r>
            <a:r>
              <a:rPr lang="en-US" dirty="0"/>
              <a:t>of </a:t>
            </a:r>
            <a:r>
              <a:rPr lang="en-US" dirty="0" smtClean="0"/>
              <a:t>4)</a:t>
            </a:r>
            <a:endParaRPr lang="en-US" dirty="0"/>
          </a:p>
        </p:txBody>
      </p:sp>
      <p:sp>
        <p:nvSpPr>
          <p:cNvPr id="3" name="Text Placeholder 2"/>
          <p:cNvSpPr>
            <a:spLocks noGrp="1"/>
          </p:cNvSpPr>
          <p:nvPr>
            <p:ph type="body" sz="quarter" idx="13"/>
          </p:nvPr>
        </p:nvSpPr>
        <p:spPr>
          <a:xfrm>
            <a:off x="457200" y="816430"/>
            <a:ext cx="8229600" cy="524338"/>
          </a:xfrm>
        </p:spPr>
        <p:txBody>
          <a:bodyPr/>
          <a:lstStyle/>
          <a:p>
            <a:r>
              <a:rPr lang="en-US" dirty="0"/>
              <a:t>Learning Objective 3.1: Define </a:t>
            </a:r>
            <a:r>
              <a:rPr lang="en-US" altLang="en-US" dirty="0"/>
              <a:t>descriptive statistics and explain how they are used to </a:t>
            </a:r>
            <a:r>
              <a:rPr lang="en-US" altLang="en-US" dirty="0" smtClean="0"/>
              <a:t>analyze data.</a:t>
            </a:r>
            <a:endParaRPr lang="en-US" dirty="0"/>
          </a:p>
          <a:p>
            <a:endParaRPr lang="en-US" dirty="0"/>
          </a:p>
        </p:txBody>
      </p:sp>
      <p:sp>
        <p:nvSpPr>
          <p:cNvPr id="4" name="Content Placeholder 3"/>
          <p:cNvSpPr>
            <a:spLocks noGrp="1"/>
          </p:cNvSpPr>
          <p:nvPr>
            <p:ph sz="quarter" idx="14"/>
          </p:nvPr>
        </p:nvSpPr>
        <p:spPr/>
        <p:txBody>
          <a:bodyPr/>
          <a:lstStyle/>
          <a:p>
            <a:pPr marL="0" indent="0">
              <a:buNone/>
            </a:pPr>
            <a:r>
              <a:rPr lang="en-US" dirty="0" smtClean="0"/>
              <a:t>Two main types:</a:t>
            </a:r>
          </a:p>
          <a:p>
            <a:pPr marL="514350" indent="-514350">
              <a:buFont typeface="+mj-lt"/>
              <a:buAutoNum type="arabicPeriod"/>
            </a:pPr>
            <a:r>
              <a:rPr lang="en-US" dirty="0"/>
              <a:t>Measures of central tendency: Used to summarize the data and give you one score that seems typical of your sample</a:t>
            </a:r>
            <a:r>
              <a:rPr lang="en-US" dirty="0" smtClean="0"/>
              <a:t>.</a:t>
            </a:r>
          </a:p>
          <a:p>
            <a:pPr marL="514350" indent="-514350">
              <a:buFont typeface="+mj-lt"/>
              <a:buAutoNum type="arabicPeriod"/>
            </a:pPr>
            <a:r>
              <a:rPr lang="en-US" dirty="0" smtClean="0"/>
              <a:t>Measures </a:t>
            </a:r>
            <a:r>
              <a:rPr lang="en-US" dirty="0"/>
              <a:t>of variability: Used to indicate the range of data.</a:t>
            </a:r>
          </a:p>
          <a:p>
            <a:pPr marL="0" indent="0">
              <a:buNone/>
            </a:pPr>
            <a:endParaRPr lang="en-US" dirty="0"/>
          </a:p>
        </p:txBody>
      </p:sp>
    </p:spTree>
    <p:extLst>
      <p:ext uri="{BB962C8B-B14F-4D97-AF65-F5344CB8AC3E}">
        <p14:creationId xmlns:p14="http://schemas.microsoft.com/office/powerpoint/2010/main" val="329484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a:t>
            </a:r>
            <a:r>
              <a:rPr lang="en-US" dirty="0" smtClean="0"/>
              <a:t>Statistics (3 </a:t>
            </a:r>
            <a:r>
              <a:rPr lang="en-US" dirty="0"/>
              <a:t>of </a:t>
            </a:r>
            <a:r>
              <a:rPr lang="en-US" dirty="0" smtClean="0"/>
              <a:t>4)</a:t>
            </a:r>
            <a:endParaRPr lang="en-US" dirty="0"/>
          </a:p>
        </p:txBody>
      </p:sp>
      <p:sp>
        <p:nvSpPr>
          <p:cNvPr id="3" name="Text Placeholder 2"/>
          <p:cNvSpPr>
            <a:spLocks noGrp="1"/>
          </p:cNvSpPr>
          <p:nvPr>
            <p:ph type="body" sz="quarter" idx="13"/>
          </p:nvPr>
        </p:nvSpPr>
        <p:spPr>
          <a:xfrm>
            <a:off x="457200" y="816430"/>
            <a:ext cx="8229600" cy="452330"/>
          </a:xfrm>
        </p:spPr>
        <p:txBody>
          <a:bodyPr/>
          <a:lstStyle/>
          <a:p>
            <a:r>
              <a:rPr lang="en-US" dirty="0"/>
              <a:t>Learning Objective 3.1: Define </a:t>
            </a:r>
            <a:r>
              <a:rPr lang="en-US" altLang="en-US" dirty="0"/>
              <a:t>descriptive statistics and explain how they are used to </a:t>
            </a:r>
            <a:r>
              <a:rPr lang="en-US" altLang="en-US" dirty="0" smtClean="0"/>
              <a:t>analyze data.</a:t>
            </a:r>
            <a:endParaRPr lang="en-US" dirty="0"/>
          </a:p>
        </p:txBody>
      </p:sp>
      <p:sp>
        <p:nvSpPr>
          <p:cNvPr id="4" name="Content Placeholder 3"/>
          <p:cNvSpPr>
            <a:spLocks noGrp="1"/>
          </p:cNvSpPr>
          <p:nvPr>
            <p:ph sz="quarter" idx="14"/>
          </p:nvPr>
        </p:nvSpPr>
        <p:spPr/>
        <p:txBody>
          <a:bodyPr/>
          <a:lstStyle/>
          <a:p>
            <a:pPr marL="0" indent="0">
              <a:buNone/>
            </a:pPr>
            <a:r>
              <a:rPr lang="en-US" altLang="en-US" dirty="0" smtClean="0"/>
              <a:t>Measures of Central tendency</a:t>
            </a:r>
          </a:p>
          <a:p>
            <a:r>
              <a:rPr lang="en-US" dirty="0" smtClean="0"/>
              <a:t>Three types</a:t>
            </a:r>
          </a:p>
          <a:p>
            <a:pPr lvl="1"/>
            <a:r>
              <a:rPr lang="en-US" dirty="0" smtClean="0"/>
              <a:t>The Mean</a:t>
            </a:r>
          </a:p>
          <a:p>
            <a:pPr lvl="2"/>
            <a:r>
              <a:rPr lang="en-US" sz="1600" dirty="0" smtClean="0"/>
              <a:t>Most commonly used</a:t>
            </a:r>
          </a:p>
          <a:p>
            <a:pPr lvl="2"/>
            <a:r>
              <a:rPr lang="en-US" sz="1600" dirty="0" smtClean="0"/>
              <a:t>Doesn’t work for extreme scores</a:t>
            </a:r>
          </a:p>
          <a:p>
            <a:pPr lvl="1"/>
            <a:r>
              <a:rPr lang="en-US" dirty="0" smtClean="0"/>
              <a:t>The Median</a:t>
            </a:r>
          </a:p>
          <a:p>
            <a:pPr lvl="2"/>
            <a:r>
              <a:rPr lang="en-US" sz="1600" dirty="0"/>
              <a:t>Falls in the middle of an ordered distribution of </a:t>
            </a:r>
            <a:r>
              <a:rPr lang="en-US" sz="1600" dirty="0" smtClean="0"/>
              <a:t>scores</a:t>
            </a:r>
          </a:p>
          <a:p>
            <a:pPr lvl="2"/>
            <a:r>
              <a:rPr lang="en-US" sz="1600" dirty="0" smtClean="0"/>
              <a:t>Average of the two middle scores if the number is even</a:t>
            </a:r>
            <a:endParaRPr lang="en-US" sz="1600" dirty="0"/>
          </a:p>
          <a:p>
            <a:pPr lvl="1"/>
            <a:r>
              <a:rPr lang="en-US" dirty="0" smtClean="0"/>
              <a:t>The Mode</a:t>
            </a:r>
          </a:p>
          <a:p>
            <a:pPr lvl="2"/>
            <a:r>
              <a:rPr lang="en-US" sz="1600" dirty="0" smtClean="0"/>
              <a:t>Simplest of all the measures</a:t>
            </a:r>
          </a:p>
          <a:p>
            <a:pPr lvl="2"/>
            <a:r>
              <a:rPr lang="en-US" sz="1600" dirty="0" smtClean="0"/>
              <a:t>Most </a:t>
            </a:r>
            <a:r>
              <a:rPr lang="en-US" sz="1600" dirty="0"/>
              <a:t>frequent score becomes the central measure</a:t>
            </a:r>
          </a:p>
        </p:txBody>
      </p:sp>
    </p:spTree>
    <p:extLst>
      <p:ext uri="{BB962C8B-B14F-4D97-AF65-F5344CB8AC3E}">
        <p14:creationId xmlns:p14="http://schemas.microsoft.com/office/powerpoint/2010/main" val="369930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a:t>
            </a:r>
            <a:r>
              <a:rPr lang="en-US" dirty="0" smtClean="0"/>
              <a:t>Statistics (4 of 4)</a:t>
            </a:r>
            <a:endParaRPr lang="en-US" dirty="0"/>
          </a:p>
        </p:txBody>
      </p:sp>
      <p:sp>
        <p:nvSpPr>
          <p:cNvPr id="3" name="Text Placeholder 2"/>
          <p:cNvSpPr>
            <a:spLocks noGrp="1"/>
          </p:cNvSpPr>
          <p:nvPr>
            <p:ph type="body" sz="quarter" idx="13"/>
          </p:nvPr>
        </p:nvSpPr>
        <p:spPr>
          <a:xfrm>
            <a:off x="457200" y="816430"/>
            <a:ext cx="8229600" cy="524338"/>
          </a:xfrm>
        </p:spPr>
        <p:txBody>
          <a:bodyPr/>
          <a:lstStyle/>
          <a:p>
            <a:r>
              <a:rPr lang="en-US" dirty="0"/>
              <a:t>Learning Objective 3.1: Define </a:t>
            </a:r>
            <a:r>
              <a:rPr lang="en-US" altLang="en-US" dirty="0"/>
              <a:t>descriptive statistics and explain how they are used to </a:t>
            </a:r>
            <a:r>
              <a:rPr lang="en-US" altLang="en-US" dirty="0" smtClean="0"/>
              <a:t>analyze data.</a:t>
            </a:r>
            <a:endParaRPr lang="en-US" dirty="0"/>
          </a:p>
          <a:p>
            <a:endParaRPr lang="en-US" dirty="0"/>
          </a:p>
        </p:txBody>
      </p:sp>
      <p:sp>
        <p:nvSpPr>
          <p:cNvPr id="4" name="Content Placeholder 3"/>
          <p:cNvSpPr>
            <a:spLocks noGrp="1"/>
          </p:cNvSpPr>
          <p:nvPr>
            <p:ph sz="quarter" idx="14"/>
          </p:nvPr>
        </p:nvSpPr>
        <p:spPr>
          <a:xfrm>
            <a:off x="395536" y="1412776"/>
            <a:ext cx="8229600" cy="4896544"/>
          </a:xfrm>
        </p:spPr>
        <p:txBody>
          <a:bodyPr/>
          <a:lstStyle/>
          <a:p>
            <a:pPr marL="0" indent="0">
              <a:spcBef>
                <a:spcPts val="1200"/>
              </a:spcBef>
              <a:buNone/>
            </a:pPr>
            <a:r>
              <a:rPr lang="en-US" dirty="0" smtClean="0"/>
              <a:t>Measures of Variability</a:t>
            </a:r>
          </a:p>
          <a:p>
            <a:pPr>
              <a:spcBef>
                <a:spcPts val="1200"/>
              </a:spcBef>
            </a:pPr>
            <a:r>
              <a:rPr lang="en-US" dirty="0" smtClean="0"/>
              <a:t>Used </a:t>
            </a:r>
            <a:r>
              <a:rPr lang="en-US" dirty="0"/>
              <a:t>to discover how “spread out” the </a:t>
            </a:r>
            <a:r>
              <a:rPr lang="en-US" dirty="0" smtClean="0"/>
              <a:t>scores are </a:t>
            </a:r>
            <a:r>
              <a:rPr lang="en-US" dirty="0"/>
              <a:t>from each other</a:t>
            </a:r>
            <a:r>
              <a:rPr lang="en-US" dirty="0" smtClean="0"/>
              <a:t>.</a:t>
            </a:r>
            <a:r>
              <a:rPr lang="en-US" sz="2400" dirty="0" smtClean="0"/>
              <a:t> 	</a:t>
            </a:r>
            <a:endParaRPr lang="en-US" dirty="0"/>
          </a:p>
          <a:p>
            <a:pPr lvl="1">
              <a:spcBef>
                <a:spcPts val="1200"/>
              </a:spcBef>
            </a:pPr>
            <a:r>
              <a:rPr lang="en-US" sz="2400" dirty="0" smtClean="0"/>
              <a:t>The more the scores cluster around the central 	scores, the smaller the measure of variability will be. </a:t>
            </a:r>
          </a:p>
          <a:p>
            <a:pPr>
              <a:spcBef>
                <a:spcPts val="1200"/>
              </a:spcBef>
            </a:pPr>
            <a:r>
              <a:rPr lang="en-US" dirty="0" smtClean="0"/>
              <a:t>Two ways to measure variability</a:t>
            </a:r>
          </a:p>
          <a:p>
            <a:pPr lvl="1">
              <a:spcBef>
                <a:spcPts val="1200"/>
              </a:spcBef>
            </a:pPr>
            <a:r>
              <a:rPr lang="en-US" dirty="0" smtClean="0"/>
              <a:t>Range – difference between the highest and lowest scores in distribution</a:t>
            </a:r>
            <a:r>
              <a:rPr lang="en-US" dirty="0"/>
              <a:t>. </a:t>
            </a:r>
            <a:endParaRPr lang="en-US" dirty="0" smtClean="0"/>
          </a:p>
          <a:p>
            <a:pPr lvl="1">
              <a:spcBef>
                <a:spcPts val="1200"/>
              </a:spcBef>
            </a:pPr>
            <a:r>
              <a:rPr lang="en-US" dirty="0" smtClean="0"/>
              <a:t>Standard Deviation – statistical measure of average deviation from the mean score.</a:t>
            </a:r>
          </a:p>
        </p:txBody>
      </p:sp>
    </p:spTree>
    <p:extLst>
      <p:ext uri="{BB962C8B-B14F-4D97-AF65-F5344CB8AC3E}">
        <p14:creationId xmlns:p14="http://schemas.microsoft.com/office/powerpoint/2010/main" val="423998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2800" dirty="0" smtClean="0"/>
              <a:t>Table 3.1: Intelligence Test Score for 10 People</a:t>
            </a:r>
            <a:endParaRPr lang="en-US" sz="2800" dirty="0"/>
          </a:p>
        </p:txBody>
      </p:sp>
      <p:pic>
        <p:nvPicPr>
          <p:cNvPr id="4" name="Picture 3"/>
          <p:cNvPicPr>
            <a:picLocks noChangeAspect="1"/>
          </p:cNvPicPr>
          <p:nvPr/>
        </p:nvPicPr>
        <p:blipFill>
          <a:blip r:embed="rId2"/>
          <a:stretch>
            <a:fillRect/>
          </a:stretch>
        </p:blipFill>
        <p:spPr>
          <a:xfrm>
            <a:off x="656550" y="2058328"/>
            <a:ext cx="7830900" cy="2741344"/>
          </a:xfrm>
          <a:prstGeom prst="rect">
            <a:avLst/>
          </a:prstGeom>
        </p:spPr>
      </p:pic>
    </p:spTree>
    <p:extLst>
      <p:ext uri="{BB962C8B-B14F-4D97-AF65-F5344CB8AC3E}">
        <p14:creationId xmlns:p14="http://schemas.microsoft.com/office/powerpoint/2010/main" val="150045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Data (1 </a:t>
            </a:r>
            <a:r>
              <a:rPr lang="en-US" dirty="0"/>
              <a:t>of </a:t>
            </a:r>
            <a:r>
              <a:rPr lang="en-US" dirty="0" smtClean="0"/>
              <a:t>5)</a:t>
            </a:r>
            <a:endParaRPr lang="en-US" dirty="0"/>
          </a:p>
        </p:txBody>
      </p:sp>
      <p:sp>
        <p:nvSpPr>
          <p:cNvPr id="3" name="Text Placeholder 2"/>
          <p:cNvSpPr>
            <a:spLocks noGrp="1"/>
          </p:cNvSpPr>
          <p:nvPr>
            <p:ph type="body" sz="quarter" idx="13"/>
          </p:nvPr>
        </p:nvSpPr>
        <p:spPr>
          <a:xfrm>
            <a:off x="457200" y="816430"/>
            <a:ext cx="8229600" cy="524338"/>
          </a:xfrm>
        </p:spPr>
        <p:txBody>
          <a:bodyPr/>
          <a:lstStyle/>
          <a:p>
            <a:r>
              <a:rPr lang="en-US" dirty="0">
                <a:solidFill>
                  <a:srgbClr val="FFFFFF"/>
                </a:solidFill>
              </a:rPr>
              <a:t>Learning Objective 3.2: Interpret graphical representations of </a:t>
            </a:r>
            <a:r>
              <a:rPr lang="en-US" dirty="0" smtClean="0">
                <a:solidFill>
                  <a:srgbClr val="FFFFFF"/>
                </a:solidFill>
              </a:rPr>
              <a:t>data.</a:t>
            </a:r>
            <a:endParaRPr lang="en-US" dirty="0">
              <a:solidFill>
                <a:srgbClr val="FFFFFF"/>
              </a:solidFill>
            </a:endParaRPr>
          </a:p>
          <a:p>
            <a:endParaRPr lang="en-US" dirty="0"/>
          </a:p>
        </p:txBody>
      </p:sp>
      <p:sp>
        <p:nvSpPr>
          <p:cNvPr id="4" name="Content Placeholder 3"/>
          <p:cNvSpPr>
            <a:spLocks noGrp="1"/>
          </p:cNvSpPr>
          <p:nvPr>
            <p:ph sz="quarter" idx="14"/>
          </p:nvPr>
        </p:nvSpPr>
        <p:spPr/>
        <p:txBody>
          <a:bodyPr/>
          <a:lstStyle/>
          <a:p>
            <a:pPr>
              <a:spcBef>
                <a:spcPts val="0"/>
              </a:spcBef>
            </a:pPr>
            <a:r>
              <a:rPr lang="en-US" altLang="en-US" sz="3000" dirty="0">
                <a:latin typeface="+mj-lt"/>
              </a:rPr>
              <a:t>Researchers choose the graphs or charts that most accurately represents the data they have found</a:t>
            </a:r>
            <a:r>
              <a:rPr lang="en-US" altLang="en-US" sz="3000" dirty="0" smtClean="0">
                <a:latin typeface="+mj-lt"/>
              </a:rPr>
              <a:t>.</a:t>
            </a:r>
          </a:p>
          <a:p>
            <a:pPr>
              <a:spcBef>
                <a:spcPts val="1200"/>
              </a:spcBef>
            </a:pPr>
            <a:endParaRPr lang="en-US" dirty="0"/>
          </a:p>
          <a:p>
            <a:pPr lvl="1">
              <a:spcBef>
                <a:spcPts val="1200"/>
              </a:spcBef>
            </a:pPr>
            <a:r>
              <a:rPr lang="en-US" dirty="0" smtClean="0"/>
              <a:t>Frequency Distributions</a:t>
            </a:r>
          </a:p>
          <a:p>
            <a:pPr lvl="1">
              <a:spcBef>
                <a:spcPts val="1200"/>
              </a:spcBef>
            </a:pPr>
            <a:r>
              <a:rPr lang="en-US" dirty="0" smtClean="0"/>
              <a:t>The Normal Curve (bell curve)</a:t>
            </a:r>
            <a:endParaRPr lang="en-US" dirty="0"/>
          </a:p>
          <a:p>
            <a:pPr lvl="1">
              <a:spcBef>
                <a:spcPts val="1200"/>
              </a:spcBef>
            </a:pPr>
            <a:endParaRPr lang="en-US" dirty="0"/>
          </a:p>
          <a:p>
            <a:pPr>
              <a:spcBef>
                <a:spcPts val="0"/>
              </a:spcBef>
            </a:pPr>
            <a:endParaRPr lang="en-US" altLang="en-US" sz="3000" dirty="0" smtClean="0">
              <a:latin typeface="+mj-lt"/>
            </a:endParaRPr>
          </a:p>
          <a:p>
            <a:pPr marL="0" indent="0">
              <a:spcBef>
                <a:spcPts val="0"/>
              </a:spcBef>
              <a:buNone/>
            </a:pPr>
            <a:endParaRPr lang="en-US" altLang="en-US" sz="3000" dirty="0">
              <a:latin typeface="+mj-lt"/>
            </a:endParaRPr>
          </a:p>
          <a:p>
            <a:pPr marL="0" indent="0">
              <a:spcBef>
                <a:spcPts val="0"/>
              </a:spcBef>
              <a:buNone/>
            </a:pPr>
            <a:endParaRPr lang="en-US" dirty="0" smtClean="0"/>
          </a:p>
        </p:txBody>
      </p:sp>
    </p:spTree>
    <p:extLst>
      <p:ext uri="{BB962C8B-B14F-4D97-AF65-F5344CB8AC3E}">
        <p14:creationId xmlns:p14="http://schemas.microsoft.com/office/powerpoint/2010/main" val="232105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Data (2 of 5)</a:t>
            </a:r>
            <a:endParaRPr lang="en-US" dirty="0"/>
          </a:p>
        </p:txBody>
      </p:sp>
      <p:sp>
        <p:nvSpPr>
          <p:cNvPr id="3" name="Text Placeholder 2"/>
          <p:cNvSpPr>
            <a:spLocks noGrp="1"/>
          </p:cNvSpPr>
          <p:nvPr>
            <p:ph type="body" sz="quarter" idx="13"/>
          </p:nvPr>
        </p:nvSpPr>
        <p:spPr/>
        <p:txBody>
          <a:bodyPr/>
          <a:lstStyle/>
          <a:p>
            <a:r>
              <a:rPr lang="en-US" dirty="0" smtClean="0">
                <a:solidFill>
                  <a:srgbClr val="FFFFFF"/>
                </a:solidFill>
              </a:rPr>
              <a:t>Learning Objective 3.2: Interpret graphical representations of data.</a:t>
            </a:r>
          </a:p>
          <a:p>
            <a:endParaRPr lang="en-US" dirty="0"/>
          </a:p>
        </p:txBody>
      </p:sp>
      <p:sp>
        <p:nvSpPr>
          <p:cNvPr id="4" name="Content Placeholder 3"/>
          <p:cNvSpPr>
            <a:spLocks noGrp="1"/>
          </p:cNvSpPr>
          <p:nvPr>
            <p:ph sz="quarter" idx="14"/>
          </p:nvPr>
        </p:nvSpPr>
        <p:spPr/>
        <p:txBody>
          <a:bodyPr/>
          <a:lstStyle/>
          <a:p>
            <a:pPr>
              <a:spcBef>
                <a:spcPts val="0"/>
              </a:spcBef>
            </a:pPr>
            <a:r>
              <a:rPr lang="en-US" dirty="0" smtClean="0"/>
              <a:t>Frequency Distributions</a:t>
            </a:r>
          </a:p>
          <a:p>
            <a:pPr marL="0" indent="0">
              <a:spcBef>
                <a:spcPts val="1200"/>
              </a:spcBef>
              <a:buNone/>
            </a:pPr>
            <a:r>
              <a:rPr lang="en-US" dirty="0" smtClean="0"/>
              <a:t>A </a:t>
            </a:r>
            <a:r>
              <a:rPr lang="en-US" dirty="0"/>
              <a:t>table or graph </a:t>
            </a:r>
            <a:r>
              <a:rPr lang="en-US" dirty="0" smtClean="0"/>
              <a:t>that shows </a:t>
            </a:r>
            <a:r>
              <a:rPr lang="en-US" dirty="0"/>
              <a:t>how often different numbers, or scores, appear in a particular set </a:t>
            </a:r>
            <a:r>
              <a:rPr lang="en-US" dirty="0" smtClean="0"/>
              <a:t>of scores.</a:t>
            </a:r>
          </a:p>
          <a:p>
            <a:pPr lvl="1">
              <a:spcBef>
                <a:spcPts val="1200"/>
              </a:spcBef>
            </a:pPr>
            <a:r>
              <a:rPr lang="en-US" dirty="0" smtClean="0"/>
              <a:t>Histogram </a:t>
            </a:r>
            <a:r>
              <a:rPr lang="en-US" dirty="0"/>
              <a:t>– </a:t>
            </a:r>
            <a:r>
              <a:rPr lang="en-US" altLang="en-US" dirty="0"/>
              <a:t>graph that shows a frequency distribution</a:t>
            </a:r>
            <a:r>
              <a:rPr lang="en-US" altLang="en-US" dirty="0" smtClean="0"/>
              <a:t>.</a:t>
            </a:r>
          </a:p>
          <a:p>
            <a:pPr lvl="1">
              <a:spcBef>
                <a:spcPts val="1200"/>
              </a:spcBef>
            </a:pPr>
            <a:r>
              <a:rPr lang="en-US" dirty="0" smtClean="0"/>
              <a:t>Polygon </a:t>
            </a:r>
            <a:r>
              <a:rPr lang="en-US" dirty="0"/>
              <a:t>– </a:t>
            </a:r>
            <a:r>
              <a:rPr lang="en-US" altLang="en-US" dirty="0"/>
              <a:t>line </a:t>
            </a:r>
            <a:r>
              <a:rPr lang="en-US" altLang="en-US" dirty="0" smtClean="0"/>
              <a:t>graph </a:t>
            </a:r>
            <a:r>
              <a:rPr lang="en-US" altLang="en-US" dirty="0"/>
              <a:t>that shows a frequency distribution.</a:t>
            </a:r>
          </a:p>
          <a:p>
            <a:pPr marL="457200" lvl="1" indent="0">
              <a:spcBef>
                <a:spcPts val="1200"/>
              </a:spcBef>
              <a:buNone/>
            </a:pPr>
            <a:endParaRPr lang="en-US" dirty="0" smtClean="0"/>
          </a:p>
        </p:txBody>
      </p:sp>
    </p:spTree>
    <p:extLst>
      <p:ext uri="{BB962C8B-B14F-4D97-AF65-F5344CB8AC3E}">
        <p14:creationId xmlns:p14="http://schemas.microsoft.com/office/powerpoint/2010/main" val="172865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Data (3 of 5)</a:t>
            </a:r>
            <a:endParaRPr lang="en-US" dirty="0"/>
          </a:p>
        </p:txBody>
      </p:sp>
      <p:sp>
        <p:nvSpPr>
          <p:cNvPr id="3" name="Text Placeholder 2"/>
          <p:cNvSpPr>
            <a:spLocks noGrp="1"/>
          </p:cNvSpPr>
          <p:nvPr>
            <p:ph type="body" sz="quarter" idx="13"/>
          </p:nvPr>
        </p:nvSpPr>
        <p:spPr/>
        <p:txBody>
          <a:bodyPr/>
          <a:lstStyle/>
          <a:p>
            <a:r>
              <a:rPr lang="en-US" dirty="0">
                <a:solidFill>
                  <a:srgbClr val="FFFFFF"/>
                </a:solidFill>
              </a:rPr>
              <a:t>Learning Objective 3.2: Interpret graphical representations of </a:t>
            </a:r>
            <a:r>
              <a:rPr lang="en-US" dirty="0" smtClean="0">
                <a:solidFill>
                  <a:srgbClr val="FFFFFF"/>
                </a:solidFill>
              </a:rPr>
              <a:t>data.</a:t>
            </a:r>
            <a:endParaRPr lang="en-US" dirty="0">
              <a:solidFill>
                <a:srgbClr val="FFFFFF"/>
              </a:solidFill>
            </a:endParaRPr>
          </a:p>
          <a:p>
            <a:endParaRPr lang="en-US" dirty="0"/>
          </a:p>
        </p:txBody>
      </p:sp>
      <p:sp>
        <p:nvSpPr>
          <p:cNvPr id="4" name="Content Placeholder 3"/>
          <p:cNvSpPr>
            <a:spLocks noGrp="1"/>
          </p:cNvSpPr>
          <p:nvPr>
            <p:ph sz="quarter" idx="14"/>
          </p:nvPr>
        </p:nvSpPr>
        <p:spPr>
          <a:xfrm>
            <a:off x="395536" y="1772816"/>
            <a:ext cx="8229600" cy="4608512"/>
          </a:xfrm>
        </p:spPr>
        <p:txBody>
          <a:bodyPr/>
          <a:lstStyle/>
          <a:p>
            <a:r>
              <a:rPr lang="en-US" dirty="0" smtClean="0"/>
              <a:t>Normal Curve </a:t>
            </a:r>
          </a:p>
          <a:p>
            <a:pPr lvl="1"/>
            <a:r>
              <a:rPr lang="en-US" dirty="0" smtClean="0"/>
              <a:t>Allows </a:t>
            </a:r>
            <a:r>
              <a:rPr lang="en-US" dirty="0"/>
              <a:t>researchers to see the shape </a:t>
            </a:r>
            <a:r>
              <a:rPr lang="en-US" dirty="0" smtClean="0"/>
              <a:t>of a </a:t>
            </a:r>
            <a:r>
              <a:rPr lang="en-US" dirty="0"/>
              <a:t>set of data </a:t>
            </a:r>
            <a:r>
              <a:rPr lang="en-US" dirty="0" smtClean="0"/>
              <a:t>easily</a:t>
            </a:r>
          </a:p>
          <a:p>
            <a:pPr lvl="1"/>
            <a:r>
              <a:rPr lang="en-US" altLang="en-US" dirty="0" smtClean="0"/>
              <a:t>Scores decreases as the curve extends from the mean</a:t>
            </a:r>
          </a:p>
          <a:p>
            <a:pPr lvl="1"/>
            <a:r>
              <a:rPr lang="en-US" altLang="en-US" dirty="0" smtClean="0"/>
              <a:t>Used as a model for things that can be measured like intelligence, height, or weight at a larger perspective</a:t>
            </a:r>
          </a:p>
          <a:p>
            <a:pPr lvl="1"/>
            <a:r>
              <a:rPr lang="en-US" altLang="en-US" dirty="0"/>
              <a:t>U</a:t>
            </a:r>
            <a:r>
              <a:rPr lang="en-US" altLang="en-US" dirty="0" smtClean="0"/>
              <a:t>seful because </a:t>
            </a:r>
            <a:r>
              <a:rPr lang="en-US" altLang="en-US" dirty="0"/>
              <a:t>it has very specific </a:t>
            </a:r>
            <a:r>
              <a:rPr lang="en-US" altLang="en-US" dirty="0" smtClean="0"/>
              <a:t>relationships to </a:t>
            </a:r>
            <a:r>
              <a:rPr lang="en-US" altLang="en-US" dirty="0"/>
              <a:t>measures of central tendency and to the standard </a:t>
            </a:r>
            <a:r>
              <a:rPr lang="en-US" altLang="en-US" dirty="0" smtClean="0"/>
              <a:t>deviation</a:t>
            </a:r>
          </a:p>
          <a:p>
            <a:pPr lvl="1"/>
            <a:r>
              <a:rPr lang="en-US" altLang="en-US" dirty="0" smtClean="0"/>
              <a:t>Shaped </a:t>
            </a:r>
            <a:r>
              <a:rPr lang="en-US" altLang="en-US" dirty="0"/>
              <a:t>like a </a:t>
            </a:r>
            <a:r>
              <a:rPr lang="en-US" altLang="en-US" dirty="0" smtClean="0"/>
              <a:t>bell </a:t>
            </a:r>
            <a:r>
              <a:rPr lang="en-US" dirty="0"/>
              <a:t>–</a:t>
            </a:r>
            <a:r>
              <a:rPr lang="en-US" altLang="en-US" dirty="0" smtClean="0"/>
              <a:t> also called </a:t>
            </a:r>
            <a:r>
              <a:rPr lang="en-US" altLang="en-US" dirty="0"/>
              <a:t>b</a:t>
            </a:r>
            <a:r>
              <a:rPr lang="en-US" altLang="en-US" dirty="0" smtClean="0"/>
              <a:t>ell curve</a:t>
            </a:r>
          </a:p>
          <a:p>
            <a:endParaRPr lang="en-US" dirty="0" smtClean="0"/>
          </a:p>
        </p:txBody>
      </p:sp>
    </p:spTree>
    <p:extLst>
      <p:ext uri="{BB962C8B-B14F-4D97-AF65-F5344CB8AC3E}">
        <p14:creationId xmlns:p14="http://schemas.microsoft.com/office/powerpoint/2010/main" val="90286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a:t>
            </a:r>
            <a:r>
              <a:rPr lang="en-US" dirty="0" smtClean="0"/>
              <a:t>Data (4 of 5)</a:t>
            </a:r>
            <a:endParaRPr lang="en-US" dirty="0"/>
          </a:p>
        </p:txBody>
      </p:sp>
      <p:sp>
        <p:nvSpPr>
          <p:cNvPr id="3" name="Text Placeholder 2"/>
          <p:cNvSpPr>
            <a:spLocks noGrp="1"/>
          </p:cNvSpPr>
          <p:nvPr>
            <p:ph type="body" sz="quarter" idx="13"/>
          </p:nvPr>
        </p:nvSpPr>
        <p:spPr/>
        <p:txBody>
          <a:bodyPr/>
          <a:lstStyle/>
          <a:p>
            <a:r>
              <a:rPr lang="en-US" dirty="0">
                <a:solidFill>
                  <a:srgbClr val="FFFFFF"/>
                </a:solidFill>
              </a:rPr>
              <a:t>Learning Objective 3.2: Interpret graphical representations of </a:t>
            </a:r>
            <a:r>
              <a:rPr lang="en-US" dirty="0" smtClean="0">
                <a:solidFill>
                  <a:srgbClr val="FFFFFF"/>
                </a:solidFill>
              </a:rPr>
              <a:t>data.</a:t>
            </a:r>
            <a:endParaRPr lang="en-US" dirty="0">
              <a:solidFill>
                <a:srgbClr val="FFFFFF"/>
              </a:solidFill>
            </a:endParaRPr>
          </a:p>
          <a:p>
            <a:endParaRPr lang="en-US" dirty="0"/>
          </a:p>
        </p:txBody>
      </p:sp>
      <p:sp>
        <p:nvSpPr>
          <p:cNvPr id="4" name="Content Placeholder 3"/>
          <p:cNvSpPr>
            <a:spLocks noGrp="1"/>
          </p:cNvSpPr>
          <p:nvPr>
            <p:ph sz="quarter" idx="14"/>
          </p:nvPr>
        </p:nvSpPr>
        <p:spPr/>
        <p:txBody>
          <a:bodyPr/>
          <a:lstStyle/>
          <a:p>
            <a:r>
              <a:rPr lang="en-US" altLang="en-US" dirty="0"/>
              <a:t>Skewed distributions </a:t>
            </a:r>
            <a:r>
              <a:rPr lang="en-US" dirty="0"/>
              <a:t>–</a:t>
            </a:r>
            <a:r>
              <a:rPr lang="en-US" altLang="en-US" dirty="0" smtClean="0"/>
              <a:t> </a:t>
            </a:r>
            <a:r>
              <a:rPr lang="en-US" altLang="en-US" dirty="0"/>
              <a:t>not equal on both sides of a central score with the highest frequency. </a:t>
            </a:r>
            <a:endParaRPr lang="en-US" altLang="en-US" dirty="0" smtClean="0"/>
          </a:p>
          <a:p>
            <a:r>
              <a:rPr lang="en-US" altLang="en-US" dirty="0" smtClean="0"/>
              <a:t>The scores are concentrated </a:t>
            </a:r>
            <a:r>
              <a:rPr lang="en-US" altLang="en-US" dirty="0"/>
              <a:t>toward one side of the distribution.</a:t>
            </a:r>
          </a:p>
        </p:txBody>
      </p:sp>
    </p:spTree>
    <p:extLst>
      <p:ext uri="{BB962C8B-B14F-4D97-AF65-F5344CB8AC3E}">
        <p14:creationId xmlns:p14="http://schemas.microsoft.com/office/powerpoint/2010/main" val="138647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15900"/>
            <a:ext cx="8229600" cy="622300"/>
          </a:xfrm>
        </p:spPr>
        <p:txBody>
          <a:bodyPr/>
          <a:lstStyle/>
          <a:p>
            <a:pPr eaLnBrk="1" hangingPunct="1"/>
            <a:r>
              <a:rPr lang="en-US" smtClean="0"/>
              <a:t>Measuring Consciousness </a:t>
            </a:r>
          </a:p>
        </p:txBody>
      </p:sp>
      <p:sp>
        <p:nvSpPr>
          <p:cNvPr id="22531"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1.2: </a:t>
            </a:r>
            <a:r>
              <a:rPr lang="en-US" altLang="en-US" smtClean="0"/>
              <a:t>Describe how psychology developed as a science.</a:t>
            </a:r>
            <a:endParaRPr lang="en-US" smtClean="0">
              <a:solidFill>
                <a:srgbClr val="FFFFFF"/>
              </a:solidFill>
            </a:endParaRPr>
          </a:p>
          <a:p>
            <a:pPr eaLnBrk="1" hangingPunct="1">
              <a:spcBef>
                <a:spcPct val="0"/>
              </a:spcBef>
            </a:pPr>
            <a:endParaRPr lang="en-US" smtClean="0"/>
          </a:p>
        </p:txBody>
      </p:sp>
      <p:sp>
        <p:nvSpPr>
          <p:cNvPr id="22532" name="Content Placeholder 3"/>
          <p:cNvSpPr>
            <a:spLocks noGrp="1"/>
          </p:cNvSpPr>
          <p:nvPr>
            <p:ph sz="quarter" idx="14"/>
          </p:nvPr>
        </p:nvSpPr>
        <p:spPr bwMode="auto">
          <a:xfrm>
            <a:off x="381000" y="1447800"/>
            <a:ext cx="8229600" cy="4800600"/>
          </a:xfrm>
        </p:spPr>
        <p:txBody>
          <a:bodyPr wrap="square" numCol="1" anchor="t" anchorCtr="0" compatLnSpc="1">
            <a:prstTxWarp prst="textNoShape">
              <a:avLst/>
            </a:prstTxWarp>
          </a:bodyPr>
          <a:lstStyle/>
          <a:p>
            <a:pPr eaLnBrk="1" hangingPunct="1">
              <a:buClr>
                <a:srgbClr val="D22D00"/>
              </a:buClr>
            </a:pPr>
            <a:r>
              <a:rPr lang="en-US" smtClean="0"/>
              <a:t>Wilhelm Wundt</a:t>
            </a:r>
            <a:r>
              <a:rPr lang="en-US" altLang="en-US" smtClean="0"/>
              <a:t>’</a:t>
            </a:r>
            <a:r>
              <a:rPr lang="en-US" altLang="ja-JP" smtClean="0">
                <a:ea typeface="ＭＳ Ｐゴシック"/>
                <a:cs typeface="Arial" pitchFamily="34" charset="0"/>
              </a:rPr>
              <a:t>s Psychology Laboratory</a:t>
            </a:r>
          </a:p>
          <a:p>
            <a:pPr lvl="1" eaLnBrk="1" hangingPunct="1">
              <a:buClr>
                <a:srgbClr val="D22D00"/>
              </a:buClr>
            </a:pPr>
            <a:r>
              <a:rPr lang="en-US" smtClean="0"/>
              <a:t>Germany in 1879</a:t>
            </a:r>
          </a:p>
          <a:p>
            <a:pPr lvl="1" eaLnBrk="1" hangingPunct="1">
              <a:buClr>
                <a:srgbClr val="D22D00"/>
              </a:buClr>
            </a:pPr>
            <a:r>
              <a:rPr lang="en-US" smtClean="0"/>
              <a:t>Attempted to apply scientific principles to the study of the human mind</a:t>
            </a:r>
          </a:p>
          <a:p>
            <a:pPr lvl="1" eaLnBrk="1" hangingPunct="1">
              <a:buClr>
                <a:srgbClr val="D22D00"/>
              </a:buClr>
            </a:pPr>
            <a:r>
              <a:rPr lang="en-US" smtClean="0"/>
              <a:t>Believed that consciousness could be broken down into thoughts, experiences, emotions, and other basic elements</a:t>
            </a:r>
          </a:p>
          <a:p>
            <a:pPr lvl="1" eaLnBrk="1" hangingPunct="1">
              <a:buClr>
                <a:srgbClr val="D22D00"/>
              </a:buClr>
            </a:pPr>
            <a:r>
              <a:rPr lang="en-US" smtClean="0"/>
              <a:t>Developed the technique of </a:t>
            </a:r>
            <a:r>
              <a:rPr lang="en-US" i="1" smtClean="0"/>
              <a:t>objective introspection</a:t>
            </a:r>
            <a:r>
              <a:rPr lang="en-US" smtClean="0"/>
              <a:t>: the process of objectively examining and measuring one</a:t>
            </a:r>
            <a:r>
              <a:rPr lang="en-US" altLang="en-US" smtClean="0"/>
              <a:t>’</a:t>
            </a:r>
            <a:r>
              <a:rPr lang="en-US" altLang="ja-JP" smtClean="0">
                <a:ea typeface="ＭＳ Ｐゴシック"/>
                <a:cs typeface="ＭＳ Ｐゴシック"/>
              </a:rPr>
              <a:t>s thoughts and mental activities</a:t>
            </a:r>
          </a:p>
          <a:p>
            <a:pPr lvl="2" eaLnBrk="1" hangingPunct="1">
              <a:buClr>
                <a:srgbClr val="D22D00"/>
              </a:buClr>
            </a:pPr>
            <a:r>
              <a:rPr lang="en-US" altLang="ja-JP" smtClean="0">
                <a:ea typeface="ＭＳ Ｐゴシック"/>
                <a:cs typeface="ＭＳ Ｐゴシック"/>
              </a:rPr>
              <a:t>Observations need to be clear and precise, but unbiased</a:t>
            </a:r>
          </a:p>
        </p:txBody>
      </p:sp>
    </p:spTree>
    <p:extLst>
      <p:ext uri="{BB962C8B-B14F-4D97-AF65-F5344CB8AC3E}">
        <p14:creationId xmlns:p14="http://schemas.microsoft.com/office/powerpoint/2010/main" val="1926116088"/>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a:t>
            </a:r>
            <a:r>
              <a:rPr lang="en-US" dirty="0" smtClean="0"/>
              <a:t>Data (5 of 5)</a:t>
            </a:r>
            <a:endParaRPr lang="en-US" dirty="0"/>
          </a:p>
        </p:txBody>
      </p:sp>
      <p:sp>
        <p:nvSpPr>
          <p:cNvPr id="3" name="Text Placeholder 2"/>
          <p:cNvSpPr>
            <a:spLocks noGrp="1"/>
          </p:cNvSpPr>
          <p:nvPr>
            <p:ph type="body" sz="quarter" idx="13"/>
          </p:nvPr>
        </p:nvSpPr>
        <p:spPr/>
        <p:txBody>
          <a:bodyPr/>
          <a:lstStyle/>
          <a:p>
            <a:r>
              <a:rPr lang="en-US" dirty="0">
                <a:solidFill>
                  <a:srgbClr val="FFFFFF"/>
                </a:solidFill>
              </a:rPr>
              <a:t>Learning Objective 3.2: Interpret graphical representations of </a:t>
            </a:r>
            <a:r>
              <a:rPr lang="en-US" dirty="0" smtClean="0">
                <a:solidFill>
                  <a:srgbClr val="FFFFFF"/>
                </a:solidFill>
              </a:rPr>
              <a:t>data.</a:t>
            </a:r>
            <a:endParaRPr lang="en-US" dirty="0">
              <a:solidFill>
                <a:srgbClr val="FFFFFF"/>
              </a:solidFill>
            </a:endParaRPr>
          </a:p>
          <a:p>
            <a:endParaRPr lang="en-US" dirty="0"/>
          </a:p>
        </p:txBody>
      </p:sp>
      <p:sp>
        <p:nvSpPr>
          <p:cNvPr id="4" name="Content Placeholder 3"/>
          <p:cNvSpPr>
            <a:spLocks noGrp="1"/>
          </p:cNvSpPr>
          <p:nvPr>
            <p:ph sz="quarter" idx="14"/>
          </p:nvPr>
        </p:nvSpPr>
        <p:spPr/>
        <p:txBody>
          <a:bodyPr/>
          <a:lstStyle/>
          <a:p>
            <a:r>
              <a:rPr lang="en-US" altLang="en-US" dirty="0" smtClean="0"/>
              <a:t>Skewed </a:t>
            </a:r>
            <a:r>
              <a:rPr lang="en-US" altLang="en-US" dirty="0"/>
              <a:t>distributions </a:t>
            </a:r>
          </a:p>
          <a:p>
            <a:pPr lvl="1"/>
            <a:r>
              <a:rPr lang="en-US" altLang="en-US" dirty="0"/>
              <a:t>N</a:t>
            </a:r>
            <a:r>
              <a:rPr lang="en-US" altLang="en-US" dirty="0" smtClean="0"/>
              <a:t>ot </a:t>
            </a:r>
            <a:r>
              <a:rPr lang="en-US" altLang="en-US" dirty="0"/>
              <a:t>equal on both sides of a central score with the highest frequency. </a:t>
            </a:r>
            <a:endParaRPr lang="en-US" altLang="en-US" dirty="0" smtClean="0"/>
          </a:p>
          <a:p>
            <a:pPr lvl="1"/>
            <a:r>
              <a:rPr lang="en-US" altLang="en-US" dirty="0"/>
              <a:t>T</a:t>
            </a:r>
            <a:r>
              <a:rPr lang="en-US" altLang="en-US" dirty="0" smtClean="0"/>
              <a:t>he </a:t>
            </a:r>
            <a:r>
              <a:rPr lang="en-US" altLang="en-US" dirty="0"/>
              <a:t>scores are concentrated toward one side of the distribution.</a:t>
            </a:r>
          </a:p>
          <a:p>
            <a:pPr lvl="2"/>
            <a:r>
              <a:rPr lang="en-US" altLang="en-US" dirty="0"/>
              <a:t>Negatively skewed </a:t>
            </a:r>
            <a:r>
              <a:rPr lang="en-US" dirty="0"/>
              <a:t>–</a:t>
            </a:r>
            <a:r>
              <a:rPr lang="en-US" altLang="en-US" dirty="0" smtClean="0"/>
              <a:t> </a:t>
            </a:r>
            <a:r>
              <a:rPr lang="en-US" altLang="en-US" dirty="0"/>
              <a:t>concentration of scores in the high end of the distribution.</a:t>
            </a:r>
          </a:p>
          <a:p>
            <a:pPr lvl="2"/>
            <a:r>
              <a:rPr lang="en-US" altLang="en-US" dirty="0"/>
              <a:t>Positively skewed </a:t>
            </a:r>
            <a:r>
              <a:rPr lang="en-US" dirty="0"/>
              <a:t>–</a:t>
            </a:r>
            <a:r>
              <a:rPr lang="en-US" altLang="en-US" dirty="0" smtClean="0"/>
              <a:t> </a:t>
            </a:r>
            <a:r>
              <a:rPr lang="en-US" altLang="en-US" dirty="0"/>
              <a:t>concentration of scores in the low end of the distribution.</a:t>
            </a:r>
          </a:p>
          <a:p>
            <a:endParaRPr lang="en-US" dirty="0"/>
          </a:p>
        </p:txBody>
      </p:sp>
    </p:spTree>
    <p:extLst>
      <p:ext uri="{BB962C8B-B14F-4D97-AF65-F5344CB8AC3E}">
        <p14:creationId xmlns:p14="http://schemas.microsoft.com/office/powerpoint/2010/main" val="416602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200"/>
              </a:spcBef>
            </a:pPr>
            <a:r>
              <a:rPr lang="en-US" sz="2800" dirty="0" smtClean="0"/>
              <a:t/>
            </a:r>
            <a:br>
              <a:rPr lang="en-US" sz="2800" dirty="0" smtClean="0"/>
            </a:br>
            <a:r>
              <a:rPr lang="en-US" sz="3000" dirty="0" smtClean="0"/>
              <a:t>Figure 3.1: A Histogram</a:t>
            </a:r>
            <a:r>
              <a:rPr lang="en-US" sz="2800" dirty="0" smtClean="0"/>
              <a:t/>
            </a:r>
            <a:br>
              <a:rPr lang="en-US" sz="2800" dirty="0" smtClean="0"/>
            </a:br>
            <a:r>
              <a:rPr lang="en-US" sz="2800" dirty="0"/>
              <a:t/>
            </a:r>
            <a:br>
              <a:rPr lang="en-US" sz="2800" dirty="0"/>
            </a:br>
            <a:endParaRPr lang="en-US" sz="2800" dirty="0"/>
          </a:p>
        </p:txBody>
      </p:sp>
      <p:pic>
        <p:nvPicPr>
          <p:cNvPr id="4" name="Picture 3"/>
          <p:cNvPicPr>
            <a:picLocks noChangeAspect="1"/>
          </p:cNvPicPr>
          <p:nvPr/>
        </p:nvPicPr>
        <p:blipFill>
          <a:blip r:embed="rId3"/>
          <a:stretch>
            <a:fillRect/>
          </a:stretch>
        </p:blipFill>
        <p:spPr>
          <a:xfrm>
            <a:off x="1691679" y="1580233"/>
            <a:ext cx="5616625" cy="4348974"/>
          </a:xfrm>
          <a:prstGeom prst="rect">
            <a:avLst/>
          </a:prstGeom>
        </p:spPr>
      </p:pic>
    </p:spTree>
    <p:extLst>
      <p:ext uri="{BB962C8B-B14F-4D97-AF65-F5344CB8AC3E}">
        <p14:creationId xmlns:p14="http://schemas.microsoft.com/office/powerpoint/2010/main" val="101255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3000" dirty="0" smtClean="0"/>
              <a:t>Table 3.2: A Frequency </a:t>
            </a:r>
            <a:r>
              <a:rPr lang="en-US" sz="3000" dirty="0"/>
              <a:t>Distribution</a:t>
            </a:r>
            <a:r>
              <a:rPr lang="en-US" sz="2800" dirty="0"/>
              <a:t/>
            </a:r>
            <a:br>
              <a:rPr lang="en-US" sz="2800" dirty="0"/>
            </a:br>
            <a:endParaRPr lang="en-US" sz="1600" dirty="0"/>
          </a:p>
        </p:txBody>
      </p:sp>
      <p:pic>
        <p:nvPicPr>
          <p:cNvPr id="3" name="Picture 2"/>
          <p:cNvPicPr>
            <a:picLocks noChangeAspect="1"/>
          </p:cNvPicPr>
          <p:nvPr/>
        </p:nvPicPr>
        <p:blipFill>
          <a:blip r:embed="rId2"/>
          <a:stretch>
            <a:fillRect/>
          </a:stretch>
        </p:blipFill>
        <p:spPr>
          <a:xfrm>
            <a:off x="656550" y="1594442"/>
            <a:ext cx="6795770" cy="4328419"/>
          </a:xfrm>
          <a:prstGeom prst="rect">
            <a:avLst/>
          </a:prstGeom>
        </p:spPr>
      </p:pic>
    </p:spTree>
    <p:extLst>
      <p:ext uri="{BB962C8B-B14F-4D97-AF65-F5344CB8AC3E}">
        <p14:creationId xmlns:p14="http://schemas.microsoft.com/office/powerpoint/2010/main" val="325864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000" dirty="0" smtClean="0"/>
              <a:t>Figure 3.2: A </a:t>
            </a:r>
            <a:r>
              <a:rPr lang="en-US" sz="3000" dirty="0"/>
              <a:t>Polygon</a:t>
            </a:r>
            <a:r>
              <a:rPr lang="en-US" sz="2800" dirty="0"/>
              <a:t/>
            </a:r>
            <a:br>
              <a:rPr lang="en-US" sz="2800" dirty="0"/>
            </a:br>
            <a:endParaRPr lang="en-US" sz="1600" dirty="0"/>
          </a:p>
        </p:txBody>
      </p:sp>
      <p:pic>
        <p:nvPicPr>
          <p:cNvPr id="4" name="Picture 3"/>
          <p:cNvPicPr>
            <a:picLocks noChangeAspect="1"/>
          </p:cNvPicPr>
          <p:nvPr/>
        </p:nvPicPr>
        <p:blipFill>
          <a:blip r:embed="rId3"/>
          <a:stretch>
            <a:fillRect/>
          </a:stretch>
        </p:blipFill>
        <p:spPr>
          <a:xfrm>
            <a:off x="1619672" y="1373149"/>
            <a:ext cx="6155878" cy="4792155"/>
          </a:xfrm>
          <a:prstGeom prst="rect">
            <a:avLst/>
          </a:prstGeom>
        </p:spPr>
      </p:pic>
    </p:spTree>
    <p:extLst>
      <p:ext uri="{BB962C8B-B14F-4D97-AF65-F5344CB8AC3E}">
        <p14:creationId xmlns:p14="http://schemas.microsoft.com/office/powerpoint/2010/main" val="837900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52128"/>
          </a:xfrm>
        </p:spPr>
        <p:txBody>
          <a:bodyPr/>
          <a:lstStyle/>
          <a:p>
            <a:r>
              <a:rPr lang="en-US" sz="3000" dirty="0"/>
              <a:t>Figure </a:t>
            </a:r>
            <a:r>
              <a:rPr lang="en-US" sz="3000" dirty="0" smtClean="0"/>
              <a:t>3.3: </a:t>
            </a:r>
            <a:r>
              <a:rPr lang="en-US" sz="3000" dirty="0"/>
              <a:t>A </a:t>
            </a:r>
            <a:r>
              <a:rPr lang="en-US" sz="3000" dirty="0" smtClean="0"/>
              <a:t>Normal Curve</a:t>
            </a:r>
            <a:endParaRPr lang="en-US" sz="3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6536555"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84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000" dirty="0" smtClean="0"/>
              <a:t>Figure 3.4: A Frequency Polygon</a:t>
            </a:r>
            <a:br>
              <a:rPr lang="en-US" sz="3000" dirty="0" smtClean="0"/>
            </a:br>
            <a:endParaRPr lang="en-US" sz="3000" dirty="0"/>
          </a:p>
        </p:txBody>
      </p:sp>
      <p:pic>
        <p:nvPicPr>
          <p:cNvPr id="4" name="Picture 3"/>
          <p:cNvPicPr>
            <a:picLocks noChangeAspect="1"/>
          </p:cNvPicPr>
          <p:nvPr/>
        </p:nvPicPr>
        <p:blipFill>
          <a:blip r:embed="rId3"/>
          <a:stretch>
            <a:fillRect/>
          </a:stretch>
        </p:blipFill>
        <p:spPr>
          <a:xfrm>
            <a:off x="755576" y="1412776"/>
            <a:ext cx="7257916" cy="4624308"/>
          </a:xfrm>
          <a:prstGeom prst="rect">
            <a:avLst/>
          </a:prstGeom>
        </p:spPr>
      </p:pic>
    </p:spTree>
    <p:extLst>
      <p:ext uri="{BB962C8B-B14F-4D97-AF65-F5344CB8AC3E}">
        <p14:creationId xmlns:p14="http://schemas.microsoft.com/office/powerpoint/2010/main" val="236575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Relationships (1 of 2)</a:t>
            </a:r>
            <a:endParaRPr lang="en-US" dirty="0"/>
          </a:p>
        </p:txBody>
      </p:sp>
      <p:sp>
        <p:nvSpPr>
          <p:cNvPr id="3" name="Text Placeholder 2"/>
          <p:cNvSpPr>
            <a:spLocks noGrp="1"/>
          </p:cNvSpPr>
          <p:nvPr>
            <p:ph type="body" sz="quarter" idx="13"/>
          </p:nvPr>
        </p:nvSpPr>
        <p:spPr/>
        <p:txBody>
          <a:bodyPr/>
          <a:lstStyle/>
          <a:p>
            <a:r>
              <a:rPr lang="en-US" dirty="0" smtClean="0">
                <a:solidFill>
                  <a:srgbClr val="FFFFFF"/>
                </a:solidFill>
              </a:rPr>
              <a:t>Learning Objective 3.3</a:t>
            </a:r>
            <a:r>
              <a:rPr lang="en-US" dirty="0">
                <a:solidFill>
                  <a:srgbClr val="FFFFFF"/>
                </a:solidFill>
              </a:rPr>
              <a:t>: Define correlation coefficients and explain how they are </a:t>
            </a:r>
            <a:r>
              <a:rPr lang="en-US" dirty="0" smtClean="0">
                <a:solidFill>
                  <a:srgbClr val="FFFFFF"/>
                </a:solidFill>
              </a:rPr>
              <a:t>interpreted.</a:t>
            </a:r>
          </a:p>
          <a:p>
            <a:endParaRPr lang="en-US" dirty="0"/>
          </a:p>
        </p:txBody>
      </p:sp>
      <p:sp>
        <p:nvSpPr>
          <p:cNvPr id="4" name="Content Placeholder 3"/>
          <p:cNvSpPr>
            <a:spLocks noGrp="1"/>
          </p:cNvSpPr>
          <p:nvPr>
            <p:ph sz="quarter" idx="14"/>
          </p:nvPr>
        </p:nvSpPr>
        <p:spPr/>
        <p:txBody>
          <a:bodyPr/>
          <a:lstStyle/>
          <a:p>
            <a:r>
              <a:rPr lang="en-US" altLang="en-US" dirty="0"/>
              <a:t>Correlation </a:t>
            </a:r>
            <a:r>
              <a:rPr lang="en-US" dirty="0"/>
              <a:t>–</a:t>
            </a:r>
            <a:r>
              <a:rPr lang="en-US" altLang="en-US" dirty="0" smtClean="0"/>
              <a:t> </a:t>
            </a:r>
            <a:r>
              <a:rPr lang="en-US" altLang="en-US" dirty="0"/>
              <a:t>a measure of the relationship between two </a:t>
            </a:r>
            <a:r>
              <a:rPr lang="en-US" altLang="en-US" dirty="0" smtClean="0"/>
              <a:t>or more variables</a:t>
            </a:r>
            <a:r>
              <a:rPr lang="en-US" altLang="en-US" dirty="0"/>
              <a:t>.</a:t>
            </a:r>
          </a:p>
          <a:p>
            <a:pPr lvl="1"/>
            <a:r>
              <a:rPr lang="en-US" altLang="en-US" dirty="0"/>
              <a:t>Use formula to determine correlation coefficient (strength and direction of relationship between variables</a:t>
            </a:r>
            <a:r>
              <a:rPr lang="en-US" altLang="en-US" dirty="0" smtClean="0"/>
              <a:t>).</a:t>
            </a:r>
          </a:p>
          <a:p>
            <a:pPr marL="457200" lvl="1" indent="0">
              <a:buNone/>
            </a:pPr>
            <a:endParaRPr lang="en-US" altLang="en-US" dirty="0"/>
          </a:p>
        </p:txBody>
      </p:sp>
    </p:spTree>
    <p:extLst>
      <p:ext uri="{BB962C8B-B14F-4D97-AF65-F5344CB8AC3E}">
        <p14:creationId xmlns:p14="http://schemas.microsoft.com/office/powerpoint/2010/main" val="212758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t>
            </a:r>
            <a:r>
              <a:rPr lang="en-US" dirty="0" smtClean="0"/>
              <a:t>Relationships (2 of 2)</a:t>
            </a:r>
            <a:endParaRPr lang="en-US" dirty="0"/>
          </a:p>
        </p:txBody>
      </p:sp>
      <p:sp>
        <p:nvSpPr>
          <p:cNvPr id="3" name="Text Placeholder 2"/>
          <p:cNvSpPr>
            <a:spLocks noGrp="1"/>
          </p:cNvSpPr>
          <p:nvPr>
            <p:ph type="body" sz="quarter" idx="13"/>
          </p:nvPr>
        </p:nvSpPr>
        <p:spPr/>
        <p:txBody>
          <a:bodyPr/>
          <a:lstStyle/>
          <a:p>
            <a:r>
              <a:rPr lang="en-US" dirty="0">
                <a:solidFill>
                  <a:srgbClr val="FFFFFF"/>
                </a:solidFill>
              </a:rPr>
              <a:t>Learning Objective 3.3: Define correlation coefficients and explain how they are </a:t>
            </a:r>
            <a:r>
              <a:rPr lang="en-US" dirty="0" smtClean="0">
                <a:solidFill>
                  <a:srgbClr val="FFFFFF"/>
                </a:solidFill>
              </a:rPr>
              <a:t>interpreted.</a:t>
            </a:r>
            <a:endParaRPr lang="en-US" dirty="0">
              <a:solidFill>
                <a:srgbClr val="FFFFFF"/>
              </a:solidFill>
            </a:endParaRPr>
          </a:p>
          <a:p>
            <a:endParaRPr lang="en-US" dirty="0" smtClean="0"/>
          </a:p>
          <a:p>
            <a:endParaRPr lang="en-US" dirty="0"/>
          </a:p>
        </p:txBody>
      </p:sp>
      <p:sp>
        <p:nvSpPr>
          <p:cNvPr id="4" name="Content Placeholder 3"/>
          <p:cNvSpPr>
            <a:spLocks noGrp="1"/>
          </p:cNvSpPr>
          <p:nvPr>
            <p:ph sz="quarter" idx="14"/>
          </p:nvPr>
        </p:nvSpPr>
        <p:spPr/>
        <p:txBody>
          <a:bodyPr/>
          <a:lstStyle/>
          <a:p>
            <a:r>
              <a:rPr lang="en-US" altLang="en-US" dirty="0"/>
              <a:t>Positive correlation </a:t>
            </a:r>
            <a:r>
              <a:rPr lang="en-US" altLang="en-US" dirty="0" smtClean="0"/>
              <a:t>coefficient </a:t>
            </a:r>
            <a:r>
              <a:rPr lang="en-US" dirty="0"/>
              <a:t>–</a:t>
            </a:r>
            <a:r>
              <a:rPr lang="en-US" altLang="en-US" dirty="0" smtClean="0"/>
              <a:t> </a:t>
            </a:r>
            <a:r>
              <a:rPr lang="en-US" altLang="en-US" dirty="0"/>
              <a:t>variables </a:t>
            </a:r>
            <a:r>
              <a:rPr lang="en-US" altLang="en-US" dirty="0" smtClean="0"/>
              <a:t>move </a:t>
            </a:r>
            <a:r>
              <a:rPr lang="en-US" altLang="en-US" dirty="0"/>
              <a:t>in the same direction.</a:t>
            </a:r>
          </a:p>
          <a:p>
            <a:pPr lvl="1"/>
            <a:r>
              <a:rPr lang="en-US" altLang="en-US" dirty="0"/>
              <a:t>As one increases, the other increases; as one decreases, the other decreases.</a:t>
            </a:r>
          </a:p>
          <a:p>
            <a:r>
              <a:rPr lang="en-US" altLang="en-US" dirty="0"/>
              <a:t>Negative correlation </a:t>
            </a:r>
            <a:r>
              <a:rPr lang="en-US" altLang="en-US" dirty="0" smtClean="0"/>
              <a:t>coefficient </a:t>
            </a:r>
            <a:r>
              <a:rPr lang="en-US" dirty="0"/>
              <a:t>–</a:t>
            </a:r>
            <a:r>
              <a:rPr lang="en-US" altLang="en-US" dirty="0" smtClean="0"/>
              <a:t> an inverse relationship where variables move in </a:t>
            </a:r>
            <a:r>
              <a:rPr lang="en-US" altLang="en-US" dirty="0"/>
              <a:t>opposite </a:t>
            </a:r>
            <a:r>
              <a:rPr lang="en-US" altLang="en-US" dirty="0" smtClean="0"/>
              <a:t>directions.</a:t>
            </a:r>
            <a:endParaRPr lang="en-US" altLang="en-US" dirty="0"/>
          </a:p>
          <a:p>
            <a:pPr lvl="1"/>
            <a:r>
              <a:rPr lang="en-US" altLang="en-US" dirty="0"/>
              <a:t>As one increases, the other decreases.</a:t>
            </a:r>
          </a:p>
          <a:p>
            <a:endParaRPr lang="en-US" dirty="0"/>
          </a:p>
        </p:txBody>
      </p:sp>
    </p:spTree>
    <p:extLst>
      <p:ext uri="{BB962C8B-B14F-4D97-AF65-F5344CB8AC3E}">
        <p14:creationId xmlns:p14="http://schemas.microsoft.com/office/powerpoint/2010/main" val="362715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Inferential Statistics (1 of 3)</a:t>
            </a:r>
            <a:endParaRPr lang="en-US" dirty="0"/>
          </a:p>
        </p:txBody>
      </p:sp>
      <p:sp>
        <p:nvSpPr>
          <p:cNvPr id="3" name="Text Placeholder 2"/>
          <p:cNvSpPr>
            <a:spLocks noGrp="1"/>
          </p:cNvSpPr>
          <p:nvPr>
            <p:ph type="body" sz="quarter" idx="13"/>
          </p:nvPr>
        </p:nvSpPr>
        <p:spPr/>
        <p:txBody>
          <a:bodyPr/>
          <a:lstStyle/>
          <a:p>
            <a:r>
              <a:rPr lang="en-US" dirty="0" smtClean="0">
                <a:solidFill>
                  <a:srgbClr val="FFFFFF"/>
                </a:solidFill>
              </a:rPr>
              <a:t>Learning Objective 3.4: Explain inferential statistics.</a:t>
            </a:r>
            <a:endParaRPr lang="en-US" dirty="0" smtClean="0"/>
          </a:p>
          <a:p>
            <a:endParaRPr lang="en-US" dirty="0"/>
          </a:p>
        </p:txBody>
      </p:sp>
      <p:sp>
        <p:nvSpPr>
          <p:cNvPr id="4" name="Content Placeholder 3"/>
          <p:cNvSpPr>
            <a:spLocks noGrp="1"/>
          </p:cNvSpPr>
          <p:nvPr>
            <p:ph sz="quarter" idx="14"/>
          </p:nvPr>
        </p:nvSpPr>
        <p:spPr/>
        <p:txBody>
          <a:bodyPr/>
          <a:lstStyle/>
          <a:p>
            <a:r>
              <a:rPr lang="en-US" altLang="en-US" dirty="0"/>
              <a:t>Inferential statistics </a:t>
            </a:r>
            <a:endParaRPr lang="en-US" altLang="en-US" dirty="0" smtClean="0"/>
          </a:p>
          <a:p>
            <a:pPr lvl="1">
              <a:spcBef>
                <a:spcPts val="1200"/>
              </a:spcBef>
            </a:pPr>
            <a:r>
              <a:rPr lang="en-US" altLang="en-US" dirty="0"/>
              <a:t>S</a:t>
            </a:r>
            <a:r>
              <a:rPr lang="en-US" altLang="en-US" dirty="0" smtClean="0"/>
              <a:t>tatistical </a:t>
            </a:r>
            <a:r>
              <a:rPr lang="en-US" altLang="en-US" dirty="0"/>
              <a:t>analysis of two or more sets of numerical data to reduce the possibility of error in measurement </a:t>
            </a:r>
            <a:endParaRPr lang="en-US" altLang="en-US" dirty="0" smtClean="0"/>
          </a:p>
          <a:p>
            <a:pPr lvl="1">
              <a:spcBef>
                <a:spcPts val="1200"/>
              </a:spcBef>
            </a:pPr>
            <a:r>
              <a:rPr lang="en-US" altLang="en-US" dirty="0" smtClean="0"/>
              <a:t>Help determine </a:t>
            </a:r>
            <a:r>
              <a:rPr lang="en-US" altLang="en-US" dirty="0"/>
              <a:t>if the differences between the data sets are greater than chance variation would </a:t>
            </a:r>
            <a:r>
              <a:rPr lang="en-US" altLang="en-US" dirty="0" smtClean="0"/>
              <a:t>predict</a:t>
            </a:r>
            <a:endParaRPr lang="en-US" altLang="en-US" dirty="0"/>
          </a:p>
          <a:p>
            <a:pPr lvl="1">
              <a:spcBef>
                <a:spcPts val="1200"/>
              </a:spcBef>
            </a:pPr>
            <a:r>
              <a:rPr lang="en-US" altLang="en-US" dirty="0" smtClean="0"/>
              <a:t>Look </a:t>
            </a:r>
            <a:r>
              <a:rPr lang="en-US" altLang="en-US" dirty="0"/>
              <a:t>for differences in group measurements that are statistically significant</a:t>
            </a:r>
            <a:endParaRPr lang="en-US" dirty="0" smtClean="0"/>
          </a:p>
        </p:txBody>
      </p:sp>
    </p:spTree>
    <p:extLst>
      <p:ext uri="{BB962C8B-B14F-4D97-AF65-F5344CB8AC3E}">
        <p14:creationId xmlns:p14="http://schemas.microsoft.com/office/powerpoint/2010/main" val="347145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Inferential </a:t>
            </a:r>
            <a:r>
              <a:rPr lang="en-US" dirty="0" smtClean="0"/>
              <a:t>Statistics (2 of 3)</a:t>
            </a:r>
            <a:endParaRPr lang="en-US" dirty="0"/>
          </a:p>
        </p:txBody>
      </p:sp>
      <p:sp>
        <p:nvSpPr>
          <p:cNvPr id="3" name="Text Placeholder 2"/>
          <p:cNvSpPr>
            <a:spLocks noGrp="1"/>
          </p:cNvSpPr>
          <p:nvPr>
            <p:ph type="body" sz="quarter" idx="13"/>
          </p:nvPr>
        </p:nvSpPr>
        <p:spPr/>
        <p:txBody>
          <a:bodyPr/>
          <a:lstStyle/>
          <a:p>
            <a:r>
              <a:rPr lang="en-US" dirty="0">
                <a:solidFill>
                  <a:srgbClr val="FFFFFF"/>
                </a:solidFill>
              </a:rPr>
              <a:t>Learning Objective </a:t>
            </a:r>
            <a:r>
              <a:rPr lang="en-US" dirty="0" smtClean="0">
                <a:solidFill>
                  <a:srgbClr val="FFFFFF"/>
                </a:solidFill>
              </a:rPr>
              <a:t>3.4</a:t>
            </a:r>
            <a:r>
              <a:rPr lang="en-US" dirty="0">
                <a:solidFill>
                  <a:srgbClr val="FFFFFF"/>
                </a:solidFill>
              </a:rPr>
              <a:t>: Explain inferential </a:t>
            </a:r>
            <a:r>
              <a:rPr lang="en-US" dirty="0" smtClean="0">
                <a:solidFill>
                  <a:srgbClr val="FFFFFF"/>
                </a:solidFill>
              </a:rPr>
              <a:t>statistics. </a:t>
            </a:r>
            <a:endParaRPr lang="en-US" dirty="0"/>
          </a:p>
          <a:p>
            <a:endParaRPr lang="en-US" dirty="0"/>
          </a:p>
          <a:p>
            <a:endParaRPr lang="en-US" dirty="0"/>
          </a:p>
        </p:txBody>
      </p:sp>
      <p:sp>
        <p:nvSpPr>
          <p:cNvPr id="4" name="Content Placeholder 3"/>
          <p:cNvSpPr>
            <a:spLocks noGrp="1"/>
          </p:cNvSpPr>
          <p:nvPr>
            <p:ph sz="quarter" idx="14"/>
          </p:nvPr>
        </p:nvSpPr>
        <p:spPr/>
        <p:txBody>
          <a:bodyPr/>
          <a:lstStyle/>
          <a:p>
            <a:r>
              <a:rPr lang="en-US" altLang="en-US" dirty="0"/>
              <a:t>All inferential statistics look for differences in group measurements that are statistically significant.</a:t>
            </a:r>
          </a:p>
          <a:p>
            <a:pPr lvl="1"/>
            <a:r>
              <a:rPr lang="en-US" altLang="en-US" dirty="0"/>
              <a:t>Statistical significance </a:t>
            </a:r>
            <a:r>
              <a:rPr lang="en-US" dirty="0"/>
              <a:t>–</a:t>
            </a:r>
            <a:r>
              <a:rPr lang="en-US" altLang="en-US" dirty="0" smtClean="0"/>
              <a:t> </a:t>
            </a:r>
            <a:r>
              <a:rPr lang="en-US" altLang="en-US" dirty="0"/>
              <a:t>way to test differences to see how likely those differences are to be real and not just caused by the random variations in behavior that exist in everything animals and people do.</a:t>
            </a:r>
          </a:p>
        </p:txBody>
      </p:sp>
    </p:spTree>
    <p:extLst>
      <p:ext uri="{BB962C8B-B14F-4D97-AF65-F5344CB8AC3E}">
        <p14:creationId xmlns:p14="http://schemas.microsoft.com/office/powerpoint/2010/main" val="319171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15900"/>
            <a:ext cx="8229600" cy="622300"/>
          </a:xfrm>
        </p:spPr>
        <p:txBody>
          <a:bodyPr/>
          <a:lstStyle/>
          <a:p>
            <a:pPr eaLnBrk="1" hangingPunct="1"/>
            <a:r>
              <a:rPr lang="en-US" smtClean="0"/>
              <a:t>Structuralism</a:t>
            </a:r>
          </a:p>
        </p:txBody>
      </p:sp>
      <p:sp>
        <p:nvSpPr>
          <p:cNvPr id="23555"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1.2: </a:t>
            </a:r>
            <a:r>
              <a:rPr lang="en-US" altLang="en-US" smtClean="0"/>
              <a:t>Describe how psychology developed as a science.</a:t>
            </a:r>
            <a:endParaRPr lang="en-US" smtClean="0">
              <a:solidFill>
                <a:srgbClr val="FFFFFF"/>
              </a:solidFill>
            </a:endParaRPr>
          </a:p>
          <a:p>
            <a:pPr eaLnBrk="1" hangingPunct="1">
              <a:spcBef>
                <a:spcPct val="0"/>
              </a:spcBef>
            </a:pPr>
            <a:endParaRPr lang="en-US" smtClean="0"/>
          </a:p>
        </p:txBody>
      </p:sp>
      <p:sp>
        <p:nvSpPr>
          <p:cNvPr id="23556" name="Content Placeholder 3"/>
          <p:cNvSpPr>
            <a:spLocks noGrp="1"/>
          </p:cNvSpPr>
          <p:nvPr>
            <p:ph sz="quarter" idx="14"/>
          </p:nvPr>
        </p:nvSpPr>
        <p:spPr bwMode="auto">
          <a:xfrm>
            <a:off x="533400" y="1447800"/>
            <a:ext cx="8229600" cy="4876800"/>
          </a:xfrm>
        </p:spPr>
        <p:txBody>
          <a:bodyPr wrap="square" numCol="1" anchor="t" anchorCtr="0" compatLnSpc="1">
            <a:prstTxWarp prst="textNoShape">
              <a:avLst/>
            </a:prstTxWarp>
          </a:bodyPr>
          <a:lstStyle/>
          <a:p>
            <a:pPr eaLnBrk="1" hangingPunct="1">
              <a:buClr>
                <a:srgbClr val="D22D00"/>
              </a:buClr>
            </a:pPr>
            <a:r>
              <a:rPr lang="en-US" dirty="0" smtClean="0"/>
              <a:t>Edward </a:t>
            </a:r>
            <a:r>
              <a:rPr lang="en-US" dirty="0" err="1" smtClean="0"/>
              <a:t>Titchener</a:t>
            </a:r>
            <a:endParaRPr lang="en-US" dirty="0" smtClean="0"/>
          </a:p>
          <a:p>
            <a:pPr lvl="1" eaLnBrk="1" hangingPunct="1">
              <a:buClr>
                <a:srgbClr val="D22D00"/>
              </a:buClr>
            </a:pPr>
            <a:r>
              <a:rPr lang="en-US" dirty="0" smtClean="0"/>
              <a:t>Wundt</a:t>
            </a:r>
            <a:r>
              <a:rPr lang="en-US" altLang="en-US" dirty="0" smtClean="0"/>
              <a:t>’</a:t>
            </a:r>
            <a:r>
              <a:rPr lang="en-US" altLang="ja-JP" dirty="0" smtClean="0">
                <a:ea typeface="ＭＳ Ｐゴシック"/>
                <a:cs typeface="Arial" pitchFamily="34" charset="0"/>
              </a:rPr>
              <a:t>s student; brought structuralism to America</a:t>
            </a:r>
          </a:p>
          <a:p>
            <a:pPr lvl="1" eaLnBrk="1" hangingPunct="1">
              <a:buClr>
                <a:srgbClr val="D22D00"/>
              </a:buClr>
            </a:pPr>
            <a:r>
              <a:rPr lang="en-US" altLang="ja-JP" dirty="0" smtClean="0">
                <a:ea typeface="ＭＳ Ｐゴシック"/>
                <a:cs typeface="Arial" pitchFamily="34" charset="0"/>
              </a:rPr>
              <a:t>Believed that objective introspection could be used on thoughts as well as on </a:t>
            </a:r>
            <a:r>
              <a:rPr lang="en-US" dirty="0" smtClean="0"/>
              <a:t>physical sensations</a:t>
            </a:r>
            <a:endParaRPr lang="en-US" altLang="ja-JP" dirty="0" smtClean="0">
              <a:ea typeface="ＭＳ Ｐゴシック"/>
              <a:cs typeface="ＭＳ Ｐゴシック"/>
            </a:endParaRPr>
          </a:p>
          <a:p>
            <a:pPr eaLnBrk="1" hangingPunct="1">
              <a:buClr>
                <a:srgbClr val="D22D00"/>
              </a:buClr>
            </a:pPr>
            <a:r>
              <a:rPr lang="en-US" dirty="0" smtClean="0"/>
              <a:t>Margaret F. Washburn</a:t>
            </a:r>
          </a:p>
          <a:p>
            <a:pPr lvl="1" eaLnBrk="1" hangingPunct="1">
              <a:buClr>
                <a:srgbClr val="D22D00"/>
              </a:buClr>
            </a:pPr>
            <a:r>
              <a:rPr lang="en-US" dirty="0" err="1" smtClean="0"/>
              <a:t>Titchener</a:t>
            </a:r>
            <a:r>
              <a:rPr lang="en-US" altLang="en-US" dirty="0" err="1" smtClean="0"/>
              <a:t>’</a:t>
            </a:r>
            <a:r>
              <a:rPr lang="en-US" altLang="ja-JP" dirty="0" err="1" smtClean="0">
                <a:ea typeface="ＭＳ Ｐゴシック"/>
                <a:cs typeface="ＭＳ Ｐゴシック"/>
              </a:rPr>
              <a:t>s</a:t>
            </a:r>
            <a:r>
              <a:rPr lang="en-US" altLang="ja-JP" dirty="0" smtClean="0">
                <a:ea typeface="ＭＳ Ｐゴシック"/>
                <a:cs typeface="ＭＳ Ｐゴシック"/>
              </a:rPr>
              <a:t> student; first woman to earn a P</a:t>
            </a:r>
            <a:r>
              <a:rPr lang="en-US" altLang="ja-JP" sz="100" dirty="0" smtClean="0">
                <a:ea typeface="ＭＳ Ｐゴシック"/>
                <a:cs typeface="ＭＳ Ｐゴシック"/>
              </a:rPr>
              <a:t> </a:t>
            </a:r>
            <a:r>
              <a:rPr lang="en-US" altLang="ja-JP" dirty="0" err="1" smtClean="0">
                <a:ea typeface="ＭＳ Ｐゴシック"/>
                <a:cs typeface="ＭＳ Ｐゴシック"/>
              </a:rPr>
              <a:t>h</a:t>
            </a:r>
            <a:r>
              <a:rPr lang="en-US" altLang="ja-JP" sz="100" dirty="0" err="1" smtClean="0">
                <a:ea typeface="ＭＳ Ｐゴシック"/>
                <a:cs typeface="ＭＳ Ｐゴシック"/>
              </a:rPr>
              <a:t>.</a:t>
            </a:r>
            <a:r>
              <a:rPr lang="en-US" altLang="ja-JP" dirty="0" err="1" smtClean="0">
                <a:ea typeface="ＭＳ Ｐゴシック"/>
                <a:cs typeface="ＭＳ Ｐゴシック"/>
              </a:rPr>
              <a:t>D</a:t>
            </a:r>
            <a:r>
              <a:rPr lang="en-US" altLang="ja-JP" dirty="0" smtClean="0">
                <a:ea typeface="ＭＳ Ｐゴシック"/>
                <a:cs typeface="ＭＳ Ｐゴシック"/>
              </a:rPr>
              <a:t> in psychology</a:t>
            </a:r>
          </a:p>
          <a:p>
            <a:pPr lvl="1" eaLnBrk="1" hangingPunct="1">
              <a:buClr>
                <a:srgbClr val="D22D00"/>
              </a:buClr>
            </a:pPr>
            <a:r>
              <a:rPr lang="en-US" altLang="ja-JP" dirty="0" smtClean="0">
                <a:ea typeface="ＭＳ Ｐゴシック"/>
                <a:cs typeface="ＭＳ Ｐゴシック"/>
              </a:rPr>
              <a:t>Published a book on animal behavior, </a:t>
            </a:r>
            <a:r>
              <a:rPr lang="en-US" altLang="ja-JP" i="1" dirty="0" smtClean="0">
                <a:ea typeface="ＭＳ Ｐゴシック"/>
                <a:cs typeface="ＭＳ Ｐゴシック"/>
              </a:rPr>
              <a:t>The Animal Mind </a:t>
            </a:r>
            <a:r>
              <a:rPr lang="en-US" altLang="ja-JP" dirty="0" smtClean="0">
                <a:ea typeface="ＭＳ Ｐゴシック"/>
                <a:cs typeface="ＭＳ Ｐゴシック"/>
              </a:rPr>
              <a:t>(Washburn, 1908).</a:t>
            </a:r>
          </a:p>
          <a:p>
            <a:pPr eaLnBrk="1" hangingPunct="1">
              <a:buClr>
                <a:srgbClr val="D22D00"/>
              </a:buClr>
            </a:pPr>
            <a:r>
              <a:rPr lang="en-US" dirty="0" smtClean="0"/>
              <a:t>Structuralism died out in the early nineteen hundreds.</a:t>
            </a:r>
          </a:p>
        </p:txBody>
      </p:sp>
    </p:spTree>
    <p:extLst>
      <p:ext uri="{BB962C8B-B14F-4D97-AF65-F5344CB8AC3E}">
        <p14:creationId xmlns:p14="http://schemas.microsoft.com/office/powerpoint/2010/main" val="4277169765"/>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Inferential </a:t>
            </a:r>
            <a:r>
              <a:rPr lang="en-US" dirty="0" smtClean="0"/>
              <a:t>Statistics (3 of 3)</a:t>
            </a:r>
            <a:endParaRPr lang="en-US" dirty="0"/>
          </a:p>
        </p:txBody>
      </p:sp>
      <p:sp>
        <p:nvSpPr>
          <p:cNvPr id="3" name="Text Placeholder 2"/>
          <p:cNvSpPr>
            <a:spLocks noGrp="1"/>
          </p:cNvSpPr>
          <p:nvPr>
            <p:ph type="body" sz="quarter" idx="13"/>
          </p:nvPr>
        </p:nvSpPr>
        <p:spPr/>
        <p:txBody>
          <a:bodyPr/>
          <a:lstStyle/>
          <a:p>
            <a:r>
              <a:rPr lang="en-US" dirty="0">
                <a:solidFill>
                  <a:srgbClr val="FFFFFF"/>
                </a:solidFill>
              </a:rPr>
              <a:t>Learning Objective </a:t>
            </a:r>
            <a:r>
              <a:rPr lang="en-US" dirty="0" smtClean="0">
                <a:solidFill>
                  <a:srgbClr val="FFFFFF"/>
                </a:solidFill>
              </a:rPr>
              <a:t>3.4</a:t>
            </a:r>
            <a:r>
              <a:rPr lang="en-US" dirty="0">
                <a:solidFill>
                  <a:srgbClr val="FFFFFF"/>
                </a:solidFill>
              </a:rPr>
              <a:t>: Explain inferential </a:t>
            </a:r>
            <a:r>
              <a:rPr lang="en-US" dirty="0" smtClean="0">
                <a:solidFill>
                  <a:srgbClr val="FFFFFF"/>
                </a:solidFill>
              </a:rPr>
              <a:t>statistics. </a:t>
            </a:r>
            <a:endParaRPr lang="en-US" dirty="0"/>
          </a:p>
          <a:p>
            <a:endParaRPr lang="en-US" dirty="0" smtClean="0"/>
          </a:p>
          <a:p>
            <a:endParaRPr lang="en-US" dirty="0"/>
          </a:p>
        </p:txBody>
      </p:sp>
      <p:sp>
        <p:nvSpPr>
          <p:cNvPr id="4" name="Content Placeholder 3"/>
          <p:cNvSpPr>
            <a:spLocks noGrp="1"/>
          </p:cNvSpPr>
          <p:nvPr>
            <p:ph sz="quarter" idx="14"/>
          </p:nvPr>
        </p:nvSpPr>
        <p:spPr/>
        <p:txBody>
          <a:bodyPr/>
          <a:lstStyle/>
          <a:p>
            <a:pPr>
              <a:spcBef>
                <a:spcPts val="1200"/>
              </a:spcBef>
            </a:pPr>
            <a:r>
              <a:rPr lang="en-US" altLang="en-US" dirty="0" smtClean="0"/>
              <a:t>Helps researchers discover whether effects are caused by experimental manipulation or by chance.</a:t>
            </a:r>
            <a:endParaRPr lang="en-US" altLang="en-US" dirty="0"/>
          </a:p>
          <a:p>
            <a:pPr lvl="1">
              <a:spcBef>
                <a:spcPts val="1200"/>
              </a:spcBef>
            </a:pPr>
            <a:r>
              <a:rPr lang="en-US" altLang="en-US" dirty="0"/>
              <a:t>Researchers are satisfied when tests indicate there is a 95 percent likelihood that their experimental results did not occur by chance</a:t>
            </a:r>
            <a:r>
              <a:rPr lang="en-US" altLang="en-US" dirty="0" smtClean="0"/>
              <a:t>.</a:t>
            </a:r>
          </a:p>
          <a:p>
            <a:pPr lvl="1">
              <a:spcBef>
                <a:spcPts val="1200"/>
              </a:spcBef>
            </a:pPr>
            <a:r>
              <a:rPr lang="en-US" altLang="en-US" dirty="0" smtClean="0"/>
              <a:t>In scientific journals, </a:t>
            </a:r>
            <a:r>
              <a:rPr lang="en-US" dirty="0" smtClean="0"/>
              <a:t>significance </a:t>
            </a:r>
            <a:r>
              <a:rPr lang="en-US" altLang="en-US" dirty="0"/>
              <a:t>is represented by an equation: p &lt; .05, indicating that the probability that </a:t>
            </a:r>
            <a:r>
              <a:rPr lang="en-US" altLang="en-US" dirty="0" smtClean="0"/>
              <a:t>these results </a:t>
            </a:r>
            <a:r>
              <a:rPr lang="en-US" altLang="en-US" dirty="0"/>
              <a:t>have occurred by chance is less than 5 out of 100, thus the results are </a:t>
            </a:r>
            <a:r>
              <a:rPr lang="en-US" altLang="en-US" dirty="0" smtClean="0"/>
              <a:t>statistically significant</a:t>
            </a:r>
            <a:r>
              <a:rPr lang="en-US" altLang="en-US" dirty="0"/>
              <a:t>.</a:t>
            </a:r>
          </a:p>
          <a:p>
            <a:pPr>
              <a:lnSpc>
                <a:spcPct val="95000"/>
              </a:lnSpc>
            </a:pPr>
            <a:endParaRPr lang="en-US" dirty="0" smtClean="0"/>
          </a:p>
        </p:txBody>
      </p:sp>
    </p:spTree>
    <p:extLst>
      <p:ext uri="{BB962C8B-B14F-4D97-AF65-F5344CB8AC3E}">
        <p14:creationId xmlns:p14="http://schemas.microsoft.com/office/powerpoint/2010/main" val="429275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Concepts</a:t>
            </a:r>
            <a:endParaRPr lang="en-US" dirty="0"/>
          </a:p>
        </p:txBody>
      </p:sp>
      <p:sp>
        <p:nvSpPr>
          <p:cNvPr id="3" name="Text Placeholder 2"/>
          <p:cNvSpPr>
            <a:spLocks noGrp="1"/>
          </p:cNvSpPr>
          <p:nvPr>
            <p:ph type="body" sz="quarter" idx="13"/>
          </p:nvPr>
        </p:nvSpPr>
        <p:spPr/>
        <p:txBody>
          <a:bodyPr/>
          <a:lstStyle/>
          <a:p>
            <a:r>
              <a:rPr lang="en-US" dirty="0">
                <a:solidFill>
                  <a:srgbClr val="FFFFFF"/>
                </a:solidFill>
              </a:rPr>
              <a:t>Learning Objective </a:t>
            </a:r>
            <a:r>
              <a:rPr lang="en-US" dirty="0" smtClean="0">
                <a:solidFill>
                  <a:srgbClr val="FFFFFF"/>
                </a:solidFill>
              </a:rPr>
              <a:t>3.5: </a:t>
            </a:r>
            <a:r>
              <a:rPr lang="en-US" dirty="0">
                <a:solidFill>
                  <a:srgbClr val="FFFFFF"/>
                </a:solidFill>
              </a:rPr>
              <a:t>Explain </a:t>
            </a:r>
            <a:r>
              <a:rPr lang="en-US" dirty="0" smtClean="0">
                <a:solidFill>
                  <a:srgbClr val="FFFFFF"/>
                </a:solidFill>
              </a:rPr>
              <a:t>how validity and reliability relate to data analysis. </a:t>
            </a:r>
            <a:endParaRPr lang="en-US" dirty="0"/>
          </a:p>
          <a:p>
            <a:endParaRPr lang="en-US" dirty="0" smtClean="0"/>
          </a:p>
          <a:p>
            <a:endParaRPr lang="en-US" dirty="0"/>
          </a:p>
        </p:txBody>
      </p:sp>
      <p:sp>
        <p:nvSpPr>
          <p:cNvPr id="4" name="Content Placeholder 3"/>
          <p:cNvSpPr>
            <a:spLocks noGrp="1"/>
          </p:cNvSpPr>
          <p:nvPr>
            <p:ph sz="quarter" idx="14"/>
          </p:nvPr>
        </p:nvSpPr>
        <p:spPr/>
        <p:txBody>
          <a:bodyPr/>
          <a:lstStyle/>
          <a:p>
            <a:pPr>
              <a:lnSpc>
                <a:spcPct val="95000"/>
              </a:lnSpc>
            </a:pPr>
            <a:r>
              <a:rPr lang="en-US" dirty="0" smtClean="0"/>
              <a:t>Research results should be valid and reliable</a:t>
            </a:r>
          </a:p>
          <a:p>
            <a:pPr lvl="1">
              <a:lnSpc>
                <a:spcPct val="95000"/>
              </a:lnSpc>
            </a:pPr>
            <a:r>
              <a:rPr lang="en-US" altLang="en-US" dirty="0"/>
              <a:t>Reliability – the tendency of a test to produce the same scores again and again each time it is given to the same people</a:t>
            </a:r>
            <a:r>
              <a:rPr lang="en-US" altLang="en-US" dirty="0" smtClean="0"/>
              <a:t>.</a:t>
            </a:r>
          </a:p>
          <a:p>
            <a:pPr lvl="1">
              <a:lnSpc>
                <a:spcPct val="95000"/>
              </a:lnSpc>
            </a:pPr>
            <a:r>
              <a:rPr lang="en-US" altLang="en-US" dirty="0"/>
              <a:t>Validity </a:t>
            </a:r>
            <a:r>
              <a:rPr lang="en-US" altLang="en-US" dirty="0" smtClean="0"/>
              <a:t>– the degree </a:t>
            </a:r>
            <a:r>
              <a:rPr lang="en-US" altLang="en-US" dirty="0"/>
              <a:t>to which a test actually measures what it is supposed to measure</a:t>
            </a:r>
            <a:r>
              <a:rPr lang="en-US" altLang="en-US" dirty="0" smtClean="0"/>
              <a:t>.</a:t>
            </a:r>
          </a:p>
          <a:p>
            <a:pPr>
              <a:lnSpc>
                <a:spcPct val="95000"/>
              </a:lnSpc>
            </a:pPr>
            <a:r>
              <a:rPr lang="en-US" altLang="en-US" dirty="0" smtClean="0"/>
              <a:t>Statistical </a:t>
            </a:r>
            <a:r>
              <a:rPr lang="en-US" altLang="en-US" dirty="0"/>
              <a:t>analysis is one of a psychologist’s most important and helpful tools.</a:t>
            </a:r>
          </a:p>
          <a:p>
            <a:pPr marL="0" indent="0">
              <a:lnSpc>
                <a:spcPct val="95000"/>
              </a:lnSpc>
              <a:buNone/>
            </a:pPr>
            <a:endParaRPr lang="en-US" altLang="en-US" dirty="0"/>
          </a:p>
          <a:p>
            <a:pPr>
              <a:lnSpc>
                <a:spcPct val="95000"/>
              </a:lnSpc>
            </a:pPr>
            <a:endParaRPr lang="en-US" dirty="0" smtClean="0"/>
          </a:p>
          <a:p>
            <a:pPr>
              <a:lnSpc>
                <a:spcPct val="95000"/>
              </a:lnSpc>
            </a:pPr>
            <a:endParaRPr lang="en-US" dirty="0" smtClean="0"/>
          </a:p>
        </p:txBody>
      </p:sp>
    </p:spTree>
    <p:extLst>
      <p:ext uri="{BB962C8B-B14F-4D97-AF65-F5344CB8AC3E}">
        <p14:creationId xmlns:p14="http://schemas.microsoft.com/office/powerpoint/2010/main" val="180792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 (1 of 2)</a:t>
            </a:r>
            <a:endParaRPr lang="en-US" dirty="0"/>
          </a:p>
        </p:txBody>
      </p:sp>
      <p:sp>
        <p:nvSpPr>
          <p:cNvPr id="3" name="Text Placeholder 2"/>
          <p:cNvSpPr>
            <a:spLocks noGrp="1"/>
          </p:cNvSpPr>
          <p:nvPr>
            <p:ph type="body" sz="quarter" idx="13"/>
          </p:nvPr>
        </p:nvSpPr>
        <p:spPr>
          <a:xfrm>
            <a:off x="457200" y="816430"/>
            <a:ext cx="8229600" cy="524338"/>
          </a:xfrm>
        </p:spPr>
        <p:txBody>
          <a:bodyPr/>
          <a:lstStyle/>
          <a:p>
            <a:r>
              <a:rPr lang="en-US" dirty="0" smtClean="0">
                <a:solidFill>
                  <a:srgbClr val="FFFFFF"/>
                </a:solidFill>
              </a:rPr>
              <a:t>Learning Objective 3.6</a:t>
            </a:r>
            <a:r>
              <a:rPr lang="en-US" dirty="0">
                <a:solidFill>
                  <a:srgbClr val="FFFFFF"/>
                </a:solidFill>
              </a:rPr>
              <a:t>: Describe forms of qualitative data and explain how they are used by research psychologists.</a:t>
            </a:r>
            <a:endParaRPr lang="en-US" dirty="0" smtClean="0"/>
          </a:p>
          <a:p>
            <a:endParaRPr lang="en-US" dirty="0"/>
          </a:p>
        </p:txBody>
      </p:sp>
      <p:sp>
        <p:nvSpPr>
          <p:cNvPr id="4" name="Content Placeholder 3"/>
          <p:cNvSpPr>
            <a:spLocks noGrp="1"/>
          </p:cNvSpPr>
          <p:nvPr>
            <p:ph sz="quarter" idx="14"/>
          </p:nvPr>
        </p:nvSpPr>
        <p:spPr/>
        <p:txBody>
          <a:bodyPr/>
          <a:lstStyle/>
          <a:p>
            <a:r>
              <a:rPr lang="en-US" dirty="0" smtClean="0"/>
              <a:t>Offers a holistic view of the subject being studied</a:t>
            </a:r>
          </a:p>
          <a:p>
            <a:r>
              <a:rPr lang="en-US" dirty="0" smtClean="0"/>
              <a:t>More subjective in nature</a:t>
            </a:r>
          </a:p>
          <a:p>
            <a:r>
              <a:rPr lang="en-US" dirty="0" smtClean="0"/>
              <a:t>In-depth </a:t>
            </a:r>
            <a:r>
              <a:rPr lang="en-US" dirty="0"/>
              <a:t>and may be used to determine common themes (factors) and </a:t>
            </a:r>
            <a:r>
              <a:rPr lang="en-US" dirty="0" smtClean="0"/>
              <a:t>insights that </a:t>
            </a:r>
            <a:r>
              <a:rPr lang="en-US" dirty="0"/>
              <a:t>experiments cannot be used to </a:t>
            </a:r>
            <a:r>
              <a:rPr lang="en-US" dirty="0" smtClean="0"/>
              <a:t>obtain</a:t>
            </a:r>
          </a:p>
          <a:p>
            <a:r>
              <a:rPr lang="en-US" dirty="0" smtClean="0"/>
              <a:t>Used </a:t>
            </a:r>
            <a:r>
              <a:rPr lang="en-US" dirty="0"/>
              <a:t>to </a:t>
            </a:r>
            <a:r>
              <a:rPr lang="en-US" dirty="0" smtClean="0"/>
              <a:t>prompt ideas </a:t>
            </a:r>
            <a:r>
              <a:rPr lang="en-US" dirty="0"/>
              <a:t>for experiments or other ideas for further investigation of the </a:t>
            </a:r>
            <a:r>
              <a:rPr lang="en-US" dirty="0" smtClean="0"/>
              <a:t>topic</a:t>
            </a:r>
            <a:endParaRPr lang="en-US" dirty="0"/>
          </a:p>
          <a:p>
            <a:endParaRPr lang="en-US" dirty="0"/>
          </a:p>
          <a:p>
            <a:endParaRPr lang="en-US" dirty="0" smtClean="0"/>
          </a:p>
        </p:txBody>
      </p:sp>
    </p:spTree>
    <p:extLst>
      <p:ext uri="{BB962C8B-B14F-4D97-AF65-F5344CB8AC3E}">
        <p14:creationId xmlns:p14="http://schemas.microsoft.com/office/powerpoint/2010/main" val="394120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Data (2 of 2)</a:t>
            </a:r>
          </a:p>
        </p:txBody>
      </p:sp>
      <p:sp>
        <p:nvSpPr>
          <p:cNvPr id="3" name="Text Placeholder 2"/>
          <p:cNvSpPr>
            <a:spLocks noGrp="1"/>
          </p:cNvSpPr>
          <p:nvPr>
            <p:ph type="body" sz="quarter" idx="13"/>
          </p:nvPr>
        </p:nvSpPr>
        <p:spPr>
          <a:xfrm>
            <a:off x="457200" y="816430"/>
            <a:ext cx="8229600" cy="524338"/>
          </a:xfrm>
        </p:spPr>
        <p:txBody>
          <a:bodyPr/>
          <a:lstStyle/>
          <a:p>
            <a:r>
              <a:rPr lang="en-US" dirty="0">
                <a:solidFill>
                  <a:srgbClr val="FFFFFF"/>
                </a:solidFill>
              </a:rPr>
              <a:t>Learning Objective 3.6: Describe forms of qualitative data and explain how they are used by research </a:t>
            </a:r>
            <a:r>
              <a:rPr lang="en-US" dirty="0" smtClean="0">
                <a:solidFill>
                  <a:srgbClr val="FFFFFF"/>
                </a:solidFill>
              </a:rPr>
              <a:t>psychologists.</a:t>
            </a:r>
            <a:endParaRPr lang="en-US" dirty="0" smtClean="0"/>
          </a:p>
          <a:p>
            <a:endParaRPr lang="en-US" dirty="0"/>
          </a:p>
        </p:txBody>
      </p:sp>
      <p:sp>
        <p:nvSpPr>
          <p:cNvPr id="4" name="Content Placeholder 3"/>
          <p:cNvSpPr>
            <a:spLocks noGrp="1"/>
          </p:cNvSpPr>
          <p:nvPr>
            <p:ph sz="quarter" idx="14"/>
          </p:nvPr>
        </p:nvSpPr>
        <p:spPr/>
        <p:txBody>
          <a:bodyPr/>
          <a:lstStyle/>
          <a:p>
            <a:r>
              <a:rPr lang="en-US" dirty="0" smtClean="0"/>
              <a:t>Different forms:</a:t>
            </a:r>
          </a:p>
          <a:p>
            <a:pPr lvl="1"/>
            <a:r>
              <a:rPr lang="en-US" dirty="0" smtClean="0"/>
              <a:t>Interviews</a:t>
            </a:r>
          </a:p>
          <a:p>
            <a:pPr lvl="1"/>
            <a:r>
              <a:rPr lang="en-US" dirty="0" smtClean="0"/>
              <a:t>Self </a:t>
            </a:r>
            <a:r>
              <a:rPr lang="en-US" dirty="0"/>
              <a:t>reports by participants</a:t>
            </a:r>
          </a:p>
          <a:p>
            <a:pPr lvl="1"/>
            <a:r>
              <a:rPr lang="en-US" dirty="0" smtClean="0"/>
              <a:t>Responses </a:t>
            </a:r>
            <a:r>
              <a:rPr lang="en-US"/>
              <a:t>to </a:t>
            </a:r>
            <a:r>
              <a:rPr lang="en-US" smtClean="0"/>
              <a:t>open-ended </a:t>
            </a:r>
            <a:r>
              <a:rPr lang="en-US" dirty="0"/>
              <a:t>questions on a </a:t>
            </a:r>
            <a:r>
              <a:rPr lang="en-US" dirty="0" smtClean="0"/>
              <a:t>survey</a:t>
            </a:r>
          </a:p>
          <a:p>
            <a:pPr lvl="1"/>
            <a:r>
              <a:rPr lang="en-US" dirty="0" smtClean="0"/>
              <a:t>Source </a:t>
            </a:r>
            <a:r>
              <a:rPr lang="en-US" dirty="0"/>
              <a:t>material like </a:t>
            </a:r>
            <a:r>
              <a:rPr lang="en-US" dirty="0" smtClean="0"/>
              <a:t>journals or diaries</a:t>
            </a:r>
          </a:p>
          <a:p>
            <a:pPr lvl="1"/>
            <a:r>
              <a:rPr lang="en-US" dirty="0" smtClean="0"/>
              <a:t>Anecdotes</a:t>
            </a:r>
            <a:endParaRPr lang="en-US" dirty="0"/>
          </a:p>
          <a:p>
            <a:endParaRPr lang="en-US" dirty="0"/>
          </a:p>
          <a:p>
            <a:endParaRPr lang="en-US" dirty="0"/>
          </a:p>
          <a:p>
            <a:endParaRPr lang="en-US" dirty="0"/>
          </a:p>
          <a:p>
            <a:endParaRPr lang="en-US" dirty="0" smtClean="0"/>
          </a:p>
        </p:txBody>
      </p:sp>
    </p:spTree>
    <p:extLst>
      <p:ext uri="{BB962C8B-B14F-4D97-AF65-F5344CB8AC3E}">
        <p14:creationId xmlns:p14="http://schemas.microsoft.com/office/powerpoint/2010/main" val="184198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5900"/>
            <a:ext cx="8229600" cy="622300"/>
          </a:xfrm>
        </p:spPr>
        <p:txBody>
          <a:bodyPr/>
          <a:lstStyle/>
          <a:p>
            <a:pPr eaLnBrk="1" hangingPunct="1"/>
            <a:r>
              <a:rPr lang="en-US" smtClean="0"/>
              <a:t>Functionalism (1of 2)</a:t>
            </a:r>
          </a:p>
        </p:txBody>
      </p:sp>
      <p:sp>
        <p:nvSpPr>
          <p:cNvPr id="24579" name="Text Placeholder 2"/>
          <p:cNvSpPr>
            <a:spLocks noGrp="1"/>
          </p:cNvSpPr>
          <p:nvPr>
            <p:ph type="body" sz="quarter" idx="13"/>
          </p:nvPr>
        </p:nvSpPr>
        <p:spPr bwMode="auto">
          <a:xfrm>
            <a:off x="457200" y="815975"/>
            <a:ext cx="8229600" cy="403225"/>
          </a:xfrm>
        </p:spPr>
        <p:txBody>
          <a:bodyPr wrap="square" numCol="1" anchor="t" anchorCtr="0" compatLnSpc="1">
            <a:prstTxWarp prst="textNoShape">
              <a:avLst/>
            </a:prstTxWarp>
          </a:bodyPr>
          <a:lstStyle/>
          <a:p>
            <a:pPr eaLnBrk="1" hangingPunct="1">
              <a:spcBef>
                <a:spcPct val="0"/>
              </a:spcBef>
            </a:pPr>
            <a:r>
              <a:rPr lang="en-US" smtClean="0">
                <a:solidFill>
                  <a:srgbClr val="FFFFFF"/>
                </a:solidFill>
              </a:rPr>
              <a:t>Learning Objective 1.2: </a:t>
            </a:r>
            <a:r>
              <a:rPr lang="en-US" altLang="en-US" smtClean="0"/>
              <a:t>Describe how psychology developed as a science.</a:t>
            </a:r>
            <a:endParaRPr lang="en-US" smtClean="0">
              <a:solidFill>
                <a:srgbClr val="FFFFFF"/>
              </a:solidFill>
            </a:endParaRPr>
          </a:p>
          <a:p>
            <a:pPr eaLnBrk="1" hangingPunct="1">
              <a:spcBef>
                <a:spcPct val="0"/>
              </a:spcBef>
            </a:pPr>
            <a:endParaRPr lang="en-US" smtClean="0"/>
          </a:p>
        </p:txBody>
      </p:sp>
      <p:sp>
        <p:nvSpPr>
          <p:cNvPr id="24580" name="Content Placeholder 3"/>
          <p:cNvSpPr>
            <a:spLocks noGrp="1"/>
          </p:cNvSpPr>
          <p:nvPr>
            <p:ph sz="quarter" idx="14"/>
          </p:nvPr>
        </p:nvSpPr>
        <p:spPr bwMode="auto">
          <a:xfrm>
            <a:off x="457200" y="1600200"/>
            <a:ext cx="8229600" cy="4495800"/>
          </a:xfrm>
        </p:spPr>
        <p:txBody>
          <a:bodyPr wrap="square" numCol="1" anchor="t" anchorCtr="0" compatLnSpc="1">
            <a:prstTxWarp prst="textNoShape">
              <a:avLst/>
            </a:prstTxWarp>
          </a:bodyPr>
          <a:lstStyle/>
          <a:p>
            <a:pPr eaLnBrk="1" hangingPunct="1">
              <a:buClr>
                <a:srgbClr val="D22D00"/>
              </a:buClr>
            </a:pPr>
            <a:r>
              <a:rPr lang="en-US" smtClean="0"/>
              <a:t>Functionalism as proposed by William James</a:t>
            </a:r>
          </a:p>
          <a:p>
            <a:pPr lvl="1" eaLnBrk="1" hangingPunct="1">
              <a:buClr>
                <a:srgbClr val="D22D00"/>
              </a:buClr>
            </a:pPr>
            <a:r>
              <a:rPr lang="en-US" smtClean="0"/>
              <a:t>How the mind allows people to function in the real world – how they work, play, and adapt to their surroundings</a:t>
            </a:r>
          </a:p>
          <a:p>
            <a:pPr lvl="1" eaLnBrk="1" hangingPunct="1">
              <a:buClr>
                <a:srgbClr val="D22D00"/>
              </a:buClr>
            </a:pPr>
            <a:r>
              <a:rPr lang="en-US" smtClean="0"/>
              <a:t>Influenced by Darwin’s ideas on natural selection: the passing of traits to offspring</a:t>
            </a:r>
          </a:p>
          <a:p>
            <a:pPr eaLnBrk="1" hangingPunct="1">
              <a:buClr>
                <a:srgbClr val="D22D00"/>
              </a:buClr>
            </a:pPr>
            <a:r>
              <a:rPr lang="en-US" smtClean="0"/>
              <a:t>Contribution of Women</a:t>
            </a:r>
          </a:p>
          <a:p>
            <a:pPr lvl="1" eaLnBrk="1" hangingPunct="1">
              <a:buClr>
                <a:srgbClr val="D22D00"/>
              </a:buClr>
            </a:pPr>
            <a:r>
              <a:rPr lang="en-US" smtClean="0"/>
              <a:t>Mary Whiton Calkins: earliest research in the area of human memory and the psychology of the self</a:t>
            </a:r>
          </a:p>
        </p:txBody>
      </p:sp>
    </p:spTree>
    <p:extLst>
      <p:ext uri="{BB962C8B-B14F-4D97-AF65-F5344CB8AC3E}">
        <p14:creationId xmlns:p14="http://schemas.microsoft.com/office/powerpoint/2010/main" val="266622681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2_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4268</TotalTime>
  <Words>4808</Words>
  <Application>Microsoft Office PowerPoint</Application>
  <PresentationFormat>On-screen Show (4:3)</PresentationFormat>
  <Paragraphs>578</Paragraphs>
  <Slides>83</Slides>
  <Notes>75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83</vt:i4>
      </vt:variant>
    </vt:vector>
  </HeadingPairs>
  <TitlesOfParts>
    <vt:vector size="92" baseType="lpstr">
      <vt:lpstr>ＭＳ Ｐゴシック</vt:lpstr>
      <vt:lpstr>Arial</vt:lpstr>
      <vt:lpstr>Calibri</vt:lpstr>
      <vt:lpstr>Times</vt:lpstr>
      <vt:lpstr>Verdana</vt:lpstr>
      <vt:lpstr>Wingdings</vt:lpstr>
      <vt:lpstr>508 Lecture</vt:lpstr>
      <vt:lpstr>2_508 Lecture</vt:lpstr>
      <vt:lpstr>1_508 Lecture</vt:lpstr>
      <vt:lpstr>Psychology 2e</vt:lpstr>
      <vt:lpstr>Module 1 Psychology: Historical Development and Perspectives</vt:lpstr>
      <vt:lpstr>Learning Objectives </vt:lpstr>
      <vt:lpstr>What Is Psychology?</vt:lpstr>
      <vt:lpstr>Four Goals of Psychology (1 of 2)</vt:lpstr>
      <vt:lpstr>Four Goals of Psychology (2 of 2)</vt:lpstr>
      <vt:lpstr>Measuring Consciousness </vt:lpstr>
      <vt:lpstr>Structuralism</vt:lpstr>
      <vt:lpstr>Functionalism (1of 2)</vt:lpstr>
      <vt:lpstr>Functionalism (2 of 2) </vt:lpstr>
      <vt:lpstr>Influential Approaches (1 of 2)</vt:lpstr>
      <vt:lpstr>Influential Approaches (2 of 2)</vt:lpstr>
      <vt:lpstr>Modern Perspectives (1 of 5)</vt:lpstr>
      <vt:lpstr>Modern Perspectives (2 of 5)</vt:lpstr>
      <vt:lpstr>Modern Perspectives (3 of 5)</vt:lpstr>
      <vt:lpstr>Modern Perspectives (4 of 5)</vt:lpstr>
      <vt:lpstr>Modern Perspectives (5 of 5)</vt:lpstr>
      <vt:lpstr>Positive Psychology</vt:lpstr>
      <vt:lpstr>Psychological Professionals (1 of 2) </vt:lpstr>
      <vt:lpstr>Psychological Professionals (2 of 2)  </vt:lpstr>
      <vt:lpstr>Research</vt:lpstr>
      <vt:lpstr>Role of Psychology in Society </vt:lpstr>
      <vt:lpstr>Module 2 Research Methods and Ethics </vt:lpstr>
      <vt:lpstr>Learning Objectives</vt:lpstr>
      <vt:lpstr>Psychology and the Scientific Method (1 of 3)</vt:lpstr>
      <vt:lpstr>Psychology and the Scientific Method (2 of 3)</vt:lpstr>
      <vt:lpstr>Psychology and the Scientific Method (3 of 3)</vt:lpstr>
      <vt:lpstr>Descriptive Methods (1 of 10)</vt:lpstr>
      <vt:lpstr>Descriptive Methods (2 of 10)</vt:lpstr>
      <vt:lpstr>Descriptive Methods (3 of 10)</vt:lpstr>
      <vt:lpstr>Descriptive Methods (4 of 10)</vt:lpstr>
      <vt:lpstr>Descriptive Methods (5 of 10)</vt:lpstr>
      <vt:lpstr>Descriptive Methods (6 of 10)</vt:lpstr>
      <vt:lpstr>Descriptive Methods (7 of 10)</vt:lpstr>
      <vt:lpstr>Descriptive Methods (8 of 10)</vt:lpstr>
      <vt:lpstr>Descriptive Methods (9 of 10)</vt:lpstr>
      <vt:lpstr>Descriptive Methods (10 of 10)</vt:lpstr>
      <vt:lpstr>Finding Relationships (1 of 4)</vt:lpstr>
      <vt:lpstr>Finding Relationships (2 of 4)</vt:lpstr>
      <vt:lpstr>Finding Relationships (3 of 4)</vt:lpstr>
      <vt:lpstr>Finding Relationships (4 of 4)</vt:lpstr>
      <vt:lpstr>Figure 2.1: Scatterplots Showing Direction and Strength of Correlation</vt:lpstr>
      <vt:lpstr>The Experiment (1 of 8) </vt:lpstr>
      <vt:lpstr>The Experiment (2 of 8) </vt:lpstr>
      <vt:lpstr>The Experiment (3 of 8) </vt:lpstr>
      <vt:lpstr>The Experiment (4 of 8) </vt:lpstr>
      <vt:lpstr>The Experiment (5 of 8) </vt:lpstr>
      <vt:lpstr>The Experiment (6 of 8) </vt:lpstr>
      <vt:lpstr>The Experiment (7 of 8) </vt:lpstr>
      <vt:lpstr>The Experiment (8 of 8) </vt:lpstr>
      <vt:lpstr>Ethics in Psychological Research (1 of 6)</vt:lpstr>
      <vt:lpstr>Ethics in Psychological Research (2 of 6)  </vt:lpstr>
      <vt:lpstr>Ethics in Psychological Research (3 of 6) </vt:lpstr>
      <vt:lpstr>Ethics in Psychological Research (4 of 6)</vt:lpstr>
      <vt:lpstr>Ethics in Psychological Research (5 of 6)</vt:lpstr>
      <vt:lpstr>Ethics in Psychological Research (6 of 6)</vt:lpstr>
      <vt:lpstr>Module 3 Statistics</vt:lpstr>
      <vt:lpstr>Learning Objectives</vt:lpstr>
      <vt:lpstr>Statistics in Data Analysis (1 of 2)</vt:lpstr>
      <vt:lpstr>Statistics in Data Analysis (2 of 2)</vt:lpstr>
      <vt:lpstr>Descriptive Statistics (1 of 4)</vt:lpstr>
      <vt:lpstr>Descriptive Statistics (2 of 4)</vt:lpstr>
      <vt:lpstr>Descriptive Statistics (3 of 4)</vt:lpstr>
      <vt:lpstr>Descriptive Statistics (4 of 4)</vt:lpstr>
      <vt:lpstr> Table 3.1: Intelligence Test Score for 10 People</vt:lpstr>
      <vt:lpstr>Representing Data (1 of 5)</vt:lpstr>
      <vt:lpstr>Representing Data (2 of 5)</vt:lpstr>
      <vt:lpstr>Representing Data (3 of 5)</vt:lpstr>
      <vt:lpstr>Representing Data (4 of 5)</vt:lpstr>
      <vt:lpstr>Representing Data (5 of 5)</vt:lpstr>
      <vt:lpstr> Figure 3.1: A Histogram  </vt:lpstr>
      <vt:lpstr> Table 3.2: A Frequency Distribution </vt:lpstr>
      <vt:lpstr> Figure 3.2: A Polygon </vt:lpstr>
      <vt:lpstr>Figure 3.3: A Normal Curve</vt:lpstr>
      <vt:lpstr> Figure 3.4: A Frequency Polygon </vt:lpstr>
      <vt:lpstr>Finding Relationships (1 of 2)</vt:lpstr>
      <vt:lpstr>Finding Relationships (2 of 2)</vt:lpstr>
      <vt:lpstr>Inferential Statistics (1 of 3)</vt:lpstr>
      <vt:lpstr>Inferential Statistics (2 of 3)</vt:lpstr>
      <vt:lpstr>Inferential Statistics (3 of 3)</vt:lpstr>
      <vt:lpstr>Statistical Concepts</vt:lpstr>
      <vt:lpstr>Qualitative Data (1 of 2)</vt:lpstr>
      <vt:lpstr>Qualitative Data (2 of 2)</vt:lpstr>
    </vt:vector>
  </TitlesOfParts>
  <Company>echosvoice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Mark Sweeney</cp:lastModifiedBy>
  <cp:revision>378</cp:revision>
  <cp:lastPrinted>2014-09-30T10:22:21Z</cp:lastPrinted>
  <dcterms:created xsi:type="dcterms:W3CDTF">2014-07-14T20:04:21Z</dcterms:created>
  <dcterms:modified xsi:type="dcterms:W3CDTF">2018-06-19T17:57:07Z</dcterms:modified>
</cp:coreProperties>
</file>