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425" r:id="rId2"/>
    <p:sldId id="480" r:id="rId3"/>
    <p:sldId id="441" r:id="rId4"/>
    <p:sldId id="442" r:id="rId5"/>
    <p:sldId id="443" r:id="rId6"/>
    <p:sldId id="444" r:id="rId7"/>
    <p:sldId id="445" r:id="rId8"/>
    <p:sldId id="446" r:id="rId9"/>
    <p:sldId id="494" r:id="rId10"/>
    <p:sldId id="448" r:id="rId11"/>
    <p:sldId id="449" r:id="rId12"/>
    <p:sldId id="496" r:id="rId13"/>
    <p:sldId id="451" r:id="rId14"/>
    <p:sldId id="452" r:id="rId15"/>
    <p:sldId id="502" r:id="rId16"/>
    <p:sldId id="454" r:id="rId17"/>
    <p:sldId id="503" r:id="rId18"/>
    <p:sldId id="456" r:id="rId19"/>
    <p:sldId id="457" r:id="rId20"/>
    <p:sldId id="497" r:id="rId21"/>
    <p:sldId id="459" r:id="rId22"/>
    <p:sldId id="498" r:id="rId23"/>
    <p:sldId id="461" r:id="rId24"/>
    <p:sldId id="462" r:id="rId25"/>
    <p:sldId id="463" r:id="rId26"/>
    <p:sldId id="464" r:id="rId27"/>
    <p:sldId id="499" r:id="rId28"/>
    <p:sldId id="466" r:id="rId29"/>
    <p:sldId id="467" r:id="rId30"/>
    <p:sldId id="468" r:id="rId31"/>
    <p:sldId id="469" r:id="rId32"/>
    <p:sldId id="470" r:id="rId33"/>
    <p:sldId id="471" r:id="rId34"/>
    <p:sldId id="472" r:id="rId35"/>
    <p:sldId id="473" r:id="rId36"/>
    <p:sldId id="500" r:id="rId37"/>
    <p:sldId id="475" r:id="rId38"/>
    <p:sldId id="476" r:id="rId39"/>
    <p:sldId id="501" r:id="rId40"/>
    <p:sldId id="426" r:id="rId41"/>
    <p:sldId id="427" r:id="rId42"/>
    <p:sldId id="389" r:id="rId43"/>
    <p:sldId id="390" r:id="rId44"/>
    <p:sldId id="433" r:id="rId45"/>
    <p:sldId id="391" r:id="rId46"/>
    <p:sldId id="393" r:id="rId47"/>
    <p:sldId id="429" r:id="rId48"/>
    <p:sldId id="392" r:id="rId49"/>
    <p:sldId id="395" r:id="rId50"/>
    <p:sldId id="430" r:id="rId51"/>
    <p:sldId id="397" r:id="rId52"/>
    <p:sldId id="398" r:id="rId53"/>
    <p:sldId id="399" r:id="rId54"/>
    <p:sldId id="401" r:id="rId55"/>
    <p:sldId id="402" r:id="rId56"/>
    <p:sldId id="403" r:id="rId57"/>
    <p:sldId id="400" r:id="rId58"/>
    <p:sldId id="434" r:id="rId59"/>
    <p:sldId id="405" r:id="rId60"/>
    <p:sldId id="436" r:id="rId61"/>
    <p:sldId id="406" r:id="rId62"/>
    <p:sldId id="407" r:id="rId63"/>
    <p:sldId id="408" r:id="rId64"/>
    <p:sldId id="410" r:id="rId65"/>
    <p:sldId id="411" r:id="rId66"/>
    <p:sldId id="437" r:id="rId67"/>
    <p:sldId id="409" r:id="rId68"/>
    <p:sldId id="412" r:id="rId69"/>
    <p:sldId id="413" r:id="rId70"/>
    <p:sldId id="414" r:id="rId71"/>
    <p:sldId id="423" r:id="rId72"/>
    <p:sldId id="415" r:id="rId73"/>
    <p:sldId id="438" r:id="rId74"/>
    <p:sldId id="439" r:id="rId75"/>
    <p:sldId id="432" r:id="rId76"/>
    <p:sldId id="431" r:id="rId77"/>
    <p:sldId id="493" r:id="rId78"/>
    <p:sldId id="482" r:id="rId79"/>
    <p:sldId id="483" r:id="rId80"/>
    <p:sldId id="484" r:id="rId81"/>
    <p:sldId id="485" r:id="rId82"/>
    <p:sldId id="486" r:id="rId83"/>
    <p:sldId id="487" r:id="rId84"/>
    <p:sldId id="488" r:id="rId85"/>
    <p:sldId id="504" r:id="rId86"/>
    <p:sldId id="490" r:id="rId87"/>
    <p:sldId id="505" r:id="rId88"/>
    <p:sldId id="492" r:id="rId8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66">
          <p15:clr>
            <a:srgbClr val="A4A3A4"/>
          </p15:clr>
        </p15:guide>
        <p15:guide id="2" orient="horz" pos="423">
          <p15:clr>
            <a:srgbClr val="A4A3A4"/>
          </p15:clr>
        </p15:guide>
        <p15:guide id="3" orient="horz" pos="1782">
          <p15:clr>
            <a:srgbClr val="A4A3A4"/>
          </p15:clr>
        </p15:guide>
        <p15:guide id="4" orient="horz" pos="2406">
          <p15:clr>
            <a:srgbClr val="A4A3A4"/>
          </p15:clr>
        </p15:guide>
        <p15:guide id="5" orient="horz" pos="663">
          <p15:clr>
            <a:srgbClr val="A4A3A4"/>
          </p15:clr>
        </p15:guide>
        <p15:guide id="6" pos="3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91" autoAdjust="0"/>
    <p:restoredTop sz="94700" autoAdjust="0"/>
  </p:normalViewPr>
  <p:slideViewPr>
    <p:cSldViewPr snapToGrid="0">
      <p:cViewPr varScale="1">
        <p:scale>
          <a:sx n="70" d="100"/>
          <a:sy n="70" d="100"/>
        </p:scale>
        <p:origin x="1008" y="72"/>
      </p:cViewPr>
      <p:guideLst>
        <p:guide orient="horz" pos="1066"/>
        <p:guide orient="horz" pos="423"/>
        <p:guide orient="horz" pos="1782"/>
        <p:guide orient="horz" pos="2406"/>
        <p:guide orient="horz" pos="663"/>
        <p:guide pos="3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-2592" y="-90"/>
      </p:cViewPr>
      <p:guideLst>
        <p:guide orient="horz" pos="3024"/>
        <p:guide pos="2304"/>
      </p:guideLst>
    </p:cSldViewPr>
  </p:notesViewPr>
  <p:gridSpacing cx="65836" cy="6583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64EBECC8-26F9-43E3-A9E2-AB22FF5B4302}" type="datetimeFigureOut">
              <a:rPr lang="en-US"/>
              <a:pPr>
                <a:defRPr/>
              </a:pPr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B88B8E1-2912-458F-A4F4-421E8EDF7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26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3BF5E94-B129-4062-B228-A8054BF8BCF5}" type="datetimeFigureOut">
              <a:rPr lang="en-US"/>
              <a:pPr>
                <a:defRPr/>
              </a:pPr>
              <a:t>6/25/2018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A9D17C2-32C2-4F1A-9195-167015E6C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36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EE8010-D06D-49F2-A156-F7696E39FA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55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A7EE3E6C-E16C-42DE-9BD8-E49D7D7E98AE}" type="slidenum">
              <a:rPr lang="en-US" sz="1300">
                <a:latin typeface="+mn-lt"/>
              </a:rPr>
              <a:pPr algn="r">
                <a:defRPr/>
              </a:pPr>
              <a:t>36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3370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2F2D7FEA-4857-4664-A69A-E0B52FA40BAB}" type="slidenum">
              <a:rPr lang="en-US" sz="1300">
                <a:latin typeface="+mn-lt"/>
              </a:rPr>
              <a:pPr algn="r">
                <a:defRPr/>
              </a:pPr>
              <a:t>39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5170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2600"/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F1440C-2D00-47B9-B042-AFF9D81C40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79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B8B31-5626-4344-89CD-D72DC60354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06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05CA6-F250-4B4D-84B5-F792D2B498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22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875E4B9D-34F1-42E6-98B6-5D76948ED580}" type="slidenum">
              <a:rPr lang="en-US" sz="1300"/>
              <a:pPr algn="r"/>
              <a:t>44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418994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9E0112-5FC9-432E-9A37-C7021FBE3A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0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B21D7F-ACA7-44DF-9631-08583AFAC3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46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AFBF5-675F-466A-82CE-9C70E62F99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4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5A7247-FBA9-49F5-839B-AE02E808F3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2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2600"/>
            <a:r>
              <a:rPr lang="en-US" smtClean="0"/>
              <a:t>Slide 2 is list of textbook LO numbers and statements</a:t>
            </a:r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95AA944D-D6BC-4217-8693-605BE92B6CDB}" type="slidenum">
              <a:rPr lang="en-US" sz="1300">
                <a:latin typeface="+mn-lt"/>
              </a:rPr>
              <a:pPr algn="r">
                <a:defRPr/>
              </a:pPr>
              <a:t>3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6507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3DE5A-A2BE-45B7-A558-92109D1CB2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36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08D28A-C026-400C-8AF9-EE5D855535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06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8BED2-E736-4BAE-91BE-A25AEB7365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48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A1B6DB-C614-4BFC-93F8-C237E246DC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60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B8315-DB49-4647-8179-FD361B45E8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11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F39E4D-4A84-44A0-871A-B5A594E21D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8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1497A0-56C7-4503-8C5F-81A2B77ADB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74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38B9C-126A-4BD5-B96E-E8E0C1719A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98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17B79B-5FCE-4798-B3D7-5DC3CB24CD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89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C9A129D9-B915-44F1-9DB7-61B8D651F075}" type="slidenum">
              <a:rPr lang="en-US" sz="1300">
                <a:latin typeface="+mn-lt"/>
              </a:rPr>
              <a:pPr algn="r">
                <a:defRPr/>
              </a:pPr>
              <a:t>58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289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0AC24119-6C87-4E38-8B30-6AD2435C643F}" type="slidenum">
              <a:rPr lang="en-US" sz="1300">
                <a:latin typeface="+mn-lt"/>
              </a:rPr>
              <a:pPr algn="r">
                <a:defRPr/>
              </a:pPr>
              <a:t>9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173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3E4775-13CE-4BC0-8469-419B9FF33B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249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57646D8A-698D-48A4-8011-35D0A7660C27}" type="slidenum">
              <a:rPr lang="en-US" sz="1300">
                <a:latin typeface="+mn-lt"/>
              </a:rPr>
              <a:pPr algn="r">
                <a:defRPr/>
              </a:pPr>
              <a:t>60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04410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BBCE5C-633A-412D-B072-6BF5BDA214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81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F247F5-CF84-4174-BA4A-AA9927E5FD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130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A018CC-17EF-487B-B7FF-41D129077D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796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7D90EE-D5C4-4486-AAB4-AD2E0B1B95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5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5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B7895B30-0C2D-44C8-8711-994EA2B4BA39}" type="slidenum">
              <a:rPr lang="en-US" sz="1300">
                <a:latin typeface="+mn-lt"/>
              </a:rPr>
              <a:pPr algn="r">
                <a:defRPr/>
              </a:pPr>
              <a:t>66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96419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EFCB53-9B1A-4F75-BD9A-93FD9EEE87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24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C2B0E-3CF0-40C9-A48D-7F5357188F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570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083ACA-ADD2-415A-8ED7-C10D526F88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6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3D881031-CE92-4746-A4E3-602A93BFBD5D}" type="slidenum">
              <a:rPr lang="en-US" sz="1300">
                <a:latin typeface="+mn-lt"/>
              </a:rPr>
              <a:pPr algn="r">
                <a:defRPr/>
              </a:pPr>
              <a:t>12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3157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922077-8EE1-422E-B4E5-CE4E3BF07B1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21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45801-9B1C-49E5-A37D-3BE949CFFD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699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89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BC71DA8C-E9BA-46D0-8B6E-E91F3BFC49DD}" type="slidenum">
              <a:rPr lang="en-US" sz="1300">
                <a:latin typeface="+mn-lt"/>
              </a:rPr>
              <a:pPr algn="r">
                <a:defRPr/>
              </a:pPr>
              <a:t>73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0255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AE976B-9D95-4791-9708-7775887986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19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2600"/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55CE0207-6FE6-47A2-BDE1-7B7266FC3F13}" type="slidenum">
              <a:rPr lang="en-US" sz="1300">
                <a:latin typeface="+mn-lt"/>
              </a:rPr>
              <a:pPr algn="r">
                <a:defRPr/>
              </a:pPr>
              <a:t>78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40452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6373237A-1420-41D2-A212-555AB8D37174}" type="slidenum">
              <a:rPr lang="en-US" sz="1300">
                <a:latin typeface="+mn-lt"/>
              </a:rPr>
              <a:pPr algn="r">
                <a:defRPr/>
              </a:pPr>
              <a:t>79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4366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A1AED187-5570-426E-9F1E-BD371B3B0FE9}" type="slidenum">
              <a:rPr lang="en-US" sz="1300">
                <a:latin typeface="+mn-lt"/>
              </a:rPr>
              <a:pPr algn="r">
                <a:defRPr/>
              </a:pPr>
              <a:t>80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96367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F812B6B9-42B2-496E-9314-63A64A430708}" type="slidenum">
              <a:rPr lang="en-US" sz="1300">
                <a:latin typeface="+mn-lt"/>
              </a:rPr>
              <a:pPr algn="r">
                <a:defRPr/>
              </a:pPr>
              <a:t>81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96590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57802D66-7E19-49CF-9661-42042D66BFE0}" type="slidenum">
              <a:rPr lang="en-US" sz="1300">
                <a:latin typeface="+mn-lt"/>
              </a:rPr>
              <a:pPr algn="r">
                <a:defRPr/>
              </a:pPr>
              <a:t>82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766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4B2F2787-1692-4D6E-987E-E71DFD86F79B}" type="slidenum">
              <a:rPr lang="en-US" sz="1300">
                <a:latin typeface="+mn-lt"/>
              </a:rPr>
              <a:pPr algn="r">
                <a:defRPr/>
              </a:pPr>
              <a:t>15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204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4D78C5D3-98CF-4B46-840B-F616D593A7F4}" type="slidenum">
              <a:rPr lang="en-US" sz="1300">
                <a:latin typeface="+mn-lt"/>
              </a:rPr>
              <a:pPr algn="r">
                <a:defRPr/>
              </a:pPr>
              <a:t>17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655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813E23-D4DF-400D-BCEE-CEC0FBD7BC94}" type="slidenum">
              <a:rPr lang="en-US" sz="1300">
                <a:latin typeface="+mn-lt"/>
              </a:rPr>
              <a:pPr algn="r">
                <a:defRPr/>
              </a:pPr>
              <a:t>20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5697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A6F81DFF-CBD7-457D-B6E1-99C2883F3E81}" type="slidenum">
              <a:rPr lang="en-US" sz="1300">
                <a:latin typeface="+mn-lt"/>
              </a:rPr>
              <a:pPr algn="r">
                <a:defRPr/>
              </a:pPr>
              <a:t>22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10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FF8DBDC4-A62E-4731-9B87-CEA04F2BF99B}" type="slidenum">
              <a:rPr lang="en-US" sz="1300">
                <a:latin typeface="+mn-lt"/>
              </a:rPr>
              <a:pPr algn="r">
                <a:defRPr/>
              </a:pPr>
              <a:t>27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76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D22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 bwMode="white">
          <a:xfrm>
            <a:off x="-7938" y="6435725"/>
            <a:ext cx="9161463" cy="430213"/>
          </a:xfrm>
          <a:prstGeom prst="rect">
            <a:avLst/>
          </a:prstGeom>
          <a:solidFill>
            <a:srgbClr val="D22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33338" y="6408738"/>
            <a:ext cx="9156700" cy="465137"/>
            <a:chOff x="33338" y="6408738"/>
            <a:chExt cx="9156700" cy="465137"/>
          </a:xfrm>
        </p:grpSpPr>
        <p:pic>
          <p:nvPicPr>
            <p:cNvPr id="7" name="Always Learning Logo" descr="Pearson_Strap_Bound_Whit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Copyright"/>
            <p:cNvSpPr txBox="1">
              <a:spLocks noChangeArrowheads="1"/>
            </p:cNvSpPr>
            <p:nvPr/>
          </p:nvSpPr>
          <p:spPr bwMode="auto">
            <a:xfrm>
              <a:off x="1412875" y="6408738"/>
              <a:ext cx="63182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2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Copyright © 2016, 2012 Pearson Education, Inc. All Rights Reserved</a:t>
              </a:r>
            </a:p>
          </p:txBody>
        </p:sp>
        <p:pic>
          <p:nvPicPr>
            <p:cNvPr id="9" name="Pearson Logo" descr="Pearson_Bound_Whit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FC05C-69BA-45B2-BD90-AFD774C5705D}" type="datetimeFigureOut">
              <a:rPr lang="en-US"/>
              <a:pPr>
                <a:defRPr/>
              </a:pPr>
              <a:t>6/25/2018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A3558-0452-47EE-A14D-6C911EDFB7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53C6-9B98-4486-8719-26E67987B927}" type="datetimeFigureOut">
              <a:rPr lang="en-US"/>
              <a:pPr>
                <a:defRPr/>
              </a:pPr>
              <a:t>6/25/2018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89BF-8C0D-41E6-93F3-E37192ADCB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 bwMode="white">
          <a:xfrm>
            <a:off x="-7938" y="6435725"/>
            <a:ext cx="9161463" cy="430213"/>
          </a:xfrm>
          <a:prstGeom prst="rect">
            <a:avLst/>
          </a:prstGeom>
          <a:solidFill>
            <a:srgbClr val="D22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93663" y="6408738"/>
            <a:ext cx="9096375" cy="463550"/>
            <a:chOff x="93969" y="6408738"/>
            <a:chExt cx="9096069" cy="463550"/>
          </a:xfrm>
        </p:grpSpPr>
        <p:sp>
          <p:nvSpPr>
            <p:cNvPr id="4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4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2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Copyright © 2016, 2012 Pearson Education, Inc. All Rights Reserved</a:t>
              </a:r>
            </a:p>
          </p:txBody>
        </p:sp>
        <p:pic>
          <p:nvPicPr>
            <p:cNvPr id="5" name="Pearson Logo" descr="Pearson_Bound_Whit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2B8AC4-4429-4AB2-BC6B-A2A6D619520C}" type="datetimeFigureOut">
              <a:rPr lang="en-US"/>
              <a:pPr>
                <a:defRPr/>
              </a:pPr>
              <a:t>6/25/2018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7647EE-FF28-4CDC-9F75-BA9D7624E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D58D9-30E9-4F1F-9D1D-1519E16D3E54}" type="datetimeFigureOut">
              <a:rPr lang="en-US"/>
              <a:pPr>
                <a:defRPr/>
              </a:pPr>
              <a:t>6/25/2018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1A0AB-CBC1-4B9D-BB9F-62C106B14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D22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1"/>
          <p:cNvSpPr/>
          <p:nvPr/>
        </p:nvSpPr>
        <p:spPr bwMode="white">
          <a:xfrm>
            <a:off x="-7938" y="6435725"/>
            <a:ext cx="9161463" cy="430213"/>
          </a:xfrm>
          <a:prstGeom prst="rect">
            <a:avLst/>
          </a:prstGeom>
          <a:solidFill>
            <a:srgbClr val="D22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2" name="Group 1"/>
          <p:cNvGrpSpPr>
            <a:grpSpLocks/>
          </p:cNvGrpSpPr>
          <p:nvPr userDrawn="1"/>
        </p:nvGrpSpPr>
        <p:grpSpPr bwMode="auto">
          <a:xfrm>
            <a:off x="33338" y="6408738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2875" y="6408738"/>
              <a:ext cx="63182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2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Copyright © 2016, 2012 Pearson Education, Inc. All Rights Reserved</a:t>
              </a: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816430"/>
            <a:ext cx="8229600" cy="47897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029200" y="1600201"/>
            <a:ext cx="3657600" cy="16001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29200" y="3200400"/>
            <a:ext cx="3657600" cy="29257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BC07-A398-439A-B573-FB53D39FB2C9}" type="datetimeFigureOut">
              <a:rPr lang="en-US"/>
              <a:pPr>
                <a:defRPr/>
              </a:pPr>
              <a:t>6/25/2018</a:t>
            </a:fld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D70D-4FB8-4E55-88C6-34B95770F3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816430"/>
            <a:ext cx="8229600" cy="40277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CBB96-9BB5-47E2-AF31-A3067FBA09B9}" type="datetimeFigureOut">
              <a:rPr lang="en-US"/>
              <a:pPr>
                <a:defRPr/>
              </a:pPr>
              <a:t>6/25/2018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80C2-47A8-4C5B-A692-48B9B239D7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D5FB-84F9-40F8-890E-2C1572859107}" type="datetimeFigureOut">
              <a:rPr lang="en-US"/>
              <a:pPr>
                <a:defRPr/>
              </a:pPr>
              <a:t>6/25/2018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97B9-DC9B-468A-B157-0C7E675B82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B4915-4830-4002-B457-4132D041A657}" type="datetimeFigureOut">
              <a:rPr lang="en-US"/>
              <a:pPr>
                <a:defRPr/>
              </a:pPr>
              <a:t>6/25/2018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F7BA3-D959-4084-9FF7-4C2BB00D1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 bwMode="white">
          <a:xfrm>
            <a:off x="-7938" y="6435725"/>
            <a:ext cx="9161463" cy="430213"/>
          </a:xfrm>
          <a:prstGeom prst="rect">
            <a:avLst/>
          </a:prstGeom>
          <a:solidFill>
            <a:srgbClr val="D22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93663" y="6408738"/>
            <a:ext cx="9096375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4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2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Copyright © 2016, 2012 Pearson Education, Inc. 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79E0E3-9A0A-41A7-8059-E250AD0FAE2F}" type="datetimeFigureOut">
              <a:rPr lang="en-US"/>
              <a:pPr>
                <a:defRPr/>
              </a:pPr>
              <a:t>6/25/2018</a:t>
            </a:fld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6555E8-95FD-4D3E-B79A-9EEA7D1D0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3" cy="430213"/>
          </a:xfrm>
          <a:prstGeom prst="rect">
            <a:avLst/>
          </a:prstGeom>
          <a:solidFill>
            <a:srgbClr val="D22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93663" y="6408738"/>
            <a:ext cx="9096375" cy="463550"/>
            <a:chOff x="93969" y="6408738"/>
            <a:chExt cx="9096069" cy="463550"/>
          </a:xfrm>
        </p:grpSpPr>
        <p:sp>
          <p:nvSpPr>
            <p:cNvPr id="7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4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2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Copyright © 2016, 2012 Pearson Education, Inc. All Rights Reserved</a:t>
              </a:r>
            </a:p>
          </p:txBody>
        </p:sp>
        <p:pic>
          <p:nvPicPr>
            <p:cNvPr id="9" name="Pearson Logo" descr="Pearson_Bound_Whit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457200" y="1600200"/>
            <a:ext cx="8153400" cy="3581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48AC85-76F4-4841-B98D-3AC7387304A9}" type="datetimeFigureOut">
              <a:rPr lang="en-US"/>
              <a:pPr>
                <a:defRPr/>
              </a:pPr>
              <a:t>6/25/2018</a:t>
            </a:fld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846A896-76A2-4CDC-BFDD-D885FE1289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10F3B-D147-42E5-9457-F3FF70C42C6D}" type="datetimeFigureOut">
              <a:rPr lang="en-US"/>
              <a:pPr>
                <a:defRPr/>
              </a:pPr>
              <a:t>6/25/2018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B4686-0873-42A9-B835-F46A31FA8B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>
            <a:noAutofit/>
          </a:bodyPr>
          <a:lstStyle>
            <a:lvl1pPr algn="l">
              <a:defRPr sz="4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291ED-17F4-464F-AF2C-D9F6D69F6C96}" type="datetimeFigureOut">
              <a:rPr lang="en-US"/>
              <a:pPr>
                <a:defRPr/>
              </a:pPr>
              <a:t>6/25/2018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DA75-F7FC-4D2A-9F7C-D0A850A3B5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D22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15900"/>
            <a:ext cx="8229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663" y="6172200"/>
            <a:ext cx="8596312" cy="2349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2713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20B2624-9641-4663-B6BE-01070D6E6F9B}" type="datetimeFigureOut">
              <a:rPr lang="en-US"/>
              <a:pPr>
                <a:defRPr/>
              </a:pPr>
              <a:t>6/25/2018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3" y="112713"/>
            <a:ext cx="55245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E36DFFC-4E9C-4D6C-AE3B-01C723F3E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35725"/>
            <a:ext cx="9161463" cy="430213"/>
          </a:xfrm>
          <a:prstGeom prst="rect">
            <a:avLst/>
          </a:prstGeom>
          <a:solidFill>
            <a:srgbClr val="D22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33" name="Group 6"/>
          <p:cNvGrpSpPr>
            <a:grpSpLocks/>
          </p:cNvGrpSpPr>
          <p:nvPr userDrawn="1"/>
        </p:nvGrpSpPr>
        <p:grpSpPr bwMode="auto">
          <a:xfrm>
            <a:off x="93663" y="6408738"/>
            <a:ext cx="9096375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4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2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Copyright © 2016, 2012 Pearson Education, Inc. All Rights Reserved</a:t>
              </a:r>
            </a:p>
          </p:txBody>
        </p:sp>
        <p:pic>
          <p:nvPicPr>
            <p:cNvPr id="1035" name="Pearson Logo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4" r:id="rId3"/>
    <p:sldLayoutId id="2147483655" r:id="rId4"/>
    <p:sldLayoutId id="2147483656" r:id="rId5"/>
    <p:sldLayoutId id="2147483663" r:id="rId6"/>
    <p:sldLayoutId id="2147483664" r:id="rId7"/>
    <p:sldLayoutId id="2147483657" r:id="rId8"/>
    <p:sldLayoutId id="2147483658" r:id="rId9"/>
    <p:sldLayoutId id="2147483659" r:id="rId10"/>
    <p:sldLayoutId id="2147483665" r:id="rId11"/>
    <p:sldLayoutId id="2147483660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255588" indent="-255588" algn="l" rtl="0" eaLnBrk="0" fontAlgn="base" hangingPunct="0">
        <a:spcBef>
          <a:spcPts val="15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"/>
          <p:cNvSpPr>
            <a:spLocks/>
          </p:cNvSpPr>
          <p:nvPr/>
        </p:nvSpPr>
        <p:spPr bwMode="auto">
          <a:xfrm>
            <a:off x="457200" y="344488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200">
                <a:solidFill>
                  <a:schemeClr val="bg1"/>
                </a:solidFill>
              </a:rPr>
              <a:t>Psychology 2e</a:t>
            </a:r>
          </a:p>
        </p:txBody>
      </p:sp>
      <p:sp>
        <p:nvSpPr>
          <p:cNvPr id="16386" name="Text Placeholder 3"/>
          <p:cNvSpPr>
            <a:spLocks/>
          </p:cNvSpPr>
          <p:nvPr/>
        </p:nvSpPr>
        <p:spPr bwMode="auto">
          <a:xfrm>
            <a:off x="5029200" y="1600200"/>
            <a:ext cx="365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buClr>
                <a:schemeClr val="accent1"/>
              </a:buClr>
              <a:buFont typeface="Arial" charset="0"/>
              <a:buNone/>
            </a:pPr>
            <a:r>
              <a:rPr lang="en-US" sz="4400"/>
              <a:t>Chapter 2</a:t>
            </a:r>
          </a:p>
        </p:txBody>
      </p:sp>
      <p:sp>
        <p:nvSpPr>
          <p:cNvPr id="16387" name="Text Placeholder 4"/>
          <p:cNvSpPr>
            <a:spLocks/>
          </p:cNvSpPr>
          <p:nvPr/>
        </p:nvSpPr>
        <p:spPr bwMode="auto">
          <a:xfrm>
            <a:off x="5029200" y="3200400"/>
            <a:ext cx="3657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chemeClr val="accent1"/>
              </a:buClr>
              <a:buFont typeface="Arial" charset="0"/>
              <a:buNone/>
            </a:pPr>
            <a:r>
              <a:rPr lang="en-US" sz="2800">
                <a:ea typeface="MS PGothic"/>
                <a:cs typeface="MS PGothic"/>
              </a:rPr>
              <a:t>The Biological Perspective</a:t>
            </a:r>
            <a:endParaRPr lang="en-US" sz="2800"/>
          </a:p>
        </p:txBody>
      </p:sp>
      <p:pic>
        <p:nvPicPr>
          <p:cNvPr id="1638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1679575"/>
            <a:ext cx="40132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477838" y="3810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sz="2200" dirty="0" smtClean="0"/>
              <a:t>Neurotransmission: Sending the Message to Other Cells (1 of 2)</a:t>
            </a:r>
          </a:p>
        </p:txBody>
      </p:sp>
      <p:sp>
        <p:nvSpPr>
          <p:cNvPr id="28674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95300" y="7778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4.1: Describe the parts of the neuron and understand the basic process of neural transmission.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28675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57200" y="1574800"/>
            <a:ext cx="8521700" cy="45259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smtClean="0"/>
              <a:t>Once a neural signal reaches the axon terminal bulbs, it enlarges to a giant scale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Presynaptic terminal bulb comprises sac-like synaptic vesicles containing neurotransmitters</a:t>
            </a:r>
          </a:p>
          <a:p>
            <a:pPr eaLnBrk="1" hangingPunct="1">
              <a:buClr>
                <a:srgbClr val="D22D00"/>
              </a:buClr>
            </a:pPr>
            <a:r>
              <a:rPr lang="en-US" smtClean="0"/>
              <a:t>The space between two neurons is the fluid-filled synaptic gap</a:t>
            </a:r>
          </a:p>
          <a:p>
            <a:pPr eaLnBrk="1" hangingPunct="1">
              <a:buClr>
                <a:srgbClr val="D22D00"/>
              </a:buClr>
            </a:pPr>
            <a:r>
              <a:rPr lang="en-US" smtClean="0"/>
              <a:t>On the other side of the synaptic gap are the dendrites with receptor sites of another neuron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3"/>
          <p:cNvSpPr>
            <a:spLocks noGrp="1"/>
          </p:cNvSpPr>
          <p:nvPr>
            <p:ph sz="quarter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dirty="0" smtClean="0"/>
              <a:t>Action potential (signal) travels through the axon bulbs – synaptic vesicles release neurotransmitters in the synaptic gap</a:t>
            </a:r>
          </a:p>
          <a:p>
            <a:pPr eaLnBrk="1" hangingPunct="1">
              <a:buClr>
                <a:srgbClr val="D22D00"/>
              </a:buClr>
            </a:pPr>
            <a:r>
              <a:rPr lang="en-US" dirty="0" smtClean="0"/>
              <a:t>Neurotransmitters carry the signal to the receptor sites of the adjacent neuron (lock-and-key fit)</a:t>
            </a:r>
          </a:p>
          <a:p>
            <a:pPr marL="1112838" lvl="3" indent="-255588" eaLnBrk="1" hangingPunct="1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lvl="1" eaLnBrk="1" hangingPunct="1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D22D00"/>
              </a:buClr>
            </a:pPr>
            <a:endParaRPr lang="en-US" dirty="0" smtClean="0"/>
          </a:p>
        </p:txBody>
      </p:sp>
      <p:sp>
        <p:nvSpPr>
          <p:cNvPr id="29698" name="Title 1"/>
          <p:cNvSpPr>
            <a:spLocks/>
          </p:cNvSpPr>
          <p:nvPr/>
        </p:nvSpPr>
        <p:spPr bwMode="auto">
          <a:xfrm>
            <a:off x="477838" y="406400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200">
                <a:solidFill>
                  <a:schemeClr val="bg1"/>
                </a:solidFill>
              </a:rPr>
              <a:t>Neurotransmission: Sending the Message to Other Cells (2 of 2)</a:t>
            </a:r>
          </a:p>
        </p:txBody>
      </p:sp>
      <p:sp>
        <p:nvSpPr>
          <p:cNvPr id="29699" name="Text Placeholder 2"/>
          <p:cNvSpPr>
            <a:spLocks/>
          </p:cNvSpPr>
          <p:nvPr/>
        </p:nvSpPr>
        <p:spPr bwMode="auto">
          <a:xfrm>
            <a:off x="495300" y="777875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chemeClr val="accent1"/>
              </a:buClr>
              <a:buFont typeface="Arial" charset="0"/>
              <a:buNone/>
            </a:pPr>
            <a:r>
              <a:rPr lang="en-US" sz="1600">
                <a:solidFill>
                  <a:schemeClr val="bg1"/>
                </a:solidFill>
              </a:rPr>
              <a:t>Learning Objective 4.1: Describe the parts of the neuron and understand the basic process of neural transmission.</a:t>
            </a:r>
          </a:p>
          <a:p>
            <a:pPr>
              <a:buClr>
                <a:schemeClr val="accent1"/>
              </a:buClr>
              <a:buFont typeface="Arial" charset="0"/>
              <a:buNone/>
            </a:pPr>
            <a:endParaRPr 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Placeholder 2" hidden="1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368925"/>
            <a:ext cx="8229600" cy="915988"/>
          </a:xfrm>
          <a:noFill/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/>
          </a:p>
        </p:txBody>
      </p:sp>
      <p:sp>
        <p:nvSpPr>
          <p:cNvPr id="158723" name="Title 1"/>
          <p:cNvSpPr>
            <a:spLocks/>
          </p:cNvSpPr>
          <p:nvPr/>
        </p:nvSpPr>
        <p:spPr bwMode="auto">
          <a:xfrm>
            <a:off x="457200" y="381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/>
              <a:t>Figure 4.1 </a:t>
            </a:r>
            <a:r>
              <a:rPr lang="en-US" sz="2400"/>
              <a:t>The Synapse</a:t>
            </a:r>
          </a:p>
        </p:txBody>
      </p:sp>
      <p:pic>
        <p:nvPicPr>
          <p:cNvPr id="15872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484346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5" name="TextBox 7"/>
          <p:cNvSpPr txBox="1">
            <a:spLocks noChangeArrowheads="1"/>
          </p:cNvSpPr>
          <p:nvPr/>
        </p:nvSpPr>
        <p:spPr bwMode="auto">
          <a:xfrm>
            <a:off x="5562600" y="1447800"/>
            <a:ext cx="2971800" cy="961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r>
              <a:rPr lang="en-US" sz="1600"/>
              <a:t>The nerve impulse reaches the axon terminal bulb</a:t>
            </a:r>
          </a:p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r>
              <a:rPr lang="en-US" sz="1600"/>
              <a:t>Triggers release of neurotransmitters from the synaptic vesicles</a:t>
            </a:r>
          </a:p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r>
              <a:rPr lang="en-US" sz="1600"/>
              <a:t>Molecules of neurotransmitter cross the synaptic gap to fit into the receptor sites that fit the shape of the molecule</a:t>
            </a:r>
          </a:p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r>
              <a:rPr lang="en-US" sz="1600"/>
              <a:t>Opening of ion channel letting sodium ions in</a:t>
            </a:r>
          </a:p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endParaRPr lang="en-US" sz="1600"/>
          </a:p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endParaRPr lang="en-US" sz="1600"/>
          </a:p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endParaRPr lang="en-US" sz="1600"/>
          </a:p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endParaRPr lang="en-US" sz="1600"/>
          </a:p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endParaRPr lang="en-US" sz="1600"/>
          </a:p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endParaRPr lang="en-US" sz="1600"/>
          </a:p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endParaRPr lang="en-US" sz="1600"/>
          </a:p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endParaRPr lang="en-US" sz="2800"/>
          </a:p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endParaRPr lang="en-US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457200" y="2159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dirty="0" smtClean="0"/>
              <a:t>Neurotransmitters (1 of 2 )</a:t>
            </a:r>
          </a:p>
        </p:txBody>
      </p:sp>
      <p:sp>
        <p:nvSpPr>
          <p:cNvPr id="31746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Learning Objective 4.1: Describe the parts of the neuron and understand the basic process of neural transmission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31747" name="Content Placeholder 3"/>
          <p:cNvSpPr>
            <a:spLocks noGrp="1"/>
          </p:cNvSpPr>
          <p:nvPr>
            <p:ph sz="quarter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dirty="0" smtClean="0"/>
              <a:t>The first neurotransmitter identified: </a:t>
            </a:r>
            <a:r>
              <a:rPr lang="en-US" i="1" dirty="0" smtClean="0"/>
              <a:t>acetylcholine (</a:t>
            </a:r>
            <a:r>
              <a:rPr lang="en-US" i="1" dirty="0" err="1" smtClean="0"/>
              <a:t>ACh</a:t>
            </a:r>
            <a:r>
              <a:rPr lang="en-US" i="1" dirty="0" smtClean="0"/>
              <a:t>)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Found at the synapses between neurons and muscle cells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Stimulates the skeletal muscles to contract and slows contractions in the heart muscle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Blocked acetylcholine receptor sites lead to paralysis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Excessive acetylcholine causes convulsions and possible death</a:t>
            </a:r>
          </a:p>
          <a:p>
            <a:pPr lvl="1" eaLnBrk="1" hangingPunct="1">
              <a:buClr>
                <a:srgbClr val="D22D00"/>
              </a:buClr>
              <a:buFont typeface="Arial" charset="0"/>
              <a:buNone/>
            </a:pPr>
            <a:endParaRPr lang="en-US" i="1" dirty="0" smtClean="0"/>
          </a:p>
          <a:p>
            <a:pPr eaLnBrk="1" hangingPunct="1">
              <a:buClr>
                <a:srgbClr val="D22D00"/>
              </a:buClr>
            </a:pPr>
            <a:endParaRPr lang="en-US" dirty="0" smtClean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457200" y="2159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dirty="0" smtClean="0"/>
              <a:t>Neurotransmitters (2 of 2 )</a:t>
            </a:r>
          </a:p>
        </p:txBody>
      </p:sp>
      <p:sp>
        <p:nvSpPr>
          <p:cNvPr id="32770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4.1: Describe the parts of the neuron and understand the basic process of neural transmission.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32771" name="Content Placeholder 3"/>
          <p:cNvSpPr>
            <a:spLocks noGrp="1"/>
          </p:cNvSpPr>
          <p:nvPr>
            <p:ph sz="quarter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Chemical substances can affect neuronal communication.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Agonists: mimic or enhance the effects of a neurotransmitter on the receptor sites of the next cell, increasing or decreasing the activity of that cell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Antagonists: block or reduce a cell’</a:t>
            </a:r>
            <a:r>
              <a:rPr lang="en-US" altLang="ja-JP" smtClean="0">
                <a:ea typeface="MS PGothic"/>
                <a:cs typeface="Arial" charset="0"/>
              </a:rPr>
              <a:t>s response to the action of other chemicals or neurotransmitters</a:t>
            </a:r>
            <a:endParaRPr lang="en-US" altLang="en-US" smtClean="0"/>
          </a:p>
          <a:p>
            <a:pPr eaLnBrk="1" hangingPunct="1">
              <a:buClr>
                <a:srgbClr val="D22D00"/>
              </a:buClr>
            </a:pPr>
            <a:r>
              <a:rPr lang="en-US" smtClean="0"/>
              <a:t>Endorphins: pain-controlling chemicals in the body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bind to receptors that open the ion channels on the axon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Placeholder 2" hidden="1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368925"/>
            <a:ext cx="8229600" cy="915988"/>
          </a:xfrm>
          <a:noFill/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/>
          </a:p>
        </p:txBody>
      </p:sp>
      <p:sp>
        <p:nvSpPr>
          <p:cNvPr id="171014" name="Title 1"/>
          <p:cNvSpPr>
            <a:spLocks/>
          </p:cNvSpPr>
          <p:nvPr/>
        </p:nvSpPr>
        <p:spPr bwMode="auto">
          <a:xfrm>
            <a:off x="457200" y="381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/>
              <a:t>Table 4.1 Neurotransmitters and Their Functions</a:t>
            </a:r>
          </a:p>
        </p:txBody>
      </p:sp>
      <p:pic>
        <p:nvPicPr>
          <p:cNvPr id="1710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990600"/>
            <a:ext cx="83883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457200" y="2159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smtClean="0"/>
              <a:t>Cleaning Up the Synapse</a:t>
            </a:r>
          </a:p>
        </p:txBody>
      </p:sp>
      <p:sp>
        <p:nvSpPr>
          <p:cNvPr id="34818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2600" y="787400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4.1: Describe the parts of the neuron and understand the basic process of neural transmission.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34819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57200" y="1574800"/>
            <a:ext cx="8229600" cy="45259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Neurotransmitters are flushed from the receptor sites before next stimulation</a:t>
            </a:r>
          </a:p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Some drift away through diffusion</a:t>
            </a:r>
          </a:p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Reuptake: process by which neurotransmitters are taken back into the synaptic vesicles</a:t>
            </a:r>
          </a:p>
          <a:p>
            <a:pPr eaLnBrk="1" hangingPunct="1">
              <a:buClr>
                <a:srgbClr val="D22D00"/>
              </a:buClr>
            </a:pPr>
            <a:endParaRPr lang="en-US" smtClean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Placeholder 2" hidden="1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368925"/>
            <a:ext cx="8229600" cy="915988"/>
          </a:xfrm>
          <a:noFill/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/>
          </a:p>
        </p:txBody>
      </p:sp>
      <p:sp>
        <p:nvSpPr>
          <p:cNvPr id="173062" name="Title 1"/>
          <p:cNvSpPr>
            <a:spLocks/>
          </p:cNvSpPr>
          <p:nvPr/>
        </p:nvSpPr>
        <p:spPr bwMode="auto">
          <a:xfrm>
            <a:off x="457200" y="381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/>
              <a:t>Figure 4.2 </a:t>
            </a:r>
            <a:r>
              <a:rPr lang="en-US" sz="2400"/>
              <a:t>An Overview of the Nervous System</a:t>
            </a:r>
          </a:p>
        </p:txBody>
      </p:sp>
      <p:pic>
        <p:nvPicPr>
          <p:cNvPr id="1730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457200" y="2159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altLang="en-US" smtClean="0"/>
              <a:t>Central Nervous System (1 of 2)</a:t>
            </a:r>
            <a:endParaRPr lang="en-US" smtClean="0"/>
          </a:p>
        </p:txBody>
      </p:sp>
      <p:sp>
        <p:nvSpPr>
          <p:cNvPr id="36866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4.2: Describe the major divisions of the human nervous system.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57200" y="1562100"/>
            <a:ext cx="8305800" cy="4800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dirty="0" smtClean="0"/>
              <a:t>Central nervous system (C</a:t>
            </a:r>
            <a:r>
              <a:rPr lang="en-US" altLang="en-US" sz="100" dirty="0" smtClean="0"/>
              <a:t> </a:t>
            </a:r>
            <a:r>
              <a:rPr lang="en-US" altLang="en-US" dirty="0" smtClean="0"/>
              <a:t>N</a:t>
            </a:r>
            <a:r>
              <a:rPr lang="en-US" altLang="en-US" sz="100" dirty="0" smtClean="0"/>
              <a:t> </a:t>
            </a:r>
            <a:r>
              <a:rPr lang="en-US" altLang="en-US" dirty="0" smtClean="0"/>
              <a:t>S): part of the nervous system consisting of the brain and spinal cord</a:t>
            </a:r>
            <a:endParaRPr lang="en-US" dirty="0" smtClean="0"/>
          </a:p>
          <a:p>
            <a:pPr lvl="1" eaLnBrk="1" hangingPunct="1">
              <a:buClr>
                <a:srgbClr val="D22D00"/>
              </a:buClr>
            </a:pPr>
            <a:r>
              <a:rPr lang="en-US" altLang="en-US" dirty="0" smtClean="0"/>
              <a:t>Brain: </a:t>
            </a:r>
            <a:r>
              <a:rPr lang="en-US" dirty="0" smtClean="0"/>
              <a:t>the core of the nervous system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dirty="0" smtClean="0"/>
              <a:t>Spinal cord: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dirty="0" smtClean="0">
                <a:latin typeface="Verdana" pitchFamily="34" charset="0"/>
              </a:rPr>
              <a:t>A long bundle of neurons composed of a lighter outer section and a darker inner section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dirty="0" smtClean="0">
                <a:latin typeface="Verdana" pitchFamily="34" charset="0"/>
              </a:rPr>
              <a:t>Outer section carries messages from the body up to the brain and from the brain down to the body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dirty="0" smtClean="0">
                <a:latin typeface="Verdana" pitchFamily="34" charset="0"/>
              </a:rPr>
              <a:t>Inner section made of cell bodies separated by glial cells </a:t>
            </a:r>
            <a:r>
              <a:rPr lang="en-US" dirty="0"/>
              <a:t>–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altLang="en-US" dirty="0" smtClean="0">
                <a:latin typeface="Verdana" pitchFamily="34" charset="0"/>
              </a:rPr>
              <a:t>responsible for very fast, lifesaving reflexes</a:t>
            </a:r>
          </a:p>
          <a:p>
            <a:pPr lvl="2" eaLnBrk="1" hangingPunct="1">
              <a:buClr>
                <a:srgbClr val="D22D00"/>
              </a:buClr>
            </a:pPr>
            <a:endParaRPr lang="en-US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>
          <a:xfrm>
            <a:off x="457200" y="2159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altLang="en-US" smtClean="0"/>
              <a:t>Central Nervous System (2 of 2)</a:t>
            </a:r>
            <a:endParaRPr lang="en-US" smtClean="0"/>
          </a:p>
        </p:txBody>
      </p:sp>
      <p:sp>
        <p:nvSpPr>
          <p:cNvPr id="37890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4.2: Describe the major divisions of the human nervous system.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37891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69900" y="1600200"/>
            <a:ext cx="8229600" cy="45259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dirty="0" smtClean="0"/>
              <a:t>Three basic types of neurons involved in spinal cord reflexes: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dirty="0" smtClean="0"/>
              <a:t>Afferent neurons (Sensory neurons): </a:t>
            </a:r>
            <a:r>
              <a:rPr lang="en-US" dirty="0" smtClean="0"/>
              <a:t>carry messages from the senses to the spinal cord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Efferent neurons (Motor neurons): carry messages from the spinal cord to the muscles and glands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Interneurons: connect the afferent neurons to the motor neurons</a:t>
            </a:r>
            <a:endParaRPr lang="en-US" altLang="en-US" dirty="0" smtClean="0"/>
          </a:p>
          <a:p>
            <a:pPr lvl="2" eaLnBrk="1" hangingPunct="1">
              <a:buClr>
                <a:srgbClr val="D22D00"/>
              </a:buClr>
            </a:pPr>
            <a:r>
              <a:rPr lang="en-US" altLang="en-US" sz="1800" dirty="0" smtClean="0">
                <a:latin typeface="Verdana" pitchFamily="34" charset="0"/>
              </a:rPr>
              <a:t>Found in the center of the spinal cord that receives information from the sensory neurons and sends commands to the muscles through the motor neurons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z="1800" dirty="0" smtClean="0">
                <a:latin typeface="Verdana" pitchFamily="34" charset="0"/>
              </a:rPr>
              <a:t>Interneurons make up the bulk of the neurons in the brain</a:t>
            </a:r>
          </a:p>
          <a:p>
            <a:pPr lvl="1" eaLnBrk="1" hangingPunct="1">
              <a:buClr>
                <a:srgbClr val="D22D00"/>
              </a:buClr>
            </a:pPr>
            <a:endParaRPr lang="en-US" sz="1800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5"/>
          <p:cNvSpPr>
            <a:spLocks noGrp="1"/>
          </p:cNvSpPr>
          <p:nvPr>
            <p:ph type="title" idx="4294967295"/>
          </p:nvPr>
        </p:nvSpPr>
        <p:spPr>
          <a:xfrm>
            <a:off x="457200" y="1993900"/>
            <a:ext cx="8229600" cy="2309813"/>
          </a:xfrm>
        </p:spPr>
        <p:txBody>
          <a:bodyPr anchor="t"/>
          <a:lstStyle/>
          <a:p>
            <a:pPr algn="ctr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Module 4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Nervous System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Placeholder 2" hidden="1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368925"/>
            <a:ext cx="8229600" cy="915988"/>
          </a:xfrm>
          <a:noFill/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/>
          </a:p>
        </p:txBody>
      </p:sp>
      <p:sp>
        <p:nvSpPr>
          <p:cNvPr id="160771" name="Title 1"/>
          <p:cNvSpPr>
            <a:spLocks/>
          </p:cNvSpPr>
          <p:nvPr/>
        </p:nvSpPr>
        <p:spPr bwMode="auto">
          <a:xfrm>
            <a:off x="457200" y="381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/>
              <a:t>Figure 4.3 </a:t>
            </a:r>
            <a:r>
              <a:rPr lang="en-US" sz="2400"/>
              <a:t>The Spinal Cord Reflex</a:t>
            </a:r>
          </a:p>
        </p:txBody>
      </p:sp>
      <p:pic>
        <p:nvPicPr>
          <p:cNvPr id="1607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757238"/>
            <a:ext cx="4532312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3" name="TextBox 5"/>
          <p:cNvSpPr txBox="1">
            <a:spLocks noChangeArrowheads="1"/>
          </p:cNvSpPr>
          <p:nvPr/>
        </p:nvSpPr>
        <p:spPr bwMode="auto">
          <a:xfrm>
            <a:off x="5092700" y="1054100"/>
            <a:ext cx="3733800" cy="440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pain from the burning heat of the candle flame stimulates the afferent nerve fibers</a:t>
            </a:r>
          </a:p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r>
              <a:rPr lang="en-US" dirty="0"/>
              <a:t>The message is carried up to the interneurons in the middle of the spinal cord </a:t>
            </a:r>
          </a:p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r>
              <a:rPr lang="en-US" dirty="0"/>
              <a:t>The interneurons then send a message out by means of the efferent nerve fibers, causing the hand to jerk away from the flame: a reflex arc</a:t>
            </a:r>
          </a:p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457200" y="2921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sz="3200" smtClean="0"/>
              <a:t>Damage to the Central Nervous System</a:t>
            </a:r>
          </a:p>
        </p:txBody>
      </p:sp>
      <p:sp>
        <p:nvSpPr>
          <p:cNvPr id="39938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2600" y="762000"/>
            <a:ext cx="8229600" cy="457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4.3: Identify the mechanisms of, and the importance of, plasticity of the nervous system, and describe advances made in neuroscience.</a:t>
            </a:r>
          </a:p>
        </p:txBody>
      </p:sp>
      <p:sp>
        <p:nvSpPr>
          <p:cNvPr id="39939" name="Content Placeholder 3"/>
          <p:cNvSpPr>
            <a:spLocks noGrp="1"/>
          </p:cNvSpPr>
          <p:nvPr>
            <p:ph sz="quarter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dirty="0" smtClean="0"/>
              <a:t>Neurons in the brain and spinal cord are capable of repairing themselves</a:t>
            </a:r>
          </a:p>
          <a:p>
            <a:pPr eaLnBrk="1" hangingPunct="1">
              <a:buClr>
                <a:srgbClr val="D22D00"/>
              </a:buClr>
            </a:pPr>
            <a:r>
              <a:rPr lang="en-US" altLang="en-US" dirty="0" smtClean="0"/>
              <a:t>Neuroplasticity: the ability to constantly change both the structure and function of cells in response to experience or trauma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Placeholder 2" hidden="1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368925"/>
            <a:ext cx="8229600" cy="915988"/>
          </a:xfrm>
          <a:noFill/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/>
          </a:p>
        </p:txBody>
      </p:sp>
      <p:sp>
        <p:nvSpPr>
          <p:cNvPr id="162819" name="Title 1"/>
          <p:cNvSpPr>
            <a:spLocks/>
          </p:cNvSpPr>
          <p:nvPr/>
        </p:nvSpPr>
        <p:spPr bwMode="auto">
          <a:xfrm>
            <a:off x="457200" y="381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/>
              <a:t>Figure 4.4 </a:t>
            </a:r>
            <a:r>
              <a:rPr lang="en-US" sz="2400"/>
              <a:t>The Peripheral Nervous System</a:t>
            </a:r>
          </a:p>
        </p:txBody>
      </p:sp>
      <p:pic>
        <p:nvPicPr>
          <p:cNvPr id="162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90600"/>
            <a:ext cx="396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457200" y="2159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smtClean="0"/>
              <a:t>The Peripheral Nervous System</a:t>
            </a:r>
          </a:p>
        </p:txBody>
      </p:sp>
      <p:sp>
        <p:nvSpPr>
          <p:cNvPr id="41986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4.3: Identify the mechanisms of, and the importance of, plasticity of the nervous system, and describe advances made in neuroscience.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41987" name="Content Placeholder 3"/>
          <p:cNvSpPr>
            <a:spLocks noGrp="1"/>
          </p:cNvSpPr>
          <p:nvPr>
            <p:ph sz="quarter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Peripheral nervous system (P</a:t>
            </a:r>
            <a:r>
              <a:rPr lang="en-US" altLang="en-US" sz="100" smtClean="0"/>
              <a:t> </a:t>
            </a:r>
            <a:r>
              <a:rPr lang="en-US" altLang="en-US" smtClean="0"/>
              <a:t>N</a:t>
            </a:r>
            <a:r>
              <a:rPr lang="en-US" altLang="en-US" sz="100" smtClean="0"/>
              <a:t> </a:t>
            </a:r>
            <a:r>
              <a:rPr lang="en-US" altLang="en-US" smtClean="0"/>
              <a:t>S): all nerves and neurons that are not contained in the brain and spinal cord, but that run through the body itself</a:t>
            </a:r>
          </a:p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Two types: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Somatic nervous system: voluntary responses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Autonomic nervous system: involuntary responses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4.3: Identify the mechanisms of, and the importance of, plasticity of the nervous system, and describe advances made in neuroscience.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43010" name="Content Placeholder 3"/>
          <p:cNvSpPr>
            <a:spLocks noGrp="1"/>
          </p:cNvSpPr>
          <p:nvPr>
            <p:ph sz="quarter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dirty="0" smtClean="0"/>
              <a:t>Somatic nervous system: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dirty="0" smtClean="0"/>
              <a:t>Sensory pathway: nerves coming from the sensory organs to the C N S; consists of sensory neurons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dirty="0" smtClean="0"/>
              <a:t>Motor pathway: nerves coming from the C N S to the voluntary or skeletal muscles of the body; consists of motor neurons</a:t>
            </a:r>
          </a:p>
          <a:p>
            <a:pPr lvl="1" eaLnBrk="1" hangingPunct="1">
              <a:buClr>
                <a:srgbClr val="D22D00"/>
              </a:buClr>
            </a:pPr>
            <a:endParaRPr lang="en-US" dirty="0" smtClean="0"/>
          </a:p>
        </p:txBody>
      </p:sp>
      <p:sp>
        <p:nvSpPr>
          <p:cNvPr id="43011" name="Title 1"/>
          <p:cNvSpPr>
            <a:spLocks/>
          </p:cNvSpPr>
          <p:nvPr/>
        </p:nvSpPr>
        <p:spPr bwMode="auto">
          <a:xfrm>
            <a:off x="457200" y="215900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600">
                <a:solidFill>
                  <a:schemeClr val="bg1"/>
                </a:solidFill>
              </a:rPr>
              <a:t>The Somatic Nervous System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4.3: Identify the mechanisms of, and the importance of, plasticity of the nervous system, and describe advances made in neuroscience.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44034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69900" y="1600200"/>
            <a:ext cx="8305800" cy="47244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z="2400" smtClean="0"/>
              <a:t>Autonomic Nervous System (ANS): controls the organs, glands, and involuntary muscles</a:t>
            </a:r>
          </a:p>
          <a:p>
            <a:pPr eaLnBrk="1" hangingPunct="1">
              <a:buClr>
                <a:srgbClr val="D22D00"/>
              </a:buClr>
            </a:pPr>
            <a:r>
              <a:rPr lang="en-US" altLang="en-US" sz="2400" smtClean="0"/>
              <a:t>Comprise large groups of neurons near the spinal column</a:t>
            </a:r>
          </a:p>
          <a:p>
            <a:pPr eaLnBrk="1" hangingPunct="1">
              <a:buClr>
                <a:srgbClr val="D22D00"/>
              </a:buClr>
            </a:pPr>
            <a:r>
              <a:rPr lang="en-US" altLang="en-US" sz="2400" smtClean="0"/>
              <a:t>Two divisions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Sympathetic division: </a:t>
            </a:r>
            <a:r>
              <a:rPr lang="en-US" smtClean="0"/>
              <a:t>“fight-or-flight system”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Allows to deal with a range of extreme emotions and stressful events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Various body organs are stimulated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smtClean="0"/>
              <a:t>Adrenal glands are stimulated to release certain stress-related hormones that target organs like heart, muscles, and lungs to increase further efficiency</a:t>
            </a:r>
          </a:p>
          <a:p>
            <a:pPr lvl="2" eaLnBrk="1" hangingPunct="1">
              <a:buClr>
                <a:srgbClr val="D22D00"/>
              </a:buClr>
            </a:pPr>
            <a:endParaRPr lang="en-US" smtClean="0"/>
          </a:p>
        </p:txBody>
      </p:sp>
      <p:sp>
        <p:nvSpPr>
          <p:cNvPr id="44035" name="Title 1"/>
          <p:cNvSpPr>
            <a:spLocks/>
          </p:cNvSpPr>
          <p:nvPr/>
        </p:nvSpPr>
        <p:spPr bwMode="auto">
          <a:xfrm>
            <a:off x="457200" y="215900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600">
                <a:solidFill>
                  <a:schemeClr val="bg1"/>
                </a:solidFill>
              </a:rPr>
              <a:t>The Autonomic Nervous System (1 of 2)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4.3: Identify the mechanisms of, and the importance of, plasticity of the nervous system, and describe advances made in neuroscience.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45058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381000" y="1600200"/>
            <a:ext cx="8305800" cy="47244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Parasympathetic division: </a:t>
            </a:r>
            <a:r>
              <a:rPr lang="en-US" smtClean="0"/>
              <a:t>“eat-drink-and-rest” system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Restores the body to normal functioning after arousal and is responsible for the day to day functioning of the organs and glands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smtClean="0"/>
              <a:t>Adrenal glands are stimulated to release certain stress-related hormones that target organs like heart, muscles, and lungs to increase further efficiency</a:t>
            </a:r>
          </a:p>
          <a:p>
            <a:pPr lvl="2" eaLnBrk="1" hangingPunct="1">
              <a:buClr>
                <a:srgbClr val="D22D00"/>
              </a:buClr>
            </a:pPr>
            <a:endParaRPr lang="en-US" smtClean="0"/>
          </a:p>
        </p:txBody>
      </p:sp>
      <p:sp>
        <p:nvSpPr>
          <p:cNvPr id="45059" name="Title 1"/>
          <p:cNvSpPr>
            <a:spLocks/>
          </p:cNvSpPr>
          <p:nvPr/>
        </p:nvSpPr>
        <p:spPr bwMode="auto">
          <a:xfrm>
            <a:off x="457200" y="215900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600">
                <a:solidFill>
                  <a:schemeClr val="bg1"/>
                </a:solidFill>
              </a:rPr>
              <a:t>The Autonomic Nervous System (2 of 2)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Placeholder 2" hidden="1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368925"/>
            <a:ext cx="8229600" cy="915988"/>
          </a:xfrm>
          <a:noFill/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/>
          </a:p>
        </p:txBody>
      </p:sp>
      <p:sp>
        <p:nvSpPr>
          <p:cNvPr id="164867" name="Title 1"/>
          <p:cNvSpPr>
            <a:spLocks/>
          </p:cNvSpPr>
          <p:nvPr/>
        </p:nvSpPr>
        <p:spPr bwMode="auto">
          <a:xfrm>
            <a:off x="457200" y="381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/>
              <a:t>Figure 4.5 </a:t>
            </a:r>
            <a:r>
              <a:rPr lang="en-US" sz="2400"/>
              <a:t>Functions of the Parasympathetic and Sympathetic Divisions of the Nervous System</a:t>
            </a:r>
          </a:p>
        </p:txBody>
      </p:sp>
      <p:pic>
        <p:nvPicPr>
          <p:cNvPr id="1648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3000"/>
            <a:ext cx="77724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>
          <a:xfrm>
            <a:off x="457200" y="2159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smtClean="0"/>
              <a:t>Endocrine Glands</a:t>
            </a:r>
          </a:p>
        </p:txBody>
      </p:sp>
      <p:sp>
        <p:nvSpPr>
          <p:cNvPr id="47106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95300" y="7778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4.4: Explain how the endocrine glands interact with the nervous system.</a:t>
            </a:r>
          </a:p>
        </p:txBody>
      </p:sp>
      <p:sp>
        <p:nvSpPr>
          <p:cNvPr id="47107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57200" y="1574800"/>
            <a:ext cx="8229600" cy="45259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General characteristics: 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Secrete hormones (chemicals) directly into the bloodstream to affect behavior rapidly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Endocrine communication is generally slower due to the time it takes hormones to travel to target organs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They fit into the receptor sites of target organs and affect their functions </a:t>
            </a:r>
            <a:endParaRPr lang="en-US" altLang="en-US" smtClean="0"/>
          </a:p>
          <a:p>
            <a:pPr eaLnBrk="1" hangingPunct="1">
              <a:buClr>
                <a:srgbClr val="D22D00"/>
              </a:buClr>
            </a:pPr>
            <a:r>
              <a:rPr lang="en-US" smtClean="0"/>
              <a:t>Major endocrine glands include pineal gland, thyroid gland, pancreas, gonads, and adrenal glands 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Learning Objective 4.4: Explain how the endocrine glands interact with the nervous system.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8130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57200" y="1574800"/>
            <a:ext cx="8229600" cy="45259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dirty="0" smtClean="0"/>
              <a:t>Pituitary gland: “master gland”</a:t>
            </a:r>
            <a:endParaRPr lang="en-US" altLang="en-US" sz="2400" dirty="0" smtClean="0"/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Located directly above the brain stem, below the hypothalamus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Hypothalamus controls the glandular system by releasing hormones to the pituitary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Hormones from pituitary affect other endocrine glands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Growth hormone: controls and regulates the increase in size</a:t>
            </a:r>
            <a:endParaRPr lang="en-US" altLang="en-US" dirty="0" smtClean="0"/>
          </a:p>
          <a:p>
            <a:pPr eaLnBrk="1" hangingPunct="1">
              <a:buClr>
                <a:srgbClr val="D22D00"/>
              </a:buClr>
            </a:pPr>
            <a:endParaRPr lang="en-US" dirty="0" smtClean="0"/>
          </a:p>
        </p:txBody>
      </p:sp>
      <p:sp>
        <p:nvSpPr>
          <p:cNvPr id="48131" name="Title 1"/>
          <p:cNvSpPr>
            <a:spLocks/>
          </p:cNvSpPr>
          <p:nvPr/>
        </p:nvSpPr>
        <p:spPr bwMode="auto">
          <a:xfrm>
            <a:off x="457200" y="215900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600">
                <a:solidFill>
                  <a:schemeClr val="bg1"/>
                </a:solidFill>
              </a:rPr>
              <a:t>Endocrine Glands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Learning Objectives"/>
          <p:cNvSpPr>
            <a:spLocks noGrp="1"/>
          </p:cNvSpPr>
          <p:nvPr>
            <p:ph type="title" idx="4294967295"/>
          </p:nvPr>
        </p:nvSpPr>
        <p:spPr>
          <a:xfrm>
            <a:off x="457200" y="-334963"/>
            <a:ext cx="8229600" cy="1096963"/>
          </a:xfrm>
        </p:spPr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19458" name="Learning Objective List"/>
          <p:cNvSpPr>
            <a:spLocks noGrp="1"/>
          </p:cNvSpPr>
          <p:nvPr>
            <p:ph idx="4294967295"/>
          </p:nvPr>
        </p:nvSpPr>
        <p:spPr bwMode="auto">
          <a:xfrm>
            <a:off x="504825" y="1524000"/>
            <a:ext cx="8229600" cy="4648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lvl="1" indent="-457200" eaLnBrk="1" hangingPunct="1">
              <a:lnSpc>
                <a:spcPct val="150000"/>
              </a:lnSpc>
              <a:buClr>
                <a:schemeClr val="bg1"/>
              </a:buClr>
              <a:buFont typeface="Arial" charset="0"/>
              <a:buNone/>
              <a:tabLst>
                <a:tab pos="693738" algn="l"/>
                <a:tab pos="1485900" algn="l"/>
              </a:tabLst>
            </a:pPr>
            <a:r>
              <a:rPr lang="en-US" altLang="en-US" sz="1600" b="1" smtClean="0">
                <a:solidFill>
                  <a:srgbClr val="C00000"/>
                </a:solidFill>
              </a:rPr>
              <a:t>4.1</a:t>
            </a:r>
            <a:r>
              <a:rPr lang="en-US" altLang="en-US" sz="1600" b="1" smtClean="0"/>
              <a:t>  Describe the parts of the neuron and understand the basic process of neural transmission.</a:t>
            </a:r>
          </a:p>
          <a:p>
            <a:pPr marL="457200" lvl="1" indent="-457200" eaLnBrk="1" hangingPunct="1">
              <a:lnSpc>
                <a:spcPct val="150000"/>
              </a:lnSpc>
              <a:buClr>
                <a:schemeClr val="bg1"/>
              </a:buClr>
              <a:buFont typeface="Arial" charset="0"/>
              <a:buNone/>
              <a:tabLst>
                <a:tab pos="693738" algn="l"/>
                <a:tab pos="1485900" algn="l"/>
              </a:tabLst>
            </a:pPr>
            <a:r>
              <a:rPr lang="en-US" altLang="en-US" sz="1600" b="1" smtClean="0">
                <a:solidFill>
                  <a:srgbClr val="C00000"/>
                </a:solidFill>
              </a:rPr>
              <a:t>4.2</a:t>
            </a:r>
            <a:r>
              <a:rPr lang="en-US" altLang="en-US" sz="1600" b="1" smtClean="0"/>
              <a:t>  Describe the major divisions of the human nervous system.</a:t>
            </a:r>
          </a:p>
          <a:p>
            <a:pPr marL="457200" lvl="1" indent="-457200" eaLnBrk="1" hangingPunct="1">
              <a:lnSpc>
                <a:spcPct val="150000"/>
              </a:lnSpc>
              <a:buClr>
                <a:schemeClr val="bg1"/>
              </a:buClr>
              <a:buFont typeface="Arial" charset="0"/>
              <a:buNone/>
              <a:tabLst>
                <a:tab pos="693738" algn="l"/>
                <a:tab pos="1485900" algn="l"/>
              </a:tabLst>
            </a:pPr>
            <a:r>
              <a:rPr lang="en-US" altLang="en-US" sz="1600" b="1" smtClean="0">
                <a:solidFill>
                  <a:srgbClr val="C00000"/>
                </a:solidFill>
              </a:rPr>
              <a:t>4.3</a:t>
            </a:r>
            <a:r>
              <a:rPr lang="en-US" altLang="en-US" sz="1600" b="1" smtClean="0"/>
              <a:t>  Identify the mechanisms of, and the importance of, plasticity of the nervous system, and describe advances made in neuroscience.</a:t>
            </a:r>
          </a:p>
          <a:p>
            <a:pPr marL="457200" lvl="1" indent="-457200" eaLnBrk="1" hangingPunct="1">
              <a:lnSpc>
                <a:spcPct val="150000"/>
              </a:lnSpc>
              <a:buClr>
                <a:schemeClr val="bg1"/>
              </a:buClr>
              <a:buFont typeface="Arial" charset="0"/>
              <a:buNone/>
              <a:tabLst>
                <a:tab pos="693738" algn="l"/>
                <a:tab pos="1485900" algn="l"/>
              </a:tabLst>
            </a:pPr>
            <a:r>
              <a:rPr lang="en-US" altLang="en-US" sz="1600" b="1" smtClean="0">
                <a:solidFill>
                  <a:srgbClr val="C00000"/>
                </a:solidFill>
              </a:rPr>
              <a:t>4.4</a:t>
            </a:r>
            <a:r>
              <a:rPr lang="en-US" altLang="en-US" sz="1600" b="1" smtClean="0"/>
              <a:t>  Explain how the endocrine glands interact with the nervous system.</a:t>
            </a:r>
          </a:p>
          <a:p>
            <a:pPr marL="457200" lvl="1" indent="-457200" eaLnBrk="1" hangingPunct="1">
              <a:lnSpc>
                <a:spcPct val="150000"/>
              </a:lnSpc>
              <a:buClr>
                <a:schemeClr val="bg1"/>
              </a:buClr>
              <a:buFont typeface="Arial" charset="0"/>
              <a:buNone/>
              <a:tabLst>
                <a:tab pos="693738" algn="l"/>
                <a:tab pos="1485900" algn="l"/>
              </a:tabLst>
            </a:pPr>
            <a:r>
              <a:rPr lang="en-US" altLang="en-US" sz="1600" b="1" smtClean="0">
                <a:solidFill>
                  <a:srgbClr val="C00000"/>
                </a:solidFill>
              </a:rPr>
              <a:t>4.5</a:t>
            </a:r>
            <a:r>
              <a:rPr lang="en-US" altLang="en-US" sz="1600" b="1" smtClean="0"/>
              <a:t>  Outline how hormones influence behavior and mental processes.</a:t>
            </a:r>
          </a:p>
          <a:p>
            <a:pPr marL="457200" lvl="1" indent="-457200" eaLnBrk="1" hangingPunct="1">
              <a:lnSpc>
                <a:spcPct val="150000"/>
              </a:lnSpc>
              <a:buClr>
                <a:schemeClr val="bg1"/>
              </a:buClr>
              <a:buFont typeface="Arial" charset="0"/>
              <a:buNone/>
              <a:tabLst>
                <a:tab pos="693738" algn="l"/>
                <a:tab pos="1485900" algn="l"/>
              </a:tabLst>
            </a:pPr>
            <a:r>
              <a:rPr lang="en-US" altLang="en-US" sz="1600" b="1" smtClean="0">
                <a:solidFill>
                  <a:srgbClr val="C00000"/>
                </a:solidFill>
              </a:rPr>
              <a:t>4.6</a:t>
            </a:r>
            <a:r>
              <a:rPr lang="en-US" altLang="en-US" sz="1600" b="1" smtClean="0"/>
              <a:t>  Explain how hormones interact with the immune system.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Learning Objective 4.4: Explain how the endocrine glands interact with the nervous system.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9154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57200" y="1574800"/>
            <a:ext cx="8229600" cy="45259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dirty="0" smtClean="0"/>
              <a:t>Pineal gland: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Located in the brain, near the back, directly above the brain stem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Secretes a hormone called </a:t>
            </a:r>
            <a:r>
              <a:rPr lang="en-US" i="1" dirty="0" smtClean="0"/>
              <a:t>melatonin, </a:t>
            </a:r>
            <a:r>
              <a:rPr lang="en-US" dirty="0" smtClean="0"/>
              <a:t>which helps</a:t>
            </a:r>
            <a:r>
              <a:rPr lang="en-US" i="1" dirty="0" smtClean="0"/>
              <a:t> </a:t>
            </a:r>
            <a:r>
              <a:rPr lang="en-US" dirty="0" smtClean="0"/>
              <a:t>track of day length (and seasons), regulating the sleep–wake cycle in humans</a:t>
            </a:r>
          </a:p>
        </p:txBody>
      </p:sp>
      <p:sp>
        <p:nvSpPr>
          <p:cNvPr id="49155" name="Title 1"/>
          <p:cNvSpPr>
            <a:spLocks/>
          </p:cNvSpPr>
          <p:nvPr/>
        </p:nvSpPr>
        <p:spPr bwMode="auto">
          <a:xfrm>
            <a:off x="457200" y="215900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600">
                <a:solidFill>
                  <a:schemeClr val="bg1"/>
                </a:solidFill>
              </a:rPr>
              <a:t>Endocrine Glands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Learning Objective 4.4: Explain how the endocrine glands interact with the nervous system.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50178" name="Content Placeholder 3"/>
          <p:cNvSpPr>
            <a:spLocks noGrp="1"/>
          </p:cNvSpPr>
          <p:nvPr>
            <p:ph sz="quarter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dirty="0" smtClean="0"/>
              <a:t>Thyroid gland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Located inside the neck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Secretes hormones that regulate growth and metabolism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Plays a crucial role in body and brain development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Thyroxin: a hormone that controls how fast the body burns its available energy</a:t>
            </a:r>
          </a:p>
        </p:txBody>
      </p:sp>
      <p:sp>
        <p:nvSpPr>
          <p:cNvPr id="50179" name="Title 1"/>
          <p:cNvSpPr>
            <a:spLocks/>
          </p:cNvSpPr>
          <p:nvPr/>
        </p:nvSpPr>
        <p:spPr bwMode="auto">
          <a:xfrm>
            <a:off x="457200" y="215900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600">
                <a:solidFill>
                  <a:schemeClr val="bg1"/>
                </a:solidFill>
              </a:rPr>
              <a:t>Endocrine Glands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Learning Objective 4.4: Explain how the endocrine glands interact with the nervous system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51202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57200" y="1574800"/>
            <a:ext cx="8229600" cy="45259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dirty="0" smtClean="0"/>
              <a:t>Pancreas: controls the level of blood sugar in the body by secreting insulin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Insulin: breaks down sugar in the bloodstream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Secretion of too little insulin results in diabetes; too much leads to hypoglycemia</a:t>
            </a:r>
          </a:p>
        </p:txBody>
      </p:sp>
      <p:sp>
        <p:nvSpPr>
          <p:cNvPr id="51203" name="Title 1"/>
          <p:cNvSpPr>
            <a:spLocks/>
          </p:cNvSpPr>
          <p:nvPr/>
        </p:nvSpPr>
        <p:spPr bwMode="auto">
          <a:xfrm>
            <a:off x="457200" y="215900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600">
                <a:solidFill>
                  <a:schemeClr val="bg1"/>
                </a:solidFill>
              </a:rPr>
              <a:t>Endocrine Glands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Learning Objective 4.4: Explain how the endocrine glands interact with the nervous system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52226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57200" y="1574800"/>
            <a:ext cx="8229600" cy="45259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dirty="0" smtClean="0"/>
              <a:t>Gonads: the sex glands; secrete hormones that regulate sexual development and behavior as well as reproduction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dirty="0" smtClean="0"/>
              <a:t>Ovaries: the female gonads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dirty="0" smtClean="0"/>
              <a:t>Testes: the male gonads</a:t>
            </a:r>
          </a:p>
          <a:p>
            <a:pPr eaLnBrk="1" hangingPunct="1">
              <a:buClr>
                <a:srgbClr val="D22D00"/>
              </a:buClr>
            </a:pPr>
            <a:endParaRPr lang="en-US" dirty="0" smtClean="0"/>
          </a:p>
        </p:txBody>
      </p:sp>
      <p:sp>
        <p:nvSpPr>
          <p:cNvPr id="52227" name="Title 1"/>
          <p:cNvSpPr>
            <a:spLocks/>
          </p:cNvSpPr>
          <p:nvPr/>
        </p:nvSpPr>
        <p:spPr bwMode="auto">
          <a:xfrm>
            <a:off x="457200" y="215900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600" dirty="0">
                <a:solidFill>
                  <a:schemeClr val="bg1"/>
                </a:solidFill>
              </a:rPr>
              <a:t>Endocrine Glands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4.4: Explain how the endocrine glands interact with the nervous system.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53250" name="Content Placeholder 3"/>
          <p:cNvSpPr>
            <a:spLocks noGrp="1"/>
          </p:cNvSpPr>
          <p:nvPr>
            <p:ph sz="quarter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Adrenal glands: endocrine glands located on top of each kidney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Secrete epinephrine and norepinephrine to deal with stress; aids in sympathetic arousal</a:t>
            </a:r>
            <a:endParaRPr lang="en-US" smtClean="0"/>
          </a:p>
        </p:txBody>
      </p:sp>
      <p:sp>
        <p:nvSpPr>
          <p:cNvPr id="53251" name="Title 1"/>
          <p:cNvSpPr>
            <a:spLocks/>
          </p:cNvSpPr>
          <p:nvPr/>
        </p:nvSpPr>
        <p:spPr bwMode="auto">
          <a:xfrm>
            <a:off x="457200" y="215900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600">
                <a:solidFill>
                  <a:schemeClr val="bg1"/>
                </a:solidFill>
              </a:rPr>
              <a:t>Endocrine Glands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 idx="4294967295"/>
          </p:nvPr>
        </p:nvSpPr>
        <p:spPr>
          <a:xfrm>
            <a:off x="457200" y="2159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smtClean="0"/>
              <a:t>The General Adaptation Syndrome</a:t>
            </a:r>
          </a:p>
        </p:txBody>
      </p:sp>
      <p:sp>
        <p:nvSpPr>
          <p:cNvPr id="54274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4.5: Outline how hormones influence behavior and mental processes.</a:t>
            </a:r>
          </a:p>
        </p:txBody>
      </p:sp>
      <p:sp>
        <p:nvSpPr>
          <p:cNvPr id="54275" name="Content Placeholder 3"/>
          <p:cNvSpPr>
            <a:spLocks noGrp="1"/>
          </p:cNvSpPr>
          <p:nvPr>
            <p:ph sz="quarter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Hans Selye studied the sequence [General Adaptation Syndrome (GAS)] of physiological reactions that the body goes during stress</a:t>
            </a:r>
          </a:p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Three stages</a:t>
            </a:r>
            <a:endParaRPr lang="en-US" altLang="ja-JP" smtClean="0">
              <a:ea typeface="MS PGothic"/>
              <a:cs typeface="Arial" charset="0"/>
            </a:endParaRPr>
          </a:p>
          <a:p>
            <a:pPr marL="914400" lvl="1" indent="-514350" eaLnBrk="1" hangingPunct="1">
              <a:buClr>
                <a:srgbClr val="D22D00"/>
              </a:buClr>
              <a:buFontTx/>
              <a:buAutoNum type="arabicPeriod"/>
            </a:pPr>
            <a:r>
              <a:rPr lang="en-US" altLang="en-US" smtClean="0"/>
              <a:t>Alarm</a:t>
            </a:r>
          </a:p>
          <a:p>
            <a:pPr marL="914400" lvl="1" indent="-514350" eaLnBrk="1" hangingPunct="1">
              <a:buClr>
                <a:srgbClr val="D22D00"/>
              </a:buClr>
              <a:buFontTx/>
              <a:buAutoNum type="arabicPeriod"/>
            </a:pPr>
            <a:r>
              <a:rPr lang="en-US" altLang="en-US" smtClean="0"/>
              <a:t>Resistance</a:t>
            </a:r>
          </a:p>
          <a:p>
            <a:pPr marL="914400" lvl="1" indent="-514350" eaLnBrk="1" hangingPunct="1">
              <a:buClr>
                <a:srgbClr val="D22D00"/>
              </a:buClr>
              <a:buFontTx/>
              <a:buAutoNum type="arabicPeriod"/>
            </a:pPr>
            <a:r>
              <a:rPr lang="en-US" altLang="en-US" smtClean="0"/>
              <a:t>Exhaustion</a:t>
            </a:r>
          </a:p>
          <a:p>
            <a:pPr eaLnBrk="1" hangingPunct="1">
              <a:buClr>
                <a:srgbClr val="D22D00"/>
              </a:buClr>
            </a:pPr>
            <a:endParaRPr lang="en-US" smtClean="0"/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Placeholder 2" hidden="1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368925"/>
            <a:ext cx="8229600" cy="915988"/>
          </a:xfrm>
          <a:noFill/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/>
          </a:p>
        </p:txBody>
      </p:sp>
      <p:sp>
        <p:nvSpPr>
          <p:cNvPr id="166915" name="Title 1"/>
          <p:cNvSpPr>
            <a:spLocks/>
          </p:cNvSpPr>
          <p:nvPr/>
        </p:nvSpPr>
        <p:spPr bwMode="auto">
          <a:xfrm>
            <a:off x="457200" y="357188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sz="2400" b="1"/>
              <a:t>Figure 4.6</a:t>
            </a:r>
            <a:r>
              <a:rPr lang="fr-FR" sz="2400"/>
              <a:t> General Adaptation Syndrome</a:t>
            </a:r>
            <a:endParaRPr lang="en-US" sz="2400"/>
          </a:p>
        </p:txBody>
      </p:sp>
      <p:sp>
        <p:nvSpPr>
          <p:cNvPr id="166916" name="Text Placeholder 2"/>
          <p:cNvSpPr>
            <a:spLocks/>
          </p:cNvSpPr>
          <p:nvPr/>
        </p:nvSpPr>
        <p:spPr bwMode="auto">
          <a:xfrm>
            <a:off x="6034088" y="1536700"/>
            <a:ext cx="2895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5588" indent="-255588">
              <a:lnSpc>
                <a:spcPct val="80000"/>
              </a:lnSpc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r>
              <a:rPr lang="en-US" sz="1600" dirty="0"/>
              <a:t>In the alarm stage, resistance drops at first as the sympathetic system quickly activates</a:t>
            </a:r>
          </a:p>
          <a:p>
            <a:pPr marL="255588" indent="-255588">
              <a:lnSpc>
                <a:spcPct val="80000"/>
              </a:lnSpc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r>
              <a:rPr lang="en-US" sz="1600" dirty="0"/>
              <a:t>Resistance then rapidly increases as the body mobilizes its defense systems</a:t>
            </a:r>
          </a:p>
          <a:p>
            <a:pPr marL="255588" indent="-255588">
              <a:lnSpc>
                <a:spcPct val="80000"/>
              </a:lnSpc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r>
              <a:rPr lang="en-US" sz="1600" dirty="0" smtClean="0"/>
              <a:t>In </a:t>
            </a:r>
            <a:r>
              <a:rPr lang="en-US" sz="1600" dirty="0"/>
              <a:t>the resistance stage, the body is working at a much increased level of resistance, using resources until the stress ends or the resources run out </a:t>
            </a:r>
          </a:p>
          <a:p>
            <a:pPr marL="255588" indent="-255588">
              <a:lnSpc>
                <a:spcPct val="80000"/>
              </a:lnSpc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r>
              <a:rPr lang="en-US" sz="1600" dirty="0" smtClean="0"/>
              <a:t>In </a:t>
            </a:r>
            <a:r>
              <a:rPr lang="en-US" sz="1600" dirty="0"/>
              <a:t>the exhaustion stage, the body is no longer able to resist as resources have been depleted, and at this point disease and even death are possible</a:t>
            </a:r>
          </a:p>
        </p:txBody>
      </p:sp>
      <p:pic>
        <p:nvPicPr>
          <p:cNvPr id="1669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71600"/>
            <a:ext cx="5410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 idx="4294967295"/>
          </p:nvPr>
        </p:nvSpPr>
        <p:spPr>
          <a:xfrm>
            <a:off x="457200" y="2159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smtClean="0"/>
              <a:t>Immune system (1 of 2)</a:t>
            </a:r>
          </a:p>
        </p:txBody>
      </p:sp>
      <p:sp>
        <p:nvSpPr>
          <p:cNvPr id="56322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4.6: Explain how hormones interact with the immune system.</a:t>
            </a:r>
          </a:p>
        </p:txBody>
      </p:sp>
      <p:sp>
        <p:nvSpPr>
          <p:cNvPr id="56323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57200" y="1574800"/>
            <a:ext cx="8229600" cy="45259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Immune system: cells, organs, and chemicals of the body that respond to attacks from diseases, infections, and injuries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Stress triggers the same response in the immune system that infection triggers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Confers stress toleration</a:t>
            </a:r>
          </a:p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Psychoneuroimmunology: the study of the effects of psychological factors on the immune system</a:t>
            </a:r>
          </a:p>
          <a:p>
            <a:pPr eaLnBrk="1" hangingPunct="1">
              <a:buClr>
                <a:srgbClr val="D22D00"/>
              </a:buClr>
            </a:pPr>
            <a:endParaRPr lang="en-US" smtClean="0"/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>
          <a:xfrm>
            <a:off x="457200" y="2159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smtClean="0"/>
              <a:t>Immune system (2 of 2)</a:t>
            </a:r>
          </a:p>
        </p:txBody>
      </p:sp>
      <p:sp>
        <p:nvSpPr>
          <p:cNvPr id="57346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4.6: Explain how hormones interact with the immune system.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57347" name="Content Placeholder 3"/>
          <p:cNvSpPr>
            <a:spLocks noGrp="1"/>
          </p:cNvSpPr>
          <p:nvPr>
            <p:ph sz="quarter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Heart disease: stress puts people at higher risk for coronary heart disease (C</a:t>
            </a:r>
            <a:r>
              <a:rPr lang="en-US" altLang="en-US" sz="100" smtClean="0"/>
              <a:t> </a:t>
            </a:r>
            <a:r>
              <a:rPr lang="en-US" altLang="en-US" smtClean="0"/>
              <a:t>H</a:t>
            </a:r>
            <a:r>
              <a:rPr lang="en-US" altLang="en-US" sz="100" smtClean="0"/>
              <a:t> </a:t>
            </a:r>
            <a:r>
              <a:rPr lang="en-US" altLang="en-US" smtClean="0"/>
              <a:t>D)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Stress </a:t>
            </a:r>
            <a:r>
              <a:rPr lang="en-US" smtClean="0"/>
              <a:t>builds up a waxy substance called plaque in the arteries of the heart</a:t>
            </a:r>
            <a:endParaRPr lang="en-US" altLang="en-US" smtClean="0"/>
          </a:p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Cancer: </a:t>
            </a:r>
            <a:r>
              <a:rPr lang="en-US" smtClean="0"/>
              <a:t>collection of diseases that can affect any part of the body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Cancer cells divide without stopping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Results in tumor </a:t>
            </a:r>
          </a:p>
          <a:p>
            <a:pPr eaLnBrk="1" hangingPunct="1">
              <a:buClr>
                <a:srgbClr val="D22D00"/>
              </a:buCl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Placeholder 2" hidden="1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368925"/>
            <a:ext cx="8229600" cy="915988"/>
          </a:xfrm>
          <a:noFill/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/>
          </a:p>
        </p:txBody>
      </p:sp>
      <p:sp>
        <p:nvSpPr>
          <p:cNvPr id="168963" name="Title 1"/>
          <p:cNvSpPr>
            <a:spLocks/>
          </p:cNvSpPr>
          <p:nvPr/>
        </p:nvSpPr>
        <p:spPr bwMode="auto">
          <a:xfrm>
            <a:off x="457200" y="381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/>
              <a:t>Figure 4.7 </a:t>
            </a:r>
            <a:r>
              <a:rPr lang="en-US" sz="2400"/>
              <a:t>Stress and Coronary Heart Disease</a:t>
            </a:r>
          </a:p>
        </p:txBody>
      </p:sp>
      <p:sp>
        <p:nvSpPr>
          <p:cNvPr id="168964" name="Text Placeholder 2"/>
          <p:cNvSpPr>
            <a:spLocks/>
          </p:cNvSpPr>
          <p:nvPr/>
        </p:nvSpPr>
        <p:spPr bwMode="auto">
          <a:xfrm>
            <a:off x="5715000" y="685800"/>
            <a:ext cx="2971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buClr>
                <a:srgbClr val="D22D00"/>
              </a:buClr>
              <a:buFont typeface="Arial" charset="0"/>
              <a:buChar char="•"/>
            </a:pPr>
            <a:r>
              <a:rPr lang="en-US" sz="1600" dirty="0"/>
              <a:t> The blue box on the left represents various sources of stress (Type A personality refers to someone who is ambitious, always working, and usually hostile</a:t>
            </a:r>
            <a:r>
              <a:rPr lang="en-US" sz="1600" dirty="0" smtClean="0"/>
              <a:t>) </a:t>
            </a:r>
            <a:endParaRPr lang="en-US" sz="1600" dirty="0"/>
          </a:p>
          <a:p>
            <a:pPr>
              <a:buClr>
                <a:srgbClr val="D22D00"/>
              </a:buClr>
              <a:buFont typeface="Arial" charset="0"/>
              <a:buChar char="•"/>
            </a:pPr>
            <a:r>
              <a:rPr lang="en-US" sz="1600" dirty="0"/>
              <a:t> In addition to the physical</a:t>
            </a:r>
          </a:p>
          <a:p>
            <a:pPr>
              <a:buClr>
                <a:srgbClr val="D22D00"/>
              </a:buClr>
              <a:buFont typeface="Arial" charset="0"/>
              <a:buNone/>
            </a:pPr>
            <a:r>
              <a:rPr lang="en-US" sz="1600" dirty="0"/>
              <a:t>reactions that accompany the stress reaction, an individual under stress may be more</a:t>
            </a:r>
          </a:p>
          <a:p>
            <a:pPr>
              <a:buClr>
                <a:srgbClr val="D22D00"/>
              </a:buClr>
              <a:buFont typeface="Arial" charset="0"/>
              <a:buNone/>
            </a:pPr>
            <a:r>
              <a:rPr lang="en-US" sz="1600" dirty="0"/>
              <a:t>likely to engage in unhealthy behavior such as overeating, drinking alcohol or taking other</a:t>
            </a:r>
          </a:p>
          <a:p>
            <a:pPr>
              <a:buClr>
                <a:srgbClr val="D22D00"/>
              </a:buClr>
              <a:buFont typeface="Arial" charset="0"/>
              <a:buNone/>
            </a:pPr>
            <a:r>
              <a:rPr lang="en-US" sz="1600" dirty="0"/>
              <a:t>kinds of drugs, avoiding exercise, and acting out in anger or frustration</a:t>
            </a:r>
          </a:p>
          <a:p>
            <a:pPr>
              <a:buClr>
                <a:srgbClr val="D22D00"/>
              </a:buClr>
              <a:buFont typeface="Arial" charset="0"/>
              <a:buChar char="•"/>
            </a:pPr>
            <a:r>
              <a:rPr lang="en-US" sz="1600" dirty="0"/>
              <a:t> This kind of behavior also contributes to an increased risk of coronary heart </a:t>
            </a:r>
            <a:r>
              <a:rPr lang="en-US" sz="1600" dirty="0" smtClean="0"/>
              <a:t>disease</a:t>
            </a:r>
            <a:endParaRPr lang="en-US" sz="1600" dirty="0"/>
          </a:p>
        </p:txBody>
      </p:sp>
      <p:pic>
        <p:nvPicPr>
          <p:cNvPr id="1689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0"/>
            <a:ext cx="487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457200" y="2159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smtClean="0"/>
              <a:t>Structure of Neuron (1 of 3)</a:t>
            </a:r>
          </a:p>
        </p:txBody>
      </p:sp>
      <p:sp>
        <p:nvSpPr>
          <p:cNvPr id="21506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71488" y="773113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4.1: Describe the parts of the neuron and understand the basic process of neural transmission.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57200" y="1585913"/>
            <a:ext cx="8229600" cy="45259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smtClean="0"/>
              <a:t>Neuron: the basic cell that makes up the nervous system and that receives and sends messages within that system</a:t>
            </a:r>
          </a:p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Parts of a Neuron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Dendrites: 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Branch-like structures that receive messages from other neurons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Attached to the soma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Soma: 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The cell body of the neuron; contains the nucleus 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Maintains the life of the cell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5"/>
          <p:cNvSpPr>
            <a:spLocks noGrp="1"/>
          </p:cNvSpPr>
          <p:nvPr>
            <p:ph type="title"/>
          </p:nvPr>
        </p:nvSpPr>
        <p:spPr>
          <a:xfrm>
            <a:off x="457200" y="1993900"/>
            <a:ext cx="8229600" cy="2309813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US" sz="4000" smtClean="0"/>
              <a:t>Module 5</a:t>
            </a:r>
            <a:br>
              <a:rPr lang="en-US" sz="4000" smtClean="0"/>
            </a:br>
            <a:r>
              <a:rPr lang="en-US" sz="4000" smtClean="0"/>
              <a:t>The Brain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Learning Objectives"/>
          <p:cNvSpPr>
            <a:spLocks noGrp="1"/>
          </p:cNvSpPr>
          <p:nvPr>
            <p:ph type="title"/>
          </p:nvPr>
        </p:nvSpPr>
        <p:spPr>
          <a:xfrm>
            <a:off x="457200" y="146050"/>
            <a:ext cx="8229600" cy="627063"/>
          </a:xfrm>
        </p:spPr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60418" name="Learning Objective List"/>
          <p:cNvSpPr>
            <a:spLocks noGrp="1"/>
          </p:cNvSpPr>
          <p:nvPr>
            <p:ph idx="1"/>
          </p:nvPr>
        </p:nvSpPr>
        <p:spPr bwMode="auto">
          <a:xfrm>
            <a:off x="471488" y="1536700"/>
            <a:ext cx="8229600" cy="4525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lvl="1" indent="-457200" eaLnBrk="1" hangingPunct="1">
              <a:lnSpc>
                <a:spcPct val="150000"/>
              </a:lnSpc>
              <a:buClr>
                <a:schemeClr val="bg1"/>
              </a:buClr>
              <a:buFont typeface="Arial" charset="0"/>
              <a:buNone/>
              <a:tabLst>
                <a:tab pos="693738" algn="l"/>
                <a:tab pos="1485900" algn="l"/>
              </a:tabLst>
            </a:pPr>
            <a:r>
              <a:rPr lang="en-US" sz="1600" b="1" smtClean="0">
                <a:solidFill>
                  <a:srgbClr val="D22D00"/>
                </a:solidFill>
              </a:rPr>
              <a:t>5.1</a:t>
            </a:r>
            <a:r>
              <a:rPr lang="en-US" sz="1600" b="1" smtClean="0"/>
              <a:t>	</a:t>
            </a:r>
            <a:r>
              <a:rPr lang="en-IN" sz="1600" b="1" smtClean="0"/>
              <a:t>Describe tools used to study the brain and nervous system</a:t>
            </a:r>
            <a:r>
              <a:rPr lang="en-US" sz="1600" b="1" smtClean="0"/>
              <a:t>. </a:t>
            </a:r>
          </a:p>
          <a:p>
            <a:pPr marL="457200" lvl="1" indent="-457200" eaLnBrk="1" hangingPunct="1">
              <a:lnSpc>
                <a:spcPct val="150000"/>
              </a:lnSpc>
              <a:buClr>
                <a:schemeClr val="bg1"/>
              </a:buClr>
              <a:buFont typeface="Arial" charset="0"/>
              <a:buNone/>
              <a:tabLst>
                <a:tab pos="693738" algn="l"/>
                <a:tab pos="1485900" algn="l"/>
              </a:tabLst>
            </a:pPr>
            <a:r>
              <a:rPr lang="en-US" sz="1600" b="1" smtClean="0">
                <a:solidFill>
                  <a:srgbClr val="D22D00"/>
                </a:solidFill>
              </a:rPr>
              <a:t>5.2</a:t>
            </a:r>
            <a:r>
              <a:rPr lang="en-US" sz="1600" b="1" smtClean="0"/>
              <a:t>	Understand the structures and functions of the various parts of the central nervous system.</a:t>
            </a:r>
          </a:p>
          <a:p>
            <a:pPr marL="457200" lvl="1" indent="-457200" eaLnBrk="1" hangingPunct="1">
              <a:lnSpc>
                <a:spcPct val="150000"/>
              </a:lnSpc>
              <a:buClr>
                <a:schemeClr val="bg1"/>
              </a:buClr>
              <a:buFont typeface="Arial" charset="0"/>
              <a:buNone/>
              <a:tabLst>
                <a:tab pos="693738" algn="l"/>
                <a:tab pos="1485900" algn="l"/>
              </a:tabLst>
            </a:pPr>
            <a:r>
              <a:rPr lang="en-US" sz="1600" b="1" smtClean="0">
                <a:solidFill>
                  <a:srgbClr val="D22D00"/>
                </a:solidFill>
              </a:rPr>
              <a:t>5.3</a:t>
            </a:r>
            <a:r>
              <a:rPr lang="en-US" sz="1600" b="1" smtClean="0"/>
              <a:t>	</a:t>
            </a:r>
            <a:r>
              <a:rPr lang="en-IN" sz="1600" b="1" smtClean="0"/>
              <a:t>Explain how lateralization differentiates the hemispheres of the brain.</a:t>
            </a:r>
            <a:endParaRPr lang="en-US" sz="1600" b="1" smtClean="0"/>
          </a:p>
          <a:p>
            <a:pPr marL="457200" lvl="1" indent="-457200" eaLnBrk="1" hangingPunct="1">
              <a:lnSpc>
                <a:spcPct val="150000"/>
              </a:lnSpc>
              <a:buClr>
                <a:schemeClr val="bg1"/>
              </a:buClr>
              <a:buFont typeface="Arial" charset="0"/>
              <a:buNone/>
              <a:tabLst>
                <a:tab pos="693738" algn="l"/>
                <a:tab pos="1485900" algn="l"/>
              </a:tabLst>
            </a:pPr>
            <a:r>
              <a:rPr lang="en-US" sz="1600" b="1" smtClean="0">
                <a:solidFill>
                  <a:srgbClr val="D22D00"/>
                </a:solidFill>
              </a:rPr>
              <a:t>5.4</a:t>
            </a:r>
            <a:r>
              <a:rPr lang="en-US" sz="1600" b="1" smtClean="0"/>
              <a:t>	Describe various issues and advances in neuroscience and genetics.</a:t>
            </a:r>
          </a:p>
          <a:p>
            <a:pPr marL="0" indent="0" eaLnBrk="1" hangingPunct="1">
              <a:buFont typeface="Arial" charset="0"/>
              <a:buNone/>
              <a:tabLst>
                <a:tab pos="693738" algn="l"/>
                <a:tab pos="1485900" algn="l"/>
              </a:tabLst>
            </a:pPr>
            <a:endParaRPr lang="en-IN" sz="1600" b="1" smtClean="0"/>
          </a:p>
          <a:p>
            <a:pPr marL="457200" lvl="1" indent="-457200" eaLnBrk="1" hangingPunct="1">
              <a:lnSpc>
                <a:spcPct val="150000"/>
              </a:lnSpc>
              <a:buClr>
                <a:schemeClr val="bg1"/>
              </a:buClr>
              <a:buFont typeface="Arial" charset="0"/>
              <a:buNone/>
              <a:tabLst>
                <a:tab pos="693738" algn="l"/>
                <a:tab pos="1485900" algn="l"/>
              </a:tabLst>
            </a:pPr>
            <a:endParaRPr lang="en-US" sz="1600" b="1" smtClean="0"/>
          </a:p>
          <a:p>
            <a:pPr marL="457200" lvl="1" indent="-457200" eaLnBrk="1" hangingPunct="1">
              <a:lnSpc>
                <a:spcPct val="150000"/>
              </a:lnSpc>
              <a:buClr>
                <a:schemeClr val="bg1"/>
              </a:buClr>
              <a:buFont typeface="Arial" charset="0"/>
              <a:buNone/>
              <a:tabLst>
                <a:tab pos="693738" algn="l"/>
                <a:tab pos="1485900" algn="l"/>
              </a:tabLst>
            </a:pPr>
            <a:endParaRPr lang="en-US" sz="1600" b="1" smtClean="0"/>
          </a:p>
          <a:p>
            <a:pPr marL="457200" lvl="1" indent="-457200" eaLnBrk="1" hangingPunct="1">
              <a:lnSpc>
                <a:spcPct val="150000"/>
              </a:lnSpc>
              <a:buClr>
                <a:schemeClr val="bg1"/>
              </a:buClr>
              <a:buFont typeface="Arial" charset="0"/>
              <a:buNone/>
              <a:tabLst>
                <a:tab pos="693738" algn="l"/>
                <a:tab pos="1485900" algn="l"/>
              </a:tabLst>
            </a:pPr>
            <a:endParaRPr lang="en-US" sz="16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622300"/>
          </a:xfrm>
        </p:spPr>
        <p:txBody>
          <a:bodyPr/>
          <a:lstStyle/>
          <a:p>
            <a:pPr eaLnBrk="1" hangingPunct="1"/>
            <a:r>
              <a:rPr lang="en-US" altLang="en-US" smtClean="0"/>
              <a:t>Peeking Inside the Living Brain</a:t>
            </a:r>
            <a:endParaRPr lang="en-US" smtClean="0"/>
          </a:p>
        </p:txBody>
      </p:sp>
      <p:sp>
        <p:nvSpPr>
          <p:cNvPr id="62466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5.1: </a:t>
            </a:r>
            <a:r>
              <a:rPr lang="en-US" altLang="en-US" smtClean="0">
                <a:solidFill>
                  <a:srgbClr val="FFFFFF"/>
                </a:solidFill>
              </a:rPr>
              <a:t>Describe tools used to identify the brain and nervous system.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Content Placeholder 3"/>
          <p:cNvSpPr>
            <a:spLocks noGrp="1"/>
          </p:cNvSpPr>
          <p:nvPr>
            <p:ph sz="quarter" idx="14"/>
          </p:nvPr>
        </p:nvSpPr>
        <p:spPr bwMode="auto">
          <a:xfrm>
            <a:off x="457200" y="1520825"/>
            <a:ext cx="8229600" cy="4525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sz="2600" smtClean="0"/>
              <a:t>Studying humans and animals with brain damage or manipulated brain tissue</a:t>
            </a:r>
            <a:endParaRPr lang="en-US" altLang="en-US" sz="2600" smtClean="0"/>
          </a:p>
          <a:p>
            <a:pPr eaLnBrk="1" hangingPunct="1">
              <a:buClr>
                <a:srgbClr val="D22D00"/>
              </a:buClr>
            </a:pPr>
            <a:r>
              <a:rPr lang="en-US" altLang="en-US" sz="2600" smtClean="0"/>
              <a:t>Three methods: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Lesioning: sending a</a:t>
            </a:r>
            <a:r>
              <a:rPr lang="en-US" smtClean="0"/>
              <a:t>n electrical current strong enough to destroy the target neurons through the tip of the wire surgically inserted into the brain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Brain stimulation: temporarily disrupting or enhancing the normal functioning of specific brain areas through electrical stimulation, resulting in changes in behavior or cognition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Neuroimaging techniques: directly imaging the brain’s structure or its function</a:t>
            </a:r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622300"/>
          </a:xfrm>
        </p:spPr>
        <p:txBody>
          <a:bodyPr/>
          <a:lstStyle/>
          <a:p>
            <a:pPr eaLnBrk="1" hangingPunct="1"/>
            <a:r>
              <a:rPr lang="en-US" smtClean="0"/>
              <a:t>Manipulation Techniques (1 of 2)</a:t>
            </a:r>
          </a:p>
        </p:txBody>
      </p:sp>
      <p:sp>
        <p:nvSpPr>
          <p:cNvPr id="64514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4025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5.1: </a:t>
            </a:r>
            <a:r>
              <a:rPr lang="en-US" altLang="en-US" smtClean="0">
                <a:solidFill>
                  <a:srgbClr val="FFFFFF"/>
                </a:solidFill>
              </a:rPr>
              <a:t>Describe tools used to identify the brain and nervous system.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Content Placeholder 3"/>
          <p:cNvSpPr>
            <a:spLocks noGrp="1"/>
          </p:cNvSpPr>
          <p:nvPr>
            <p:ph sz="quarter" idx="14"/>
          </p:nvPr>
        </p:nvSpPr>
        <p:spPr bwMode="auto">
          <a:xfrm>
            <a:off x="460375" y="1587500"/>
            <a:ext cx="8305800" cy="4572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Lesioning:</a:t>
            </a:r>
            <a:endParaRPr lang="en-US" smtClean="0"/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Anesthetize animals.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Purposefully damage part of animal</a:t>
            </a:r>
            <a:r>
              <a:rPr lang="fr-FR" altLang="ja-JP" smtClean="0">
                <a:ea typeface="MS PGothic"/>
                <a:cs typeface="Arial" charset="0"/>
              </a:rPr>
              <a:t>'</a:t>
            </a:r>
            <a:r>
              <a:rPr lang="en-US" altLang="ja-JP" smtClean="0">
                <a:ea typeface="MS PGothic"/>
                <a:cs typeface="Arial" charset="0"/>
              </a:rPr>
              <a:t>s brain through electrical current to study that area scientifically.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Test the animal</a:t>
            </a:r>
            <a:r>
              <a:rPr lang="en-US" sz="2000" smtClean="0"/>
              <a:t> </a:t>
            </a:r>
            <a:r>
              <a:rPr lang="en-US" smtClean="0">
                <a:ea typeface="MS PGothic"/>
                <a:cs typeface="MS PGothic"/>
              </a:rPr>
              <a:t>to see what has happened to its abilities.</a:t>
            </a:r>
          </a:p>
          <a:p>
            <a:pPr eaLnBrk="1" hangingPunct="1">
              <a:buClr>
                <a:srgbClr val="D22D00"/>
              </a:buClr>
              <a:buFont typeface="Arial" charset="0"/>
              <a:buNone/>
            </a:pPr>
            <a:endParaRPr lang="en-US" altLang="en-US" sz="2400" smtClean="0">
              <a:ea typeface="MS PGothic"/>
              <a:cs typeface="MS PGothic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 idx="4294967295"/>
          </p:nvPr>
        </p:nvSpPr>
        <p:spPr>
          <a:xfrm>
            <a:off x="457200" y="2159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smtClean="0"/>
              <a:t>Manipulation Techniques (2 of 2)</a:t>
            </a:r>
          </a:p>
        </p:txBody>
      </p:sp>
      <p:sp>
        <p:nvSpPr>
          <p:cNvPr id="66562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4025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5.1: </a:t>
            </a:r>
            <a:r>
              <a:rPr lang="en-US" altLang="en-US" sz="1600" smtClean="0">
                <a:solidFill>
                  <a:srgbClr val="FFFFFF"/>
                </a:solidFill>
              </a:rPr>
              <a:t>Describe tools used to identify the brain and nervous system.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66563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60375" y="1584325"/>
            <a:ext cx="8305800" cy="4572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Brain Stimulation:</a:t>
            </a:r>
            <a:endParaRPr lang="en-US" altLang="en-US" sz="2400" smtClean="0"/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Invasive techniques: Stimulating from the inside</a:t>
            </a:r>
            <a:endParaRPr lang="en-IN" smtClean="0"/>
          </a:p>
          <a:p>
            <a:pPr lvl="2" eaLnBrk="1" hangingPunct="1">
              <a:buClr>
                <a:srgbClr val="D22D00"/>
              </a:buClr>
            </a:pPr>
            <a:r>
              <a:rPr lang="en-US" i="1" smtClean="0"/>
              <a:t>Deep brain stimulation (DBS)</a:t>
            </a:r>
            <a:r>
              <a:rPr lang="en-US" smtClean="0"/>
              <a:t>: electrodes placed in specific deep-brain areas and electrode wires are then routed to an impulse generator that sends impulses to specific brain areas of interest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Noninvasive techniques: Stimulating from the outside</a:t>
            </a:r>
            <a:endParaRPr lang="en-IN" smtClean="0"/>
          </a:p>
          <a:p>
            <a:pPr lvl="2" eaLnBrk="1" hangingPunct="1">
              <a:buClr>
                <a:srgbClr val="D22D00"/>
              </a:buClr>
            </a:pPr>
            <a:r>
              <a:rPr lang="en-US" i="1" smtClean="0"/>
              <a:t>Transcranial magnetic stimulation (TMS)</a:t>
            </a:r>
            <a:r>
              <a:rPr lang="en-US" smtClean="0"/>
              <a:t>: magnetic pulses are applied to the cortex using special copper wire coils positioned over the head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460375" y="215900"/>
            <a:ext cx="7661275" cy="546100"/>
          </a:xfrm>
        </p:spPr>
        <p:txBody>
          <a:bodyPr/>
          <a:lstStyle/>
          <a:p>
            <a:pPr eaLnBrk="1" hangingPunct="1"/>
            <a:r>
              <a:rPr lang="en-US" altLang="en-US" smtClean="0"/>
              <a:t>Mapping Brain Structure</a:t>
            </a:r>
            <a:endParaRPr lang="en-US" smtClean="0"/>
          </a:p>
        </p:txBody>
      </p:sp>
      <p:sp>
        <p:nvSpPr>
          <p:cNvPr id="68610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5.1: </a:t>
            </a:r>
            <a:r>
              <a:rPr lang="en-US" altLang="en-US" smtClean="0">
                <a:solidFill>
                  <a:srgbClr val="FFFFFF"/>
                </a:solidFill>
              </a:rPr>
              <a:t>Describe tools used to identify the brain and nervous system.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Content Placeholder 3"/>
          <p:cNvSpPr>
            <a:spLocks noGrp="1"/>
          </p:cNvSpPr>
          <p:nvPr>
            <p:ph sz="quarter" idx="14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Computed tomography (C</a:t>
            </a:r>
            <a:r>
              <a:rPr lang="en-US" altLang="en-US" sz="100" smtClean="0"/>
              <a:t> </a:t>
            </a:r>
            <a:r>
              <a:rPr lang="en-US" altLang="en-US" smtClean="0"/>
              <a:t>T): brain-imaging using computer-aided series of X-</a:t>
            </a:r>
            <a:r>
              <a:rPr lang="en-US" altLang="en-US" sz="100" smtClean="0"/>
              <a:t> </a:t>
            </a:r>
            <a:r>
              <a:rPr lang="en-US" altLang="en-US" smtClean="0"/>
              <a:t>rays; shows </a:t>
            </a:r>
            <a:r>
              <a:rPr lang="en-US" smtClean="0"/>
              <a:t>stroke damage, tumors, injuries, and abnormal brain structure</a:t>
            </a:r>
            <a:endParaRPr lang="en-US" altLang="en-US" smtClean="0"/>
          </a:p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Magnetic resonance imaging (M</a:t>
            </a:r>
            <a:r>
              <a:rPr lang="en-US" altLang="en-US" sz="100" smtClean="0"/>
              <a:t> </a:t>
            </a:r>
            <a:r>
              <a:rPr lang="en-US" altLang="en-US" smtClean="0"/>
              <a:t>R</a:t>
            </a:r>
            <a:r>
              <a:rPr lang="en-US" altLang="en-US" sz="100" smtClean="0"/>
              <a:t> </a:t>
            </a:r>
            <a:r>
              <a:rPr lang="en-US" altLang="en-US" smtClean="0"/>
              <a:t>I): more detailed than CT; shows effects of very small strokes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5.1: </a:t>
            </a:r>
            <a:r>
              <a:rPr lang="en-US" altLang="en-US" smtClean="0">
                <a:solidFill>
                  <a:srgbClr val="FFFFFF"/>
                </a:solidFill>
              </a:rPr>
              <a:t>Describe tools used to identify the brain and nervous system.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58" name="Content Placeholder 3"/>
          <p:cNvSpPr>
            <a:spLocks noGrp="1"/>
          </p:cNvSpPr>
          <p:nvPr>
            <p:ph sz="quarter" idx="14"/>
          </p:nvPr>
        </p:nvSpPr>
        <p:spPr bwMode="auto">
          <a:xfrm>
            <a:off x="450850" y="1606550"/>
            <a:ext cx="8382000" cy="4876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Electroencephalogram (E</a:t>
            </a:r>
            <a:r>
              <a:rPr lang="en-US" altLang="en-US" sz="100" smtClean="0"/>
              <a:t> </a:t>
            </a:r>
            <a:r>
              <a:rPr lang="en-US" altLang="en-US" smtClean="0"/>
              <a:t>E</a:t>
            </a:r>
            <a:r>
              <a:rPr lang="en-US" altLang="en-US" sz="100" smtClean="0"/>
              <a:t> </a:t>
            </a:r>
            <a:r>
              <a:rPr lang="en-US" altLang="en-US" smtClean="0"/>
              <a:t>G): 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Records electric activity of the cortex below specific areas of the skull using an electroencephalograph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Small metal-disk or sponge-like electrodes placed directly on the scalp with a special solution to help conduct electrical signals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Electrodes are connected to an amplifier in turn connected to a computer to view the information 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Resulting </a:t>
            </a:r>
            <a:r>
              <a:rPr lang="en-US" smtClean="0"/>
              <a:t>electrical output forms waves indicates stages of sleep, seizures, and even the presence of tumors; determination of active areas of brain during mental tasks</a:t>
            </a:r>
            <a:endParaRPr lang="en-US" altLang="en-US" smtClean="0"/>
          </a:p>
        </p:txBody>
      </p:sp>
      <p:sp>
        <p:nvSpPr>
          <p:cNvPr id="70659" name="Title 1"/>
          <p:cNvSpPr>
            <a:spLocks/>
          </p:cNvSpPr>
          <p:nvPr/>
        </p:nvSpPr>
        <p:spPr bwMode="auto">
          <a:xfrm>
            <a:off x="460375" y="155575"/>
            <a:ext cx="80073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en-US" sz="3600">
                <a:solidFill>
                  <a:schemeClr val="bg1"/>
                </a:solidFill>
              </a:rPr>
              <a:t>Mapping Brain</a:t>
            </a:r>
            <a:r>
              <a:rPr lang="en-US" altLang="en-US" sz="4000">
                <a:solidFill>
                  <a:schemeClr val="bg1"/>
                </a:solidFill>
              </a:rPr>
              <a:t> </a:t>
            </a:r>
            <a:r>
              <a:rPr lang="en-US" altLang="en-US" sz="3600">
                <a:solidFill>
                  <a:schemeClr val="bg1"/>
                </a:solidFill>
              </a:rPr>
              <a:t>Function </a:t>
            </a:r>
            <a:r>
              <a:rPr lang="en-US" sz="3600">
                <a:solidFill>
                  <a:schemeClr val="bg1"/>
                </a:solidFill>
              </a:rPr>
              <a:t>(1 of 2)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5.1: </a:t>
            </a:r>
            <a:r>
              <a:rPr lang="en-US" altLang="en-US" smtClean="0">
                <a:solidFill>
                  <a:srgbClr val="FFFFFF"/>
                </a:solidFill>
              </a:rPr>
              <a:t>Describe tools used to identify the brain and nervous system.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6" name="Content Placeholder 3"/>
          <p:cNvSpPr>
            <a:spLocks noGrp="1"/>
          </p:cNvSpPr>
          <p:nvPr>
            <p:ph sz="quarter" idx="14"/>
          </p:nvPr>
        </p:nvSpPr>
        <p:spPr bwMode="auto">
          <a:xfrm>
            <a:off x="457200" y="1600200"/>
            <a:ext cx="8686800" cy="4876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Positron emission tomography (PET): 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brain-imaging through injection of a radioactive glucose into the subject; computer detects activity of brain cells consuming the glucose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a color-coded image of the brain with lighter colors indicates greater activity</a:t>
            </a:r>
          </a:p>
          <a:p>
            <a:pPr eaLnBrk="1" hangingPunct="1">
              <a:buClr>
                <a:srgbClr val="D22D00"/>
              </a:buClr>
            </a:pPr>
            <a:r>
              <a:rPr lang="en-US" smtClean="0"/>
              <a:t>Functional magnetic resonance imaging (fMRI):</a:t>
            </a:r>
            <a:r>
              <a:rPr lang="en-US" smtClean="0">
                <a:latin typeface="Verdana" pitchFamily="34" charset="0"/>
              </a:rPr>
              <a:t> 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Computer tracks changes in the oxygen levels of the blood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Active brain areas are identified by superimposing the scan over the picture of the brain’s structure</a:t>
            </a:r>
          </a:p>
        </p:txBody>
      </p:sp>
      <p:sp>
        <p:nvSpPr>
          <p:cNvPr id="72707" name="Title 1"/>
          <p:cNvSpPr>
            <a:spLocks/>
          </p:cNvSpPr>
          <p:nvPr/>
        </p:nvSpPr>
        <p:spPr bwMode="auto">
          <a:xfrm>
            <a:off x="460375" y="219075"/>
            <a:ext cx="67468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en-US" sz="3600">
                <a:solidFill>
                  <a:schemeClr val="bg1"/>
                </a:solidFill>
              </a:rPr>
              <a:t>Mapping Brain Function </a:t>
            </a:r>
            <a:r>
              <a:rPr lang="en-US" sz="3600">
                <a:solidFill>
                  <a:schemeClr val="bg1"/>
                </a:solidFill>
              </a:rPr>
              <a:t>(2 of 2)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457200" y="371475"/>
            <a:ext cx="7961313" cy="457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Figure 5.1: </a:t>
            </a:r>
            <a:r>
              <a:rPr lang="en-US" altLang="en-US" smtClean="0"/>
              <a:t>Mapping Brain Structure</a:t>
            </a:r>
            <a:endParaRPr lang="en-US" smtClean="0"/>
          </a:p>
        </p:txBody>
      </p:sp>
      <p:sp>
        <p:nvSpPr>
          <p:cNvPr id="74754" name="Text Placeholder 2" hidden="1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5368925"/>
            <a:ext cx="8229600" cy="9159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1069975"/>
            <a:ext cx="578802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Text Placeholder 2"/>
          <p:cNvSpPr txBox="1">
            <a:spLocks/>
          </p:cNvSpPr>
          <p:nvPr/>
        </p:nvSpPr>
        <p:spPr bwMode="auto">
          <a:xfrm>
            <a:off x="457200" y="4733925"/>
            <a:ext cx="86868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en-US" sz="2400"/>
              <a:t>a. CT scan from a 5-year-old girl with a head injury and skull fracture</a:t>
            </a:r>
          </a:p>
          <a:p>
            <a:r>
              <a:rPr lang="en-US" sz="2400"/>
              <a:t>b. In an adult individual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460375" y="374650"/>
            <a:ext cx="7126288" cy="533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Figure 5.2: </a:t>
            </a:r>
            <a:r>
              <a:rPr lang="en-US" altLang="en-US" smtClean="0"/>
              <a:t>Mapping Brain Function</a:t>
            </a:r>
            <a:endParaRPr lang="en-US" smtClean="0"/>
          </a:p>
        </p:txBody>
      </p:sp>
      <p:sp>
        <p:nvSpPr>
          <p:cNvPr id="76802" name="Text Placeholder 2" hidden="1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5368925"/>
            <a:ext cx="8229600" cy="9159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Title 1"/>
          <p:cNvSpPr txBox="1">
            <a:spLocks/>
          </p:cNvSpPr>
          <p:nvPr/>
        </p:nvSpPr>
        <p:spPr bwMode="auto">
          <a:xfrm>
            <a:off x="488950" y="4030663"/>
            <a:ext cx="83661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/>
            <a:r>
              <a:rPr lang="en-US" altLang="en-US" sz="2400"/>
              <a:t>a. EEG record           b. </a:t>
            </a:r>
            <a:r>
              <a:rPr lang="en-US" sz="2400"/>
              <a:t>PET scan image      c. fMRI image</a:t>
            </a:r>
          </a:p>
        </p:txBody>
      </p:sp>
      <p:pic>
        <p:nvPicPr>
          <p:cNvPr id="7680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1143000"/>
            <a:ext cx="285591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9613" y="1123950"/>
            <a:ext cx="2836862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2050" y="1128713"/>
            <a:ext cx="2697163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457200" y="2159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smtClean="0"/>
              <a:t>Structure of Neuron (2 of 3)</a:t>
            </a:r>
          </a:p>
        </p:txBody>
      </p:sp>
      <p:sp>
        <p:nvSpPr>
          <p:cNvPr id="22530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95300" y="7778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4.1: Describe the parts of the neuron and understand the basic process of neural transmission.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22531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57200" y="1585913"/>
            <a:ext cx="8229600" cy="45259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Parts of a Neuron (continued)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Axon: </a:t>
            </a:r>
            <a:endParaRPr lang="en-US" altLang="en-US" sz="2800" smtClean="0"/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>
                <a:latin typeface="Verdana" pitchFamily="34" charset="0"/>
              </a:rPr>
              <a:t>Tube-like fiber attached to the soma</a:t>
            </a:r>
            <a:endParaRPr lang="en-US" smtClean="0">
              <a:latin typeface="Verdana" pitchFamily="34" charset="0"/>
            </a:endParaRPr>
          </a:p>
          <a:p>
            <a:pPr lvl="2" eaLnBrk="1" hangingPunct="1">
              <a:buClr>
                <a:srgbClr val="D22D00"/>
              </a:buClr>
            </a:pPr>
            <a:r>
              <a:rPr lang="en-US" smtClean="0">
                <a:latin typeface="Verdana" pitchFamily="34" charset="0"/>
              </a:rPr>
              <a:t>Carries electrical messages from the cell body (soma) to the terminal knobs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smtClean="0">
                <a:latin typeface="Verdana" pitchFamily="34" charset="0"/>
              </a:rPr>
              <a:t>End of the axon branches into terminals with </a:t>
            </a:r>
            <a:r>
              <a:rPr lang="en-US" altLang="en-US" smtClean="0">
                <a:latin typeface="Verdana" pitchFamily="34" charset="0"/>
              </a:rPr>
              <a:t>axon terminal bulbs that communicate with other nerve cells by releasing neurotransmitter</a:t>
            </a:r>
            <a:endParaRPr lang="en-US" altLang="en-US" sz="2400" smtClean="0"/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Myelin sheath: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>
                <a:latin typeface="Verdana" pitchFamily="34" charset="0"/>
              </a:rPr>
              <a:t>Fatty substances produced by certain glial cells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>
                <a:latin typeface="Verdana" pitchFamily="34" charset="0"/>
              </a:rPr>
              <a:t>Coats the axons of neurons to insulate, protect, and speed up the neural impulse.</a:t>
            </a: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622300"/>
          </a:xfrm>
        </p:spPr>
        <p:txBody>
          <a:bodyPr/>
          <a:lstStyle/>
          <a:p>
            <a:pPr eaLnBrk="1" hangingPunct="1"/>
            <a:r>
              <a:rPr lang="en-US" altLang="en-US" smtClean="0"/>
              <a:t>Structure of Human Brain</a:t>
            </a:r>
            <a:endParaRPr lang="en-US" smtClean="0"/>
          </a:p>
        </p:txBody>
      </p:sp>
      <p:sp>
        <p:nvSpPr>
          <p:cNvPr id="78850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699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5.2: Understand the </a:t>
            </a:r>
            <a:r>
              <a:rPr lang="en-US" smtClean="0">
                <a:solidFill>
                  <a:srgbClr val="FFFFFF"/>
                </a:solidFill>
              </a:rPr>
              <a:t>s</a:t>
            </a:r>
            <a:r>
              <a:rPr lang="en-US" altLang="en-US" smtClean="0">
                <a:solidFill>
                  <a:srgbClr val="FFFFFF"/>
                </a:solidFill>
              </a:rPr>
              <a:t>tructures and functions of the various parts of the central nervous system.</a:t>
            </a:r>
            <a:endParaRPr lang="en-US" smtClean="0"/>
          </a:p>
        </p:txBody>
      </p:sp>
      <p:sp>
        <p:nvSpPr>
          <p:cNvPr id="78851" name="Content Placeholder 3"/>
          <p:cNvSpPr>
            <a:spLocks noGrp="1"/>
          </p:cNvSpPr>
          <p:nvPr>
            <p:ph sz="quarter" idx="14"/>
          </p:nvPr>
        </p:nvSpPr>
        <p:spPr bwMode="auto">
          <a:xfrm>
            <a:off x="457200" y="1585913"/>
            <a:ext cx="8229600" cy="45259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Brain: three primary divisions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The forebrain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Cortex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Basal ganglia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Limbic system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The midbrain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Involved in sensory and motor functions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The hindbrain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Medulla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Pons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Reticular formation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Cerebellum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457200" y="366713"/>
            <a:ext cx="8216900" cy="304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Figure 5.3: </a:t>
            </a:r>
            <a:r>
              <a:rPr lang="en-US" altLang="en-US" smtClean="0"/>
              <a:t>Major Structures of the Human Brain</a:t>
            </a:r>
            <a:endParaRPr lang="en-US" smtClean="0"/>
          </a:p>
        </p:txBody>
      </p:sp>
      <p:sp>
        <p:nvSpPr>
          <p:cNvPr id="80898" name="Text Placeholder 2" hidden="1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5368925"/>
            <a:ext cx="8229600" cy="9159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50" y="800100"/>
            <a:ext cx="737235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6223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Hindbrain</a:t>
            </a:r>
            <a:r>
              <a:rPr lang="en-US" smtClean="0"/>
              <a:t> (1 of 2)</a:t>
            </a:r>
          </a:p>
        </p:txBody>
      </p:sp>
      <p:sp>
        <p:nvSpPr>
          <p:cNvPr id="82946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5.2: Understand the </a:t>
            </a:r>
            <a:r>
              <a:rPr lang="en-US" smtClean="0">
                <a:solidFill>
                  <a:srgbClr val="FFFFFF"/>
                </a:solidFill>
              </a:rPr>
              <a:t>s</a:t>
            </a:r>
            <a:r>
              <a:rPr lang="en-US" altLang="en-US" smtClean="0">
                <a:solidFill>
                  <a:srgbClr val="FFFFFF"/>
                </a:solidFill>
              </a:rPr>
              <a:t>tructures and functions of the various parts of the central nervous system.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7" name="Content Placeholder 3"/>
          <p:cNvSpPr>
            <a:spLocks noGrp="1"/>
          </p:cNvSpPr>
          <p:nvPr>
            <p:ph sz="quarter" idx="14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The Hindbrain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Medulla: means “</a:t>
            </a:r>
            <a:r>
              <a:rPr lang="en-US" smtClean="0"/>
              <a:t>the deep inside region or marrow”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smtClean="0"/>
              <a:t>First large swelling at the top of the spinal cord, forming the lowest part of the brain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Point where sensory nerves from the left and right sides of the body crossover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Controls life-sustaining functions such as breathing, swallowing, and heart rate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Pons: means “bridge”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Larger swelling above the medulla that connects the lower sections of the brain to the upper sections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Plays a part in sleep, dreaming, left–right body coordination, and arousal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6223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Hindbrain</a:t>
            </a:r>
            <a:r>
              <a:rPr lang="en-US" smtClean="0"/>
              <a:t> (2 of 2)</a:t>
            </a:r>
          </a:p>
        </p:txBody>
      </p:sp>
      <p:sp>
        <p:nvSpPr>
          <p:cNvPr id="84994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5.2: Understand the </a:t>
            </a:r>
            <a:r>
              <a:rPr lang="en-US" smtClean="0">
                <a:solidFill>
                  <a:srgbClr val="FFFFFF"/>
                </a:solidFill>
              </a:rPr>
              <a:t>s</a:t>
            </a:r>
            <a:r>
              <a:rPr lang="en-US" altLang="en-US" smtClean="0">
                <a:solidFill>
                  <a:srgbClr val="FFFFFF"/>
                </a:solidFill>
              </a:rPr>
              <a:t>tructures and functions of the various parts of the central nervous system.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5" name="Content Placeholder 3"/>
          <p:cNvSpPr>
            <a:spLocks noGrp="1"/>
          </p:cNvSpPr>
          <p:nvPr>
            <p:ph sz="quarter" idx="14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Reticular formation (R</a:t>
            </a:r>
            <a:r>
              <a:rPr lang="en-US" altLang="en-US" sz="100" smtClean="0"/>
              <a:t> </a:t>
            </a:r>
            <a:r>
              <a:rPr lang="en-US" altLang="en-US" smtClean="0"/>
              <a:t>F): area of neurons running through the middle of the medulla and the pons and slightly beyond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Responsible for selective attention and ignoring constant unchanging information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Reticular activating system (RAS): stimulates the upper part of the brain, keeping people awake and alert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Cerebellum: means “little brain”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Part of the lower brain located behind the pons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Controls involuntary, rapid, fine motor movement and coordinates voluntary movements that have to happen in rapid succession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6223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Limbic System</a:t>
            </a:r>
            <a:r>
              <a:rPr lang="en-US" smtClean="0"/>
              <a:t> (1 of 3)</a:t>
            </a:r>
          </a:p>
        </p:txBody>
      </p:sp>
      <p:sp>
        <p:nvSpPr>
          <p:cNvPr id="87042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5.2: Understand the </a:t>
            </a:r>
            <a:r>
              <a:rPr lang="en-US" smtClean="0">
                <a:solidFill>
                  <a:srgbClr val="FFFFFF"/>
                </a:solidFill>
              </a:rPr>
              <a:t>s</a:t>
            </a:r>
            <a:r>
              <a:rPr lang="en-US" altLang="en-US" smtClean="0">
                <a:solidFill>
                  <a:srgbClr val="FFFFFF"/>
                </a:solidFill>
              </a:rPr>
              <a:t>tructures and functions of the various parts of the central nervous system.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3" name="Content Placeholder 3"/>
          <p:cNvSpPr>
            <a:spLocks noGrp="1"/>
          </p:cNvSpPr>
          <p:nvPr>
            <p:ph sz="quarter" idx="14"/>
          </p:nvPr>
        </p:nvSpPr>
        <p:spPr bwMode="auto">
          <a:xfrm>
            <a:off x="461963" y="1600200"/>
            <a:ext cx="8382000" cy="4267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dirty="0" smtClean="0"/>
              <a:t>Limbic system: subcortical structures located in the inner margin of the upper brain; involved in learning, emotion, and motivation</a:t>
            </a:r>
          </a:p>
          <a:p>
            <a:pPr eaLnBrk="1" hangingPunct="1">
              <a:buClr>
                <a:srgbClr val="D22D00"/>
              </a:buClr>
            </a:pPr>
            <a:r>
              <a:rPr lang="en-US" altLang="en-US" dirty="0" smtClean="0"/>
              <a:t>It includes:  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dirty="0" smtClean="0"/>
              <a:t>Thalamus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Hypothalamus 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Hippocampus 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Amygdala 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Cingulate cortex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5.2: Understand the </a:t>
            </a:r>
            <a:r>
              <a:rPr lang="en-US" smtClean="0">
                <a:solidFill>
                  <a:srgbClr val="FFFFFF"/>
                </a:solidFill>
              </a:rPr>
              <a:t>s</a:t>
            </a:r>
            <a:r>
              <a:rPr lang="en-US" altLang="en-US" smtClean="0">
                <a:solidFill>
                  <a:srgbClr val="FFFFFF"/>
                </a:solidFill>
              </a:rPr>
              <a:t>tructures and functions of the various parts of the central nervous system.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0" name="Content Placeholder 3"/>
          <p:cNvSpPr>
            <a:spLocks noGrp="1"/>
          </p:cNvSpPr>
          <p:nvPr>
            <p:ph sz="quarter" idx="14"/>
          </p:nvPr>
        </p:nvSpPr>
        <p:spPr bwMode="auto">
          <a:xfrm>
            <a:off x="460375" y="1579563"/>
            <a:ext cx="8499475" cy="4724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Thalamus: 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z="2200" smtClean="0"/>
              <a:t>Somewhat round structure in the center of the brain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z="2200" smtClean="0"/>
              <a:t>Receives sensory information from the lower part of the brain, processes it, relays it to the proper areas of the cortex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z="2200" smtClean="0"/>
              <a:t>Damage to the thalamus might result in the loss or partial loss of sensations</a:t>
            </a:r>
          </a:p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Hypothalamus: 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z="2200" smtClean="0"/>
              <a:t>Small structure in the brain located below the thalamus and directly above the pituitary gland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z="2200" smtClean="0"/>
              <a:t>Responsible for motivational behavior such as sleep, hunger, thirst, and sex; regulates homeostasis</a:t>
            </a:r>
          </a:p>
        </p:txBody>
      </p:sp>
      <p:sp>
        <p:nvSpPr>
          <p:cNvPr id="89091" name="Title 1"/>
          <p:cNvSpPr>
            <a:spLocks/>
          </p:cNvSpPr>
          <p:nvPr/>
        </p:nvSpPr>
        <p:spPr bwMode="auto">
          <a:xfrm>
            <a:off x="457200" y="215900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en-US" sz="3600">
                <a:solidFill>
                  <a:schemeClr val="bg1"/>
                </a:solidFill>
              </a:rPr>
              <a:t>The Limbic System</a:t>
            </a:r>
            <a:r>
              <a:rPr lang="en-US" sz="3600">
                <a:solidFill>
                  <a:schemeClr val="bg1"/>
                </a:solidFill>
              </a:rPr>
              <a:t> (2 of 3)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5.2: Understand the </a:t>
            </a:r>
            <a:r>
              <a:rPr lang="en-US" smtClean="0">
                <a:solidFill>
                  <a:srgbClr val="FFFFFF"/>
                </a:solidFill>
              </a:rPr>
              <a:t>s</a:t>
            </a:r>
            <a:r>
              <a:rPr lang="en-US" altLang="en-US" smtClean="0">
                <a:solidFill>
                  <a:srgbClr val="FFFFFF"/>
                </a:solidFill>
              </a:rPr>
              <a:t>tructures and functions of the various parts of the central nervous system.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38" name="Content Placeholder 3"/>
          <p:cNvSpPr>
            <a:spLocks noGrp="1"/>
          </p:cNvSpPr>
          <p:nvPr>
            <p:ph sz="quarter" idx="14"/>
          </p:nvPr>
        </p:nvSpPr>
        <p:spPr bwMode="auto">
          <a:xfrm>
            <a:off x="457200" y="1628775"/>
            <a:ext cx="8229600" cy="4525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rgbClr val="D22D00"/>
              </a:buClr>
            </a:pPr>
            <a:r>
              <a:rPr lang="en-US" altLang="en-US" dirty="0" smtClean="0"/>
              <a:t>Hippocampus: meaning “seahorse”</a:t>
            </a:r>
            <a:endParaRPr lang="en-US" altLang="ja-JP" dirty="0" smtClean="0">
              <a:ea typeface="MS PGothic"/>
              <a:cs typeface="Arial" charset="0"/>
            </a:endParaRPr>
          </a:p>
          <a:p>
            <a:pPr lvl="1" eaLnBrk="1" hangingPunct="1">
              <a:buClr>
                <a:srgbClr val="D22D00"/>
              </a:buClr>
            </a:pPr>
            <a:r>
              <a:rPr lang="en-US" altLang="en-US" dirty="0" smtClean="0"/>
              <a:t>Curved structure located within each temporal lobe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dirty="0" smtClean="0"/>
              <a:t>Responsible for the formation of long-term declarative memories</a:t>
            </a:r>
          </a:p>
          <a:p>
            <a:pPr eaLnBrk="1" hangingPunct="1">
              <a:lnSpc>
                <a:spcPct val="90000"/>
              </a:lnSpc>
              <a:buClr>
                <a:srgbClr val="D22D00"/>
              </a:buClr>
            </a:pPr>
            <a:r>
              <a:rPr lang="en-US" altLang="en-US" dirty="0" smtClean="0"/>
              <a:t>Amygdala: meaning “almond”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dirty="0" smtClean="0"/>
              <a:t>Located near the hippocampus</a:t>
            </a:r>
            <a:endParaRPr lang="en-US" altLang="ja-JP" dirty="0" smtClean="0">
              <a:ea typeface="MS PGothic"/>
              <a:cs typeface="MS PGothic"/>
            </a:endParaRPr>
          </a:p>
          <a:p>
            <a:pPr lvl="1" eaLnBrk="1" hangingPunct="1">
              <a:buClr>
                <a:srgbClr val="D22D00"/>
              </a:buClr>
            </a:pPr>
            <a:r>
              <a:rPr lang="en-US" altLang="en-US" dirty="0" smtClean="0"/>
              <a:t>Responsible for fear responses and the memory of fear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dirty="0" smtClean="0"/>
              <a:t>Information from the senses goes to the amygdala before the upper part of the brain stimulating quicker response</a:t>
            </a:r>
          </a:p>
        </p:txBody>
      </p:sp>
      <p:sp>
        <p:nvSpPr>
          <p:cNvPr id="91139" name="Title 1"/>
          <p:cNvSpPr>
            <a:spLocks/>
          </p:cNvSpPr>
          <p:nvPr/>
        </p:nvSpPr>
        <p:spPr bwMode="auto">
          <a:xfrm>
            <a:off x="457200" y="215900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en-US" sz="3600">
                <a:solidFill>
                  <a:schemeClr val="bg1"/>
                </a:solidFill>
              </a:rPr>
              <a:t>The Limbic System</a:t>
            </a:r>
            <a:r>
              <a:rPr lang="en-US" sz="3600">
                <a:solidFill>
                  <a:schemeClr val="bg1"/>
                </a:solidFill>
              </a:rPr>
              <a:t> (3 of 3)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442912"/>
          </a:xfrm>
        </p:spPr>
        <p:txBody>
          <a:bodyPr/>
          <a:lstStyle/>
          <a:p>
            <a:pPr eaLnBrk="1" hangingPunct="1"/>
            <a:r>
              <a:rPr lang="en-US" b="1" smtClean="0"/>
              <a:t>Figure 5.4: </a:t>
            </a:r>
            <a:r>
              <a:rPr lang="en-US" smtClean="0"/>
              <a:t>The Limbic System</a:t>
            </a:r>
          </a:p>
        </p:txBody>
      </p:sp>
      <p:sp>
        <p:nvSpPr>
          <p:cNvPr id="93186" name="Text Placeholder 2" hidden="1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5368925"/>
            <a:ext cx="8229600" cy="9159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762000"/>
            <a:ext cx="716280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5.2: Understand the </a:t>
            </a:r>
            <a:r>
              <a:rPr lang="en-US" sz="1600" smtClean="0">
                <a:solidFill>
                  <a:srgbClr val="FFFFFF"/>
                </a:solidFill>
              </a:rPr>
              <a:t>s</a:t>
            </a:r>
            <a:r>
              <a:rPr lang="en-US" altLang="en-US" sz="1600" smtClean="0">
                <a:solidFill>
                  <a:srgbClr val="FFFFFF"/>
                </a:solidFill>
              </a:rPr>
              <a:t>tructures and functions of the various parts of the central nervous system.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95234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57200" y="1628775"/>
            <a:ext cx="8229600" cy="45259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rgbClr val="D22D00"/>
              </a:buClr>
            </a:pPr>
            <a:r>
              <a:rPr lang="en-US" altLang="en-US" smtClean="0"/>
              <a:t>Outermost covering of the brain consisting of densely packed neurons</a:t>
            </a:r>
          </a:p>
          <a:p>
            <a:pPr eaLnBrk="1" hangingPunct="1">
              <a:lnSpc>
                <a:spcPct val="90000"/>
              </a:lnSpc>
              <a:buClr>
                <a:srgbClr val="D22D00"/>
              </a:buClr>
            </a:pPr>
            <a:r>
              <a:rPr lang="en-US" altLang="en-US" smtClean="0"/>
              <a:t>One-tenth of an inch thick on average</a:t>
            </a:r>
          </a:p>
          <a:p>
            <a:pPr eaLnBrk="1" hangingPunct="1">
              <a:lnSpc>
                <a:spcPct val="90000"/>
              </a:lnSpc>
              <a:buClr>
                <a:srgbClr val="D22D00"/>
              </a:buClr>
            </a:pPr>
            <a:r>
              <a:rPr lang="en-US" altLang="en-US" smtClean="0"/>
              <a:t>Wrinkled surface allows for more surface area for neurons to fit in the small space inside the skull</a:t>
            </a:r>
          </a:p>
          <a:p>
            <a:pPr eaLnBrk="1" hangingPunct="1">
              <a:lnSpc>
                <a:spcPct val="90000"/>
              </a:lnSpc>
              <a:buClr>
                <a:srgbClr val="D22D00"/>
              </a:buClr>
            </a:pPr>
            <a:r>
              <a:rPr lang="en-US" altLang="en-US" smtClean="0"/>
              <a:t>Responsible for higher thought processes and interpretation of sensory input</a:t>
            </a:r>
          </a:p>
        </p:txBody>
      </p:sp>
      <p:sp>
        <p:nvSpPr>
          <p:cNvPr id="95235" name="Title 1"/>
          <p:cNvSpPr>
            <a:spLocks/>
          </p:cNvSpPr>
          <p:nvPr/>
        </p:nvSpPr>
        <p:spPr bwMode="auto">
          <a:xfrm>
            <a:off x="457200" y="215900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en-US" sz="3600">
                <a:solidFill>
                  <a:schemeClr val="bg1"/>
                </a:solidFill>
              </a:rPr>
              <a:t>Cortex</a:t>
            </a:r>
            <a:endParaRPr 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622300"/>
          </a:xfrm>
        </p:spPr>
        <p:txBody>
          <a:bodyPr/>
          <a:lstStyle/>
          <a:p>
            <a:pPr eaLnBrk="1" hangingPunct="1"/>
            <a:r>
              <a:rPr lang="en-US" altLang="en-US" smtClean="0"/>
              <a:t>Cerebral Hemispheres (1 of 2)</a:t>
            </a:r>
            <a:endParaRPr lang="en-US" smtClean="0"/>
          </a:p>
        </p:txBody>
      </p:sp>
      <p:sp>
        <p:nvSpPr>
          <p:cNvPr id="97282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5.2: Understand the </a:t>
            </a:r>
            <a:r>
              <a:rPr lang="en-US" smtClean="0">
                <a:solidFill>
                  <a:srgbClr val="FFFFFF"/>
                </a:solidFill>
              </a:rPr>
              <a:t>s</a:t>
            </a:r>
            <a:r>
              <a:rPr lang="en-US" altLang="en-US" smtClean="0">
                <a:solidFill>
                  <a:srgbClr val="FFFFFF"/>
                </a:solidFill>
              </a:rPr>
              <a:t>tructures and functions of the various parts of the central nervous system.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3" name="Content Placeholder 3"/>
          <p:cNvSpPr>
            <a:spLocks noGrp="1"/>
          </p:cNvSpPr>
          <p:nvPr>
            <p:ph sz="quarter" idx="14"/>
          </p:nvPr>
        </p:nvSpPr>
        <p:spPr bwMode="auto">
          <a:xfrm>
            <a:off x="460375" y="1579563"/>
            <a:ext cx="8472488" cy="46783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z="2700" smtClean="0"/>
              <a:t>Two hemispherical sections of the brain cortex</a:t>
            </a:r>
          </a:p>
          <a:p>
            <a:pPr eaLnBrk="1" hangingPunct="1">
              <a:buClr>
                <a:srgbClr val="D22D00"/>
              </a:buClr>
            </a:pPr>
            <a:r>
              <a:rPr lang="en-US" altLang="en-US" sz="2700" smtClean="0"/>
              <a:t>Corpus callosum:</a:t>
            </a:r>
            <a:r>
              <a:rPr lang="en-US" altLang="en-US" smtClean="0"/>
              <a:t> </a:t>
            </a:r>
            <a:r>
              <a:rPr lang="en-US" smtClean="0"/>
              <a:t>meaning “hard bodies”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z="2300" smtClean="0"/>
              <a:t>Tough, thick band of neural fibers that connects the right and left cerebral hemispheres</a:t>
            </a:r>
          </a:p>
          <a:p>
            <a:pPr eaLnBrk="1" hangingPunct="1">
              <a:buClr>
                <a:srgbClr val="D22D00"/>
              </a:buClr>
            </a:pPr>
            <a:r>
              <a:rPr lang="en-US" sz="2700" smtClean="0"/>
              <a:t>Contralateral organization: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z="2300" smtClean="0"/>
              <a:t>For specific regions, each hemisphere is responsible for the opposite side of the body, for control or for receiving information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z="2300" smtClean="0"/>
              <a:t>Plays a role in information coming from many of the sense organs to the brain, and in the motor commands originating in the brain going to the rest of the body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457200" y="2159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smtClean="0"/>
              <a:t>Structure of Neuron (3 of 3)</a:t>
            </a:r>
          </a:p>
        </p:txBody>
      </p:sp>
      <p:sp>
        <p:nvSpPr>
          <p:cNvPr id="23554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95300" y="7778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4.1: Describe the parts of the neuron and understand the basic process of neural transmission.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23555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57200" y="1574800"/>
            <a:ext cx="8229600" cy="45259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smtClean="0"/>
              <a:t>Multiple sclerosis (MS)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The myelin sheath is destroyed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Leads to diminished or complete loss of neural functioning in those damaged cells, particularly associated with muscle control and movement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Symptoms include fatigue, changes in vision, balance problems, and numbness, tingling, or muscle weakness in the arms or legs</a:t>
            </a: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 idx="4294967295"/>
          </p:nvPr>
        </p:nvSpPr>
        <p:spPr>
          <a:xfrm>
            <a:off x="457200" y="2159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altLang="en-US" smtClean="0"/>
              <a:t>Cerebral Hemispheres (2 of 2)</a:t>
            </a:r>
            <a:endParaRPr lang="en-US" smtClean="0"/>
          </a:p>
        </p:txBody>
      </p:sp>
      <p:sp>
        <p:nvSpPr>
          <p:cNvPr id="99330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5.2: Understand the </a:t>
            </a:r>
            <a:r>
              <a:rPr lang="en-US" sz="1600" smtClean="0">
                <a:solidFill>
                  <a:srgbClr val="FFFFFF"/>
                </a:solidFill>
              </a:rPr>
              <a:t>s</a:t>
            </a:r>
            <a:r>
              <a:rPr lang="en-US" altLang="en-US" sz="1600" smtClean="0">
                <a:solidFill>
                  <a:srgbClr val="FFFFFF"/>
                </a:solidFill>
              </a:rPr>
              <a:t>tructures and functions of the various parts of the central nervous system.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160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99331" name="Content Placeholder 3"/>
          <p:cNvSpPr>
            <a:spLocks/>
          </p:cNvSpPr>
          <p:nvPr/>
        </p:nvSpPr>
        <p:spPr bwMode="auto">
          <a:xfrm>
            <a:off x="460375" y="1579563"/>
            <a:ext cx="8472488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r>
              <a:rPr lang="en-US" sz="2800"/>
              <a:t>Each hemisphere can be divided into four lobes:</a:t>
            </a:r>
          </a:p>
          <a:p>
            <a:pPr marL="742950" lvl="1" indent="-285750">
              <a:spcBef>
                <a:spcPts val="600"/>
              </a:spcBef>
              <a:buClr>
                <a:srgbClr val="D22D00"/>
              </a:buClr>
              <a:buFont typeface="Arial" charset="0"/>
              <a:buChar char="–"/>
            </a:pPr>
            <a:r>
              <a:rPr lang="en-US" sz="2300"/>
              <a:t>Occipital</a:t>
            </a:r>
          </a:p>
          <a:p>
            <a:pPr marL="742950" lvl="1" indent="-285750">
              <a:spcBef>
                <a:spcPts val="600"/>
              </a:spcBef>
              <a:buClr>
                <a:srgbClr val="D22D00"/>
              </a:buClr>
              <a:buFont typeface="Arial" charset="0"/>
              <a:buChar char="–"/>
            </a:pPr>
            <a:r>
              <a:rPr lang="en-US" sz="2300"/>
              <a:t>Parietal</a:t>
            </a:r>
          </a:p>
          <a:p>
            <a:pPr marL="742950" lvl="1" indent="-285750">
              <a:spcBef>
                <a:spcPts val="600"/>
              </a:spcBef>
              <a:buClr>
                <a:srgbClr val="D22D00"/>
              </a:buClr>
              <a:buFont typeface="Arial" charset="0"/>
              <a:buChar char="–"/>
            </a:pPr>
            <a:r>
              <a:rPr lang="en-US" sz="2300"/>
              <a:t>Temporal</a:t>
            </a:r>
          </a:p>
          <a:p>
            <a:pPr marL="742950" lvl="1" indent="-285750">
              <a:spcBef>
                <a:spcPts val="600"/>
              </a:spcBef>
              <a:buClr>
                <a:srgbClr val="D22D00"/>
              </a:buClr>
              <a:buFont typeface="Arial" charset="0"/>
              <a:buChar char="–"/>
            </a:pPr>
            <a:r>
              <a:rPr lang="en-US" sz="2300"/>
              <a:t>Frontal</a:t>
            </a:r>
          </a:p>
          <a:p>
            <a:pPr marL="742950" lvl="1" indent="-285750">
              <a:spcBef>
                <a:spcPts val="600"/>
              </a:spcBef>
              <a:buClr>
                <a:srgbClr val="D22D00"/>
              </a:buClr>
              <a:buFont typeface="Arial" charset="0"/>
              <a:buChar char="–"/>
            </a:pPr>
            <a:endParaRPr lang="en-US" sz="2300"/>
          </a:p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endParaRPr lang="en-US" sz="2800"/>
          </a:p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endParaRPr lang="en-US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457200" y="371475"/>
            <a:ext cx="8686800" cy="1066800"/>
          </a:xfrm>
        </p:spPr>
        <p:txBody>
          <a:bodyPr/>
          <a:lstStyle/>
          <a:p>
            <a:pPr eaLnBrk="1" hangingPunct="1"/>
            <a:r>
              <a:rPr lang="en-US" b="1" smtClean="0"/>
              <a:t>Figure 5.5: </a:t>
            </a:r>
            <a:r>
              <a:rPr lang="en-US" altLang="en-US" smtClean="0"/>
              <a:t>The Lobes of the Brain: </a:t>
            </a:r>
            <a:r>
              <a:rPr lang="en-US" smtClean="0"/>
              <a:t>Occipital, Parietal, Temporal, and Frontal</a:t>
            </a:r>
            <a:endParaRPr lang="en-US" altLang="en-US" smtClean="0"/>
          </a:p>
        </p:txBody>
      </p:sp>
      <p:sp>
        <p:nvSpPr>
          <p:cNvPr id="101378" name="Text Placeholder 2" hidden="1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5368925"/>
            <a:ext cx="8229600" cy="9159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6800"/>
            <a:ext cx="57912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622300"/>
          </a:xfrm>
        </p:spPr>
        <p:txBody>
          <a:bodyPr/>
          <a:lstStyle/>
          <a:p>
            <a:pPr eaLnBrk="1" hangingPunct="1"/>
            <a:r>
              <a:rPr lang="en-US" altLang="en-US" smtClean="0"/>
              <a:t>Four Lobes of the Brain </a:t>
            </a:r>
            <a:r>
              <a:rPr lang="en-US" smtClean="0"/>
              <a:t>(1 of 5)</a:t>
            </a:r>
          </a:p>
        </p:txBody>
      </p:sp>
      <p:sp>
        <p:nvSpPr>
          <p:cNvPr id="102402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5.2: Understand the </a:t>
            </a:r>
            <a:r>
              <a:rPr lang="en-US" smtClean="0">
                <a:solidFill>
                  <a:srgbClr val="FFFFFF"/>
                </a:solidFill>
              </a:rPr>
              <a:t>s</a:t>
            </a:r>
            <a:r>
              <a:rPr lang="en-US" altLang="en-US" smtClean="0">
                <a:solidFill>
                  <a:srgbClr val="FFFFFF"/>
                </a:solidFill>
              </a:rPr>
              <a:t>tructures and functions of the various parts of the central nervous system.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3" name="Content Placeholder 3"/>
          <p:cNvSpPr>
            <a:spLocks noGrp="1"/>
          </p:cNvSpPr>
          <p:nvPr>
            <p:ph sz="quarter" idx="14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dirty="0" smtClean="0"/>
              <a:t>Occipital lobe: 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dirty="0" smtClean="0"/>
              <a:t>Section of the brain located at the rear and bottom of each cerebral hemisphere 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dirty="0" smtClean="0"/>
              <a:t>Contains the visual centers of the brain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dirty="0" smtClean="0"/>
              <a:t>Primary visual cortex: processes visual information from the eyes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dirty="0" smtClean="0"/>
              <a:t>Visual association cortex: helps identify and make sense of the visual information from the eyes</a:t>
            </a:r>
          </a:p>
          <a:p>
            <a:pPr lvl="2" eaLnBrk="1" hangingPunct="1">
              <a:buClr>
                <a:srgbClr val="D22D00"/>
              </a:buClr>
              <a:buFont typeface="Wingdings" pitchFamily="2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622300"/>
          </a:xfrm>
        </p:spPr>
        <p:txBody>
          <a:bodyPr/>
          <a:lstStyle/>
          <a:p>
            <a:pPr eaLnBrk="1" hangingPunct="1"/>
            <a:r>
              <a:rPr lang="en-US" altLang="en-US" smtClean="0"/>
              <a:t>Four Lobes of the Brain </a:t>
            </a:r>
            <a:r>
              <a:rPr lang="en-US" smtClean="0"/>
              <a:t>(2 of 5)</a:t>
            </a:r>
          </a:p>
        </p:txBody>
      </p:sp>
      <p:sp>
        <p:nvSpPr>
          <p:cNvPr id="104450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5.2: Understand the </a:t>
            </a:r>
            <a:r>
              <a:rPr lang="en-US" smtClean="0">
                <a:solidFill>
                  <a:srgbClr val="FFFFFF"/>
                </a:solidFill>
              </a:rPr>
              <a:t>s</a:t>
            </a:r>
            <a:r>
              <a:rPr lang="en-US" altLang="en-US" smtClean="0">
                <a:solidFill>
                  <a:srgbClr val="FFFFFF"/>
                </a:solidFill>
              </a:rPr>
              <a:t>tructures and functions of the various parts of the central nervous system.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1" name="Content Placeholder 3"/>
          <p:cNvSpPr>
            <a:spLocks noGrp="1"/>
          </p:cNvSpPr>
          <p:nvPr>
            <p:ph sz="quarter" idx="14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Parietal Lobes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Sections of the brain located at the top and back of each cerebral hemisphere just under the parietal bone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Comprises the somatosensory cortex: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Area of cortex at the front of the parietal lobes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The cells at the top of the brain receive information from the bottom of the body and vice versa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Responsible for processing information from the skin and internal body receptors for touch, temperature, and body position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622300"/>
          </a:xfrm>
        </p:spPr>
        <p:txBody>
          <a:bodyPr/>
          <a:lstStyle/>
          <a:p>
            <a:pPr eaLnBrk="1" hangingPunct="1"/>
            <a:r>
              <a:rPr lang="en-US" altLang="en-US" smtClean="0"/>
              <a:t>Four Lobes of the Brain</a:t>
            </a:r>
            <a:r>
              <a:rPr lang="en-US" smtClean="0"/>
              <a:t> (3 of 5)</a:t>
            </a:r>
          </a:p>
        </p:txBody>
      </p:sp>
      <p:sp>
        <p:nvSpPr>
          <p:cNvPr id="106498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5.2: Understand the </a:t>
            </a:r>
            <a:r>
              <a:rPr lang="en-US" smtClean="0">
                <a:solidFill>
                  <a:srgbClr val="FFFFFF"/>
                </a:solidFill>
              </a:rPr>
              <a:t>s</a:t>
            </a:r>
            <a:r>
              <a:rPr lang="en-US" altLang="en-US" smtClean="0">
                <a:solidFill>
                  <a:srgbClr val="FFFFFF"/>
                </a:solidFill>
              </a:rPr>
              <a:t>tructures and functions of the various parts of the central nervous system.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499" name="Content Placeholder 3"/>
          <p:cNvSpPr>
            <a:spLocks noGrp="1"/>
          </p:cNvSpPr>
          <p:nvPr>
            <p:ph sz="quarter" idx="14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Temporal lobes: 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Areas of the cortex located just behind the temples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Responsible for the sense of hearing and meaningful speech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Comprises: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Primary auditory cortex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Auditory association area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An area involved in language in the left temporal lobe</a:t>
            </a:r>
          </a:p>
          <a:p>
            <a:pPr lvl="2" eaLnBrk="1" hangingPunct="1">
              <a:buClr>
                <a:srgbClr val="D22D00"/>
              </a:buClr>
            </a:pPr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622300"/>
          </a:xfrm>
        </p:spPr>
        <p:txBody>
          <a:bodyPr/>
          <a:lstStyle/>
          <a:p>
            <a:pPr eaLnBrk="1" hangingPunct="1"/>
            <a:r>
              <a:rPr lang="en-US" altLang="en-US" smtClean="0"/>
              <a:t>Four Lobes of the Brain</a:t>
            </a:r>
            <a:r>
              <a:rPr lang="en-US" smtClean="0"/>
              <a:t> (4 of 5)</a:t>
            </a:r>
          </a:p>
        </p:txBody>
      </p:sp>
      <p:sp>
        <p:nvSpPr>
          <p:cNvPr id="108546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5.2: Understand the </a:t>
            </a:r>
            <a:r>
              <a:rPr lang="en-US" smtClean="0">
                <a:solidFill>
                  <a:srgbClr val="FFFFFF"/>
                </a:solidFill>
              </a:rPr>
              <a:t>s</a:t>
            </a:r>
            <a:r>
              <a:rPr lang="en-US" altLang="en-US" smtClean="0">
                <a:solidFill>
                  <a:srgbClr val="FFFFFF"/>
                </a:solidFill>
              </a:rPr>
              <a:t>tructures and functions of the various parts of the central nervous system.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7" name="Content Placeholder 3"/>
          <p:cNvSpPr>
            <a:spLocks noGrp="1"/>
          </p:cNvSpPr>
          <p:nvPr>
            <p:ph sz="quarter" idx="14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dirty="0" smtClean="0"/>
              <a:t>Frontal lobes: 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dirty="0" smtClean="0"/>
              <a:t>Areas of the brain located in the front and top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dirty="0" smtClean="0"/>
              <a:t>Responsible for higher mental functions of the brain </a:t>
            </a:r>
            <a:r>
              <a:rPr lang="en-US" dirty="0" smtClean="0"/>
              <a:t>–</a:t>
            </a:r>
            <a:r>
              <a:rPr lang="en-US" altLang="en-US" dirty="0" smtClean="0"/>
              <a:t>planning, personality, memory storage, impulse control, complex decision making and the production of fluent speech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dirty="0" smtClean="0"/>
              <a:t>Helps control emotions through its connection to the limbic system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 idx="4294967295"/>
          </p:nvPr>
        </p:nvSpPr>
        <p:spPr>
          <a:xfrm>
            <a:off x="457200" y="2159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altLang="en-US" smtClean="0"/>
              <a:t>Four Lobes of the Brain</a:t>
            </a:r>
            <a:r>
              <a:rPr lang="en-US" smtClean="0"/>
              <a:t> (5 of 5)</a:t>
            </a:r>
          </a:p>
        </p:txBody>
      </p:sp>
      <p:sp>
        <p:nvSpPr>
          <p:cNvPr id="110594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5.2: Understand the </a:t>
            </a:r>
            <a:r>
              <a:rPr lang="en-US" sz="1600" smtClean="0">
                <a:solidFill>
                  <a:srgbClr val="FFFFFF"/>
                </a:solidFill>
              </a:rPr>
              <a:t>s</a:t>
            </a:r>
            <a:r>
              <a:rPr lang="en-US" altLang="en-US" sz="1600" smtClean="0">
                <a:solidFill>
                  <a:srgbClr val="FFFFFF"/>
                </a:solidFill>
              </a:rPr>
              <a:t>tructures and functions of the various parts of the central nervous system.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160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110595" name="Content Placeholder 3"/>
          <p:cNvSpPr>
            <a:spLocks noGrp="1"/>
          </p:cNvSpPr>
          <p:nvPr>
            <p:ph sz="quarter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Frontal lobes (continued): It comprises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Prefrontal cortex: most forward part of the frontal lobes; responsible for performing mental and motor tasks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Motor cortex: 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Rear section of the frontal lobe; resembles the somatosensory cortex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Controls the movements of the body’s voluntary muscles by sending commands out to the somatic division of the peripheral nervous system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altLang="en-US" smtClean="0"/>
              <a:t>Comprises mirror neurons that fire when an animal performs an action or when an animal observes that same action being performed by another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442912"/>
          </a:xfrm>
        </p:spPr>
        <p:txBody>
          <a:bodyPr/>
          <a:lstStyle/>
          <a:p>
            <a:pPr eaLnBrk="1" hangingPunct="1"/>
            <a:r>
              <a:rPr lang="en-US" b="1" smtClean="0"/>
              <a:t>Figure 5.6: </a:t>
            </a:r>
            <a:r>
              <a:rPr lang="en-US" altLang="en-US" smtClean="0"/>
              <a:t>The Motor and Somatosensory Cortex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5080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Text Placeholder 2"/>
          <p:cNvSpPr txBox="1">
            <a:spLocks/>
          </p:cNvSpPr>
          <p:nvPr/>
        </p:nvSpPr>
        <p:spPr bwMode="auto">
          <a:xfrm>
            <a:off x="5562600" y="838200"/>
            <a:ext cx="3276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buClr>
                <a:schemeClr val="accent1"/>
              </a:buClr>
              <a:buFont typeface="Arial" charset="0"/>
              <a:buNone/>
            </a:pPr>
            <a:endParaRPr lang="en-US" sz="24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38800" y="762000"/>
            <a:ext cx="3048000" cy="525780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Aft>
                <a:spcPts val="0"/>
              </a:spcAft>
              <a:defRPr/>
            </a:pPr>
            <a:endParaRPr lang="en-US" alt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12645" name="Title 1"/>
          <p:cNvSpPr txBox="1">
            <a:spLocks/>
          </p:cNvSpPr>
          <p:nvPr/>
        </p:nvSpPr>
        <p:spPr bwMode="auto">
          <a:xfrm>
            <a:off x="5638800" y="1328738"/>
            <a:ext cx="32750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r>
              <a:rPr lang="en-US" altLang="en-US" sz="2200"/>
              <a:t>The motor cortex controls the voluntary muscles of the body. </a:t>
            </a:r>
          </a:p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r>
              <a:rPr lang="en-US" altLang="en-US" sz="2200"/>
              <a:t>Body parts are drawn larger or smaller according to the number of cortical cells devoted to that body part.</a:t>
            </a:r>
            <a:endParaRPr lang="en-US" altLang="en-US" sz="2400"/>
          </a:p>
          <a:p>
            <a:pPr marL="255588" indent="-255588">
              <a:spcBef>
                <a:spcPts val="1500"/>
              </a:spcBef>
              <a:buClr>
                <a:srgbClr val="D22D00"/>
              </a:buClr>
              <a:buFont typeface="Arial" charset="0"/>
              <a:buChar char="•"/>
            </a:pPr>
            <a:r>
              <a:rPr lang="en-US" altLang="en-US" sz="2200"/>
              <a:t>The somatosensory cortex receives information about the sense of touch and body position.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622300"/>
          </a:xfrm>
        </p:spPr>
        <p:txBody>
          <a:bodyPr/>
          <a:lstStyle/>
          <a:p>
            <a:pPr eaLnBrk="1" hangingPunct="1"/>
            <a:r>
              <a:rPr lang="en-US" smtClean="0"/>
              <a:t>Association Areas of Cortex (1 of 4)</a:t>
            </a:r>
          </a:p>
        </p:txBody>
      </p:sp>
      <p:sp>
        <p:nvSpPr>
          <p:cNvPr id="113666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5.2: Understand the </a:t>
            </a:r>
            <a:r>
              <a:rPr lang="en-US" smtClean="0">
                <a:solidFill>
                  <a:srgbClr val="FFFFFF"/>
                </a:solidFill>
              </a:rPr>
              <a:t>s</a:t>
            </a:r>
            <a:r>
              <a:rPr lang="en-US" altLang="en-US" smtClean="0">
                <a:solidFill>
                  <a:srgbClr val="FFFFFF"/>
                </a:solidFill>
              </a:rPr>
              <a:t>tructures and functions of the various parts of the central nervous system.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7" name="Content Placeholder 3"/>
          <p:cNvSpPr>
            <a:spLocks noGrp="1"/>
          </p:cNvSpPr>
          <p:nvPr>
            <p:ph sz="quarter" idx="14"/>
          </p:nvPr>
        </p:nvSpPr>
        <p:spPr bwMode="auto">
          <a:xfrm>
            <a:off x="457200" y="1585913"/>
            <a:ext cx="8229600" cy="45259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Areas within each lobe of the cortex responsible for the coordination and interpretation of information, as well as higher mental processing</a:t>
            </a:r>
          </a:p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Make connections between the sensory information coming into the brain and stored memories, images, and knowledge</a:t>
            </a:r>
          </a:p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Majority of these areas present in the frontal lobe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622300"/>
          </a:xfrm>
        </p:spPr>
        <p:txBody>
          <a:bodyPr/>
          <a:lstStyle/>
          <a:p>
            <a:pPr eaLnBrk="1" hangingPunct="1"/>
            <a:r>
              <a:rPr lang="en-US" smtClean="0"/>
              <a:t>Association Areas of Cortex (2 of 4)</a:t>
            </a:r>
          </a:p>
        </p:txBody>
      </p:sp>
      <p:sp>
        <p:nvSpPr>
          <p:cNvPr id="115714" name="Content Placeholder 3"/>
          <p:cNvSpPr>
            <a:spLocks noGrp="1"/>
          </p:cNvSpPr>
          <p:nvPr>
            <p:ph sz="quarter" idx="14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ja-JP" dirty="0" err="1" smtClean="0">
                <a:ea typeface="MS PGothic"/>
                <a:cs typeface="Arial" charset="0"/>
              </a:rPr>
              <a:t>Broca’s</a:t>
            </a:r>
            <a:r>
              <a:rPr lang="en-US" altLang="ja-JP" dirty="0" smtClean="0">
                <a:ea typeface="MS PGothic"/>
                <a:cs typeface="Arial" charset="0"/>
              </a:rPr>
              <a:t> area: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ja-JP" dirty="0" smtClean="0">
                <a:ea typeface="MS PGothic"/>
                <a:cs typeface="Arial" charset="0"/>
              </a:rPr>
              <a:t>Present in the left frontal lobe of most people; allows smooth and fluent speech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dirty="0" err="1" smtClean="0">
                <a:ea typeface="MS PGothic"/>
                <a:cs typeface="Arial" charset="0"/>
              </a:rPr>
              <a:t>Broca’s</a:t>
            </a:r>
            <a:r>
              <a:rPr lang="en-US" altLang="en-US" dirty="0" smtClean="0">
                <a:ea typeface="MS PGothic"/>
                <a:cs typeface="Arial" charset="0"/>
              </a:rPr>
              <a:t> aphasia: </a:t>
            </a:r>
            <a:r>
              <a:rPr lang="en-US" altLang="ja-JP" dirty="0" smtClean="0">
                <a:ea typeface="MS PGothic"/>
                <a:cs typeface="Arial" charset="0"/>
              </a:rPr>
              <a:t>Condition resulting from damage to </a:t>
            </a:r>
            <a:r>
              <a:rPr lang="en-US" altLang="ja-JP" dirty="0" smtClean="0">
                <a:ea typeface="MS PGothic"/>
                <a:cs typeface="MS PGothic"/>
              </a:rPr>
              <a:t>the area causes broken speech </a:t>
            </a:r>
            <a:r>
              <a:rPr lang="en-US" dirty="0" smtClean="0"/>
              <a:t>– </a:t>
            </a:r>
            <a:r>
              <a:rPr lang="en-US" altLang="ja-JP" dirty="0" smtClean="0">
                <a:ea typeface="MS PGothic"/>
                <a:cs typeface="MS PGothic"/>
              </a:rPr>
              <a:t>halting with mispronounced words </a:t>
            </a:r>
          </a:p>
          <a:p>
            <a:pPr lvl="1" eaLnBrk="1" hangingPunct="1">
              <a:buClr>
                <a:srgbClr val="D22D00"/>
              </a:buClr>
            </a:pPr>
            <a:endParaRPr lang="en-US" altLang="ja-JP" dirty="0" smtClean="0">
              <a:ea typeface="MS PGothic"/>
              <a:cs typeface="MS PGothic"/>
            </a:endParaRPr>
          </a:p>
        </p:txBody>
      </p:sp>
      <p:sp>
        <p:nvSpPr>
          <p:cNvPr id="115715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5.2: Understand the </a:t>
            </a:r>
            <a:r>
              <a:rPr lang="en-US" smtClean="0">
                <a:solidFill>
                  <a:srgbClr val="FFFFFF"/>
                </a:solidFill>
              </a:rPr>
              <a:t>s</a:t>
            </a:r>
            <a:r>
              <a:rPr lang="en-US" altLang="en-US" smtClean="0">
                <a:solidFill>
                  <a:srgbClr val="FFFFFF"/>
                </a:solidFill>
              </a:rPr>
              <a:t>tructures and functions of the various parts of the central nervous system.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482600" y="3048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altLang="en-US" sz="2800" smtClean="0"/>
              <a:t>Generating the Message: Neural Impulse (1 of 2)</a:t>
            </a:r>
            <a:endParaRPr lang="en-US" sz="2800" smtClean="0"/>
          </a:p>
        </p:txBody>
      </p:sp>
      <p:sp>
        <p:nvSpPr>
          <p:cNvPr id="24578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2600" y="787400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4.1: Describe the parts of the neuron and understand the basic process of neural transmission.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24579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57200" y="1549400"/>
            <a:ext cx="8229600" cy="45259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dirty="0" smtClean="0"/>
              <a:t>A neuron at rest is electrically charged due to the presence of ions inside the cell</a:t>
            </a:r>
          </a:p>
          <a:p>
            <a:pPr eaLnBrk="1" hangingPunct="1">
              <a:buClr>
                <a:srgbClr val="D22D00"/>
              </a:buClr>
            </a:pPr>
            <a:r>
              <a:rPr lang="en-US" dirty="0" smtClean="0"/>
              <a:t>Ions: charged particles located inside and outside the cell’s semiliquid solution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Inside neuron – negatively charged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Outside neuron – positively charged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dirty="0" smtClean="0"/>
              <a:t>Difference in charges creates an electrical potential</a:t>
            </a:r>
          </a:p>
          <a:p>
            <a:pPr eaLnBrk="1" hangingPunct="1">
              <a:buClr>
                <a:srgbClr val="D22D00"/>
              </a:buClr>
            </a:pPr>
            <a:r>
              <a:rPr lang="en-US" dirty="0" smtClean="0"/>
              <a:t>Initial state of the cell – resting potential; the cell is at rest and ions channels are closed</a:t>
            </a:r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622300"/>
          </a:xfrm>
        </p:spPr>
        <p:txBody>
          <a:bodyPr/>
          <a:lstStyle/>
          <a:p>
            <a:pPr eaLnBrk="1" hangingPunct="1"/>
            <a:r>
              <a:rPr lang="en-US" smtClean="0"/>
              <a:t>Association Areas of Cortex (3 of 4)</a:t>
            </a:r>
          </a:p>
        </p:txBody>
      </p:sp>
      <p:sp>
        <p:nvSpPr>
          <p:cNvPr id="117762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5.2: Understand the </a:t>
            </a:r>
            <a:r>
              <a:rPr lang="en-US" smtClean="0">
                <a:solidFill>
                  <a:srgbClr val="FFFFFF"/>
                </a:solidFill>
              </a:rPr>
              <a:t>s</a:t>
            </a:r>
            <a:r>
              <a:rPr lang="en-US" altLang="en-US" smtClean="0">
                <a:solidFill>
                  <a:srgbClr val="FFFFFF"/>
                </a:solidFill>
              </a:rPr>
              <a:t>tructures and functions of the various parts of the central nervous system.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3" name="Content Placeholder 3"/>
          <p:cNvSpPr>
            <a:spLocks noGrp="1"/>
          </p:cNvSpPr>
          <p:nvPr>
            <p:ph sz="quarter" idx="14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Wernicke’</a:t>
            </a:r>
            <a:r>
              <a:rPr lang="en-US" altLang="ja-JP" smtClean="0">
                <a:ea typeface="MS PGothic"/>
                <a:cs typeface="Arial" charset="0"/>
              </a:rPr>
              <a:t>s area: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ja-JP" smtClean="0">
                <a:ea typeface="MS PGothic"/>
                <a:cs typeface="Arial" charset="0"/>
              </a:rPr>
              <a:t>Part of the left temporal lobe; involved in understanding the meaning of words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Wernicke’</a:t>
            </a:r>
            <a:r>
              <a:rPr lang="en-US" altLang="ja-JP" smtClean="0">
                <a:ea typeface="MS PGothic"/>
                <a:cs typeface="MS PGothic"/>
              </a:rPr>
              <a:t>s aphasia: Damage to the area leads to a condition where the affected person is able to speak fluently and pronounce entirely wrong words correctly</a:t>
            </a:r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622300"/>
          </a:xfrm>
        </p:spPr>
        <p:txBody>
          <a:bodyPr/>
          <a:lstStyle/>
          <a:p>
            <a:pPr eaLnBrk="1" hangingPunct="1"/>
            <a:r>
              <a:rPr lang="en-US" smtClean="0"/>
              <a:t>Association Areas of Cortex (4 of 4)</a:t>
            </a:r>
          </a:p>
        </p:txBody>
      </p:sp>
      <p:sp>
        <p:nvSpPr>
          <p:cNvPr id="119810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5.2: Understand the </a:t>
            </a:r>
            <a:r>
              <a:rPr lang="en-US" smtClean="0">
                <a:solidFill>
                  <a:srgbClr val="FFFFFF"/>
                </a:solidFill>
              </a:rPr>
              <a:t>s</a:t>
            </a:r>
            <a:r>
              <a:rPr lang="en-US" altLang="en-US" smtClean="0">
                <a:solidFill>
                  <a:srgbClr val="FFFFFF"/>
                </a:solidFill>
              </a:rPr>
              <a:t>tructures and functions of the various parts of the central nervous system.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1" name="Content Placeholder 3"/>
          <p:cNvSpPr>
            <a:spLocks noGrp="1"/>
          </p:cNvSpPr>
          <p:nvPr>
            <p:ph sz="quarter" idx="14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smtClean="0"/>
              <a:t>Spatial neglect or unilateral neglect: 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Condition produced by damage to the right parietal and occipital lobes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Results in an inability to recognize objects or body parts in the left visual field</a:t>
            </a:r>
          </a:p>
          <a:p>
            <a:pPr lvl="1" eaLnBrk="1" hangingPunct="1">
              <a:buClr>
                <a:srgbClr val="D22D00"/>
              </a:buClr>
            </a:pPr>
            <a:endParaRPr lang="en-US" smtClean="0"/>
          </a:p>
          <a:p>
            <a:pPr eaLnBrk="1" hangingPunct="1">
              <a:buClr>
                <a:srgbClr val="D22D00"/>
              </a:buClr>
            </a:pP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622300"/>
          </a:xfrm>
        </p:spPr>
        <p:txBody>
          <a:bodyPr/>
          <a:lstStyle/>
          <a:p>
            <a:pPr eaLnBrk="1" hangingPunct="1"/>
            <a:r>
              <a:rPr lang="en-US" altLang="en-US" smtClean="0"/>
              <a:t>Split-Brain Research (1 of 2)</a:t>
            </a:r>
            <a:endParaRPr lang="en-US" smtClean="0"/>
          </a:p>
        </p:txBody>
      </p:sp>
      <p:sp>
        <p:nvSpPr>
          <p:cNvPr id="121858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815975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</a:t>
            </a:r>
            <a:r>
              <a:rPr lang="en-US" smtClean="0">
                <a:solidFill>
                  <a:srgbClr val="FFFFFF"/>
                </a:solidFill>
              </a:rPr>
              <a:t>5.3</a:t>
            </a:r>
            <a:r>
              <a:rPr lang="en-US" altLang="en-US" smtClean="0">
                <a:solidFill>
                  <a:srgbClr val="FFFFFF"/>
                </a:solidFill>
              </a:rPr>
              <a:t>: Explain how lateralization differentiates the hemispheres of the brain.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59" name="Content Placeholder 3"/>
          <p:cNvSpPr>
            <a:spLocks noGrp="1"/>
          </p:cNvSpPr>
          <p:nvPr>
            <p:ph sz="quarter" idx="14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Hemispheric specialization experiment: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Roger Sperry cut through the corpus callosum, creating a split brain, to cure epilepsy; initial success in animal and human subjects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Special testing conducted by sending messages to only one side of the brain in patients with a split brain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 idx="4294967295"/>
          </p:nvPr>
        </p:nvSpPr>
        <p:spPr>
          <a:xfrm>
            <a:off x="457200" y="2159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altLang="en-US" smtClean="0"/>
              <a:t>Split-Brain Research (2 of 2)</a:t>
            </a:r>
            <a:endParaRPr lang="en-US" smtClean="0"/>
          </a:p>
        </p:txBody>
      </p:sp>
      <p:sp>
        <p:nvSpPr>
          <p:cNvPr id="123906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815975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</a:t>
            </a:r>
            <a:r>
              <a:rPr lang="en-US" sz="1600" smtClean="0">
                <a:solidFill>
                  <a:srgbClr val="FFFFFF"/>
                </a:solidFill>
              </a:rPr>
              <a:t>5.3</a:t>
            </a:r>
            <a:r>
              <a:rPr lang="en-US" altLang="en-US" sz="1600" smtClean="0">
                <a:solidFill>
                  <a:srgbClr val="FFFFFF"/>
                </a:solidFill>
              </a:rPr>
              <a:t>: Explain how lateralization differentiates the hemispheres of the brain.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160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123907" name="Content Placeholder 3"/>
          <p:cNvSpPr>
            <a:spLocks noGrp="1"/>
          </p:cNvSpPr>
          <p:nvPr>
            <p:ph sz="quarter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Results: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Left hemisphere specializes in language, speech, handwriting, calculation (math), sense of time and rhythm, and thought analysis 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altLang="en-US" smtClean="0"/>
              <a:t>Right hemisphere specializes in processing involving perception, visualization, spatial perception, recognition of patterns, faces, emotions, melodies, expression of emotions, and comprehension of simple language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00013"/>
            <a:ext cx="8229600" cy="641350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Table 5.1: Specialization of the Two Hemispheres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92275"/>
            <a:ext cx="7621588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66800"/>
          </a:xfrm>
        </p:spPr>
        <p:txBody>
          <a:bodyPr/>
          <a:lstStyle/>
          <a:p>
            <a:pPr eaLnBrk="1" hangingPunct="1"/>
            <a:r>
              <a:rPr lang="en-US" b="1" smtClean="0"/>
              <a:t>Figure 5.7: </a:t>
            </a:r>
            <a:r>
              <a:rPr lang="en-US" altLang="en-US" smtClean="0"/>
              <a:t>The Split-Brain Experiment (s</a:t>
            </a:r>
            <a:r>
              <a:rPr lang="en-US" smtClean="0"/>
              <a:t>pecialization of the left and right hemispheres of the brain)</a:t>
            </a:r>
            <a:r>
              <a:rPr lang="en-IN" smtClean="0"/>
              <a:t/>
            </a:r>
            <a:br>
              <a:rPr lang="en-IN" smtClean="0"/>
            </a:br>
            <a:endParaRPr lang="en-US" altLang="en-US" smtClean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4825" y="1066800"/>
            <a:ext cx="31496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>
          <a:xfrm>
            <a:off x="508000" y="266700"/>
            <a:ext cx="8915400" cy="762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Attention-Deficit/Hyperactivity Disorder (ADHD)</a:t>
            </a:r>
            <a:endParaRPr lang="en-US" sz="3200" smtClean="0"/>
          </a:p>
        </p:txBody>
      </p:sp>
      <p:sp>
        <p:nvSpPr>
          <p:cNvPr id="128002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481013" y="830263"/>
            <a:ext cx="8229600" cy="403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Learning Objective </a:t>
            </a:r>
            <a:r>
              <a:rPr lang="en-US" smtClean="0">
                <a:solidFill>
                  <a:srgbClr val="FFFFFF"/>
                </a:solidFill>
              </a:rPr>
              <a:t>5.4</a:t>
            </a:r>
            <a:r>
              <a:rPr lang="en-US" altLang="en-US" smtClean="0">
                <a:solidFill>
                  <a:srgbClr val="FFFFFF"/>
                </a:solidFill>
              </a:rPr>
              <a:t>: Describe various issues and advances in neuroscience and genetics.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3" name="Content Placeholder 3"/>
          <p:cNvSpPr>
            <a:spLocks noGrp="1"/>
          </p:cNvSpPr>
          <p:nvPr>
            <p:ph sz="quarter" idx="14"/>
          </p:nvPr>
        </p:nvSpPr>
        <p:spPr bwMode="auto">
          <a:xfrm>
            <a:off x="457200" y="1571625"/>
            <a:ext cx="8534400" cy="4648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</a:pPr>
            <a:r>
              <a:rPr lang="en-US" dirty="0" smtClean="0"/>
              <a:t>A developmental disorder involving behavioral and cognitive aspects of inattention, impulsivity, and hyperactivity</a:t>
            </a:r>
          </a:p>
          <a:p>
            <a:pPr eaLnBrk="1" hangingPunct="1">
              <a:buClr>
                <a:srgbClr val="D22D00"/>
              </a:buClr>
            </a:pPr>
            <a:r>
              <a:rPr lang="en-US" altLang="en-US" dirty="0" smtClean="0"/>
              <a:t>Causes with specific markers: biological, cognitive, or behavioral</a:t>
            </a:r>
          </a:p>
          <a:p>
            <a:pPr eaLnBrk="1" hangingPunct="1">
              <a:buClr>
                <a:srgbClr val="D22D00"/>
              </a:buClr>
            </a:pPr>
            <a:r>
              <a:rPr lang="en-US" altLang="en-US" dirty="0" smtClean="0"/>
              <a:t>Majority of the research focuses on cognitive attention problems: lack of vigilance and lack of control of one’s own cognitive processes</a:t>
            </a:r>
          </a:p>
          <a:p>
            <a:pPr eaLnBrk="1" hangingPunct="1">
              <a:buClr>
                <a:srgbClr val="D22D00"/>
              </a:buClr>
            </a:pPr>
            <a:r>
              <a:rPr lang="en-US" altLang="en-US" dirty="0" smtClean="0"/>
              <a:t>Current research focuses on environmental, biological, genetic, and personality factors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5"/>
          <p:cNvSpPr>
            <a:spLocks/>
          </p:cNvSpPr>
          <p:nvPr/>
        </p:nvSpPr>
        <p:spPr bwMode="auto">
          <a:xfrm>
            <a:off x="457200" y="1524000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en-US" sz="4000"/>
              <a:t>Module 6</a:t>
            </a:r>
            <a:br>
              <a:rPr lang="en-US" sz="4000"/>
            </a:br>
            <a:r>
              <a:rPr lang="en-US" sz="4000"/>
              <a:t>Heredity, Environment, and Adaptation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Learning Objectives"/>
          <p:cNvSpPr>
            <a:spLocks noGrp="1"/>
          </p:cNvSpPr>
          <p:nvPr>
            <p:ph type="title" idx="4294967295"/>
          </p:nvPr>
        </p:nvSpPr>
        <p:spPr>
          <a:xfrm>
            <a:off x="385763" y="212725"/>
            <a:ext cx="8229600" cy="485775"/>
          </a:xfrm>
        </p:spPr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131074" name="Learning Objective List"/>
          <p:cNvSpPr>
            <a:spLocks noGrp="1"/>
          </p:cNvSpPr>
          <p:nvPr>
            <p:ph idx="4294967295"/>
          </p:nvPr>
        </p:nvSpPr>
        <p:spPr bwMode="auto">
          <a:xfrm>
            <a:off x="400050" y="1528763"/>
            <a:ext cx="8229600" cy="45259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lvl="1" indent="-457200" eaLnBrk="1" hangingPunct="1">
              <a:lnSpc>
                <a:spcPct val="150000"/>
              </a:lnSpc>
              <a:buClr>
                <a:schemeClr val="bg1"/>
              </a:buClr>
              <a:buFont typeface="Arial" charset="0"/>
              <a:buNone/>
              <a:tabLst>
                <a:tab pos="693738" algn="l"/>
                <a:tab pos="1485900" algn="l"/>
              </a:tabLst>
            </a:pPr>
            <a:r>
              <a:rPr lang="en-US" sz="1600" b="1" smtClean="0">
                <a:solidFill>
                  <a:srgbClr val="C00000"/>
                </a:solidFill>
              </a:rPr>
              <a:t>6.1</a:t>
            </a:r>
            <a:r>
              <a:rPr lang="en-US" sz="1600" b="1" smtClean="0"/>
              <a:t> Explain the relationship between heredity and environmental factors in determining development.</a:t>
            </a:r>
          </a:p>
          <a:p>
            <a:pPr marL="457200" lvl="1" indent="-457200" eaLnBrk="1" hangingPunct="1">
              <a:lnSpc>
                <a:spcPct val="150000"/>
              </a:lnSpc>
              <a:buClr>
                <a:schemeClr val="bg1"/>
              </a:buClr>
              <a:buFont typeface="Arial" charset="0"/>
              <a:buNone/>
              <a:tabLst>
                <a:tab pos="693738" algn="l"/>
                <a:tab pos="1485900" algn="l"/>
              </a:tabLst>
            </a:pPr>
            <a:r>
              <a:rPr lang="en-US" sz="1600" b="1" smtClean="0">
                <a:solidFill>
                  <a:srgbClr val="C00000"/>
                </a:solidFill>
              </a:rPr>
              <a:t>6.2 </a:t>
            </a:r>
            <a:r>
              <a:rPr lang="en-US" sz="1600" b="1" smtClean="0"/>
              <a:t>Understand the role of chromosomes and genes in determining the transmission of traits and the inheritance of disorders.</a:t>
            </a:r>
          </a:p>
          <a:p>
            <a:pPr marL="457200" lvl="1" indent="-457200" eaLnBrk="1" hangingPunct="1">
              <a:lnSpc>
                <a:spcPct val="150000"/>
              </a:lnSpc>
              <a:buClr>
                <a:schemeClr val="bg1"/>
              </a:buClr>
              <a:buFont typeface="Arial" charset="0"/>
              <a:buNone/>
              <a:tabLst>
                <a:tab pos="693738" algn="l"/>
                <a:tab pos="1485900" algn="l"/>
              </a:tabLst>
            </a:pPr>
            <a:r>
              <a:rPr lang="en-US" sz="1600" b="1" smtClean="0">
                <a:solidFill>
                  <a:srgbClr val="C00000"/>
                </a:solidFill>
              </a:rPr>
              <a:t>6.3</a:t>
            </a:r>
            <a:r>
              <a:rPr lang="en-US" sz="1600" b="1" smtClean="0"/>
              <a:t> Describe the influence of evolved tendencies on behavior.</a:t>
            </a:r>
          </a:p>
          <a:p>
            <a:pPr marL="457200" lvl="1" indent="-457200" eaLnBrk="1" hangingPunct="1">
              <a:lnSpc>
                <a:spcPct val="150000"/>
              </a:lnSpc>
              <a:buClr>
                <a:schemeClr val="bg1"/>
              </a:buClr>
              <a:buFont typeface="Arial" charset="0"/>
              <a:buNone/>
              <a:tabLst>
                <a:tab pos="693738" algn="l"/>
                <a:tab pos="1485900" algn="l"/>
              </a:tabLst>
            </a:pPr>
            <a:endParaRPr lang="en-US" sz="1600" b="1" smtClean="0"/>
          </a:p>
          <a:p>
            <a:pPr marL="457200" lvl="1" indent="-457200" eaLnBrk="1" hangingPunct="1">
              <a:lnSpc>
                <a:spcPct val="150000"/>
              </a:lnSpc>
              <a:buClr>
                <a:schemeClr val="bg1"/>
              </a:buClr>
              <a:buFont typeface="Arial" charset="0"/>
              <a:buNone/>
              <a:tabLst>
                <a:tab pos="693738" algn="l"/>
                <a:tab pos="1485900" algn="l"/>
              </a:tabLst>
            </a:pPr>
            <a:endParaRPr lang="en-US" sz="16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305800" cy="685800"/>
          </a:xfrm>
        </p:spPr>
        <p:txBody>
          <a:bodyPr anchor="t"/>
          <a:lstStyle/>
          <a:p>
            <a:pPr eaLnBrk="1" hangingPunct="1"/>
            <a:r>
              <a:rPr lang="en-US" smtClean="0"/>
              <a:t>Nature versus Nurture (1 of 2)</a:t>
            </a:r>
          </a:p>
        </p:txBody>
      </p:sp>
      <p:sp>
        <p:nvSpPr>
          <p:cNvPr id="133122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98463" y="900113"/>
            <a:ext cx="8229600" cy="457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Learning Objective 6.1: Explain the relationship between heredity and environmental factors in determining development</a:t>
            </a:r>
            <a:r>
              <a:rPr lang="en-US" altLang="en-US" sz="1600" dirty="0" smtClean="0">
                <a:solidFill>
                  <a:srgbClr val="FFFFFF"/>
                </a:solidFill>
              </a:rPr>
              <a:t>.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133123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385763" y="1600200"/>
            <a:ext cx="8229600" cy="45259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1900"/>
              </a:buClr>
            </a:pPr>
            <a:r>
              <a:rPr lang="en-US" dirty="0" smtClean="0"/>
              <a:t>Nature: refers to heredity, the influence of inherited characteristics on personality, physical growth, intellectual growth, and social interactions</a:t>
            </a:r>
          </a:p>
          <a:p>
            <a:pPr eaLnBrk="1" hangingPunct="1">
              <a:buClr>
                <a:srgbClr val="D21900"/>
              </a:buClr>
            </a:pPr>
            <a:r>
              <a:rPr lang="en-US" altLang="en-US" dirty="0" smtClean="0"/>
              <a:t>Nurture: the influence of the environment on personality, physical growth, intellectual growth, and social interactions</a:t>
            </a:r>
            <a:endParaRPr lang="en-US" b="1" dirty="0" smtClean="0"/>
          </a:p>
          <a:p>
            <a:pPr eaLnBrk="1" hangingPunct="1">
              <a:buClr>
                <a:srgbClr val="D21900"/>
              </a:buClr>
            </a:pPr>
            <a:endParaRPr lang="en-US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482600" y="30480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altLang="en-US" sz="2800" smtClean="0"/>
              <a:t>Generating the Message: Neural Impulse (2 of 2)</a:t>
            </a:r>
            <a:endParaRPr lang="en-US" sz="2800" smtClean="0"/>
          </a:p>
        </p:txBody>
      </p:sp>
      <p:sp>
        <p:nvSpPr>
          <p:cNvPr id="25602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2600" y="787400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4.1: Describe the parts of the neuron and understand the basic process of neural transmission.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25603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65138" y="952500"/>
            <a:ext cx="8229600" cy="4495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2D00"/>
              </a:buClr>
              <a:buFont typeface="Arial" charset="0"/>
              <a:buNone/>
            </a:pPr>
            <a:endParaRPr lang="en-US" smtClean="0"/>
          </a:p>
          <a:p>
            <a:pPr eaLnBrk="1" hangingPunct="1">
              <a:buClr>
                <a:srgbClr val="D22D00"/>
              </a:buClr>
            </a:pPr>
            <a:r>
              <a:rPr lang="en-US" smtClean="0"/>
              <a:t>Neural impulse received generates action potential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Action potential: </a:t>
            </a:r>
            <a:r>
              <a:rPr lang="en-US" sz="2200" smtClean="0">
                <a:latin typeface="Verdana" pitchFamily="34" charset="0"/>
              </a:rPr>
              <a:t>electrical charge reversal that proceeds down the axon causing a chain reaction</a:t>
            </a:r>
          </a:p>
          <a:p>
            <a:pPr lvl="1" eaLnBrk="1" hangingPunct="1">
              <a:buClr>
                <a:srgbClr val="D22D00"/>
              </a:buClr>
            </a:pPr>
            <a:r>
              <a:rPr lang="en-US" smtClean="0"/>
              <a:t>Takes one-thousandth of a second</a:t>
            </a:r>
          </a:p>
          <a:p>
            <a:pPr eaLnBrk="1" hangingPunct="1">
              <a:buClr>
                <a:srgbClr val="D22D00"/>
              </a:buClr>
            </a:pPr>
            <a:r>
              <a:rPr lang="en-US" altLang="en-US" smtClean="0"/>
              <a:t>Action potential travels down to the terminal bulbs</a:t>
            </a:r>
            <a:endParaRPr lang="en-US" smtClean="0"/>
          </a:p>
          <a:p>
            <a:pPr eaLnBrk="1" hangingPunct="1">
              <a:buClr>
                <a:srgbClr val="D22D00"/>
              </a:buClr>
            </a:pPr>
            <a:endParaRPr lang="en-US" smtClean="0"/>
          </a:p>
        </p:txBody>
      </p:sp>
    </p:spTree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305800" cy="838200"/>
          </a:xfrm>
        </p:spPr>
        <p:txBody>
          <a:bodyPr anchor="t"/>
          <a:lstStyle/>
          <a:p>
            <a:pPr eaLnBrk="1" hangingPunct="1"/>
            <a:r>
              <a:rPr lang="en-US" smtClean="0"/>
              <a:t>Nature versus Nurture (2 of 2)</a:t>
            </a:r>
          </a:p>
        </p:txBody>
      </p:sp>
      <p:sp>
        <p:nvSpPr>
          <p:cNvPr id="135170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95288" y="900113"/>
            <a:ext cx="8305800" cy="457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Learning Objective 6.1: </a:t>
            </a:r>
            <a:r>
              <a:rPr lang="en-US" sz="1600" dirty="0">
                <a:solidFill>
                  <a:schemeClr val="bg1"/>
                </a:solidFill>
              </a:rPr>
              <a:t>Explain the relationship between heredity and environmental factors in determining </a:t>
            </a:r>
            <a:r>
              <a:rPr lang="en-US" sz="1600" dirty="0" smtClean="0">
                <a:solidFill>
                  <a:schemeClr val="bg1"/>
                </a:solidFill>
              </a:rPr>
              <a:t>development.</a:t>
            </a:r>
            <a:endParaRPr lang="en-US" altLang="en-US" sz="1600" dirty="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5171" name="Content Placeholder 3"/>
          <p:cNvSpPr>
            <a:spLocks noGrp="1"/>
          </p:cNvSpPr>
          <p:nvPr>
            <p:ph sz="quarter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1900"/>
              </a:buClr>
            </a:pPr>
            <a:r>
              <a:rPr lang="en-US" dirty="0" smtClean="0"/>
              <a:t>Most psychologists believe that both nature and nurture play important roles in human development</a:t>
            </a:r>
            <a:endParaRPr lang="en-US" b="1" dirty="0" smtClean="0"/>
          </a:p>
          <a:p>
            <a:pPr eaLnBrk="1" hangingPunct="1">
              <a:buClr>
                <a:srgbClr val="D21900"/>
              </a:buClr>
            </a:pPr>
            <a:r>
              <a:rPr lang="en-US" dirty="0" smtClean="0"/>
              <a:t>Behavioral genetics: a new field in which researchers try to determine how much of behavior is the result of genetic inheritance and how much is because of a person’s experiences</a:t>
            </a:r>
            <a:endParaRPr lang="en-US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"/>
          <p:cNvSpPr>
            <a:spLocks noGrp="1"/>
          </p:cNvSpPr>
          <p:nvPr>
            <p:ph type="title" idx="4294967295"/>
          </p:nvPr>
        </p:nvSpPr>
        <p:spPr>
          <a:xfrm>
            <a:off x="366713" y="195263"/>
            <a:ext cx="8305800" cy="838200"/>
          </a:xfrm>
        </p:spPr>
        <p:txBody>
          <a:bodyPr anchor="t"/>
          <a:lstStyle/>
          <a:p>
            <a:pPr eaLnBrk="1" hangingPunct="1"/>
            <a:r>
              <a:rPr lang="en-US" sz="3400" smtClean="0"/>
              <a:t>Role of Chromosomes and Genes (1 of 2)</a:t>
            </a:r>
          </a:p>
        </p:txBody>
      </p:sp>
      <p:sp>
        <p:nvSpPr>
          <p:cNvPr id="137218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95288" y="661988"/>
            <a:ext cx="8305800" cy="685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6.2: Understand the role of chromosomes and genes in determining the transmission of traits and the inheritance of disorders. </a:t>
            </a:r>
            <a:endParaRPr lang="en-US" altLang="en-US" sz="160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7219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385763" y="1585913"/>
            <a:ext cx="8229600" cy="45259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1900"/>
              </a:buClr>
            </a:pPr>
            <a:r>
              <a:rPr lang="en-US" dirty="0" smtClean="0"/>
              <a:t>Genetics:</a:t>
            </a:r>
            <a:r>
              <a:rPr lang="en-US" b="1" dirty="0" smtClean="0"/>
              <a:t> </a:t>
            </a:r>
            <a:r>
              <a:rPr lang="en-US" dirty="0" smtClean="0"/>
              <a:t>the science of heredity</a:t>
            </a:r>
          </a:p>
          <a:p>
            <a:pPr eaLnBrk="1" hangingPunct="1">
              <a:buClr>
                <a:srgbClr val="D21900"/>
              </a:buClr>
            </a:pPr>
            <a:r>
              <a:rPr lang="en-US" dirty="0" smtClean="0"/>
              <a:t>DNA (deoxyribonucleic acid)</a:t>
            </a:r>
          </a:p>
          <a:p>
            <a:pPr lvl="1" eaLnBrk="1" hangingPunct="1">
              <a:buClr>
                <a:srgbClr val="D21900"/>
              </a:buClr>
            </a:pPr>
            <a:r>
              <a:rPr lang="en-US" sz="2800" dirty="0" smtClean="0"/>
              <a:t>Special molecule that contains the genetic material of an organism</a:t>
            </a:r>
          </a:p>
          <a:p>
            <a:pPr lvl="1" eaLnBrk="1" hangingPunct="1">
              <a:buClr>
                <a:srgbClr val="D21900"/>
              </a:buClr>
            </a:pPr>
            <a:r>
              <a:rPr lang="en-US" sz="2800" dirty="0" smtClean="0"/>
              <a:t>Consists of two very long sugar–phosphate strands, each linked together by amines or bases arranged in a particular pattern</a:t>
            </a:r>
          </a:p>
          <a:p>
            <a:pPr lvl="1" eaLnBrk="1" hangingPunct="1">
              <a:buClr>
                <a:srgbClr val="D21900"/>
              </a:buClr>
            </a:pPr>
            <a:r>
              <a:rPr lang="en-US" sz="2800" dirty="0" smtClean="0"/>
              <a:t>Amines contain the genetic code for building proteins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"/>
          <p:cNvSpPr>
            <a:spLocks noGrp="1"/>
          </p:cNvSpPr>
          <p:nvPr>
            <p:ph type="title" idx="4294967295"/>
          </p:nvPr>
        </p:nvSpPr>
        <p:spPr>
          <a:xfrm>
            <a:off x="366713" y="195263"/>
            <a:ext cx="8305800" cy="838200"/>
          </a:xfrm>
        </p:spPr>
        <p:txBody>
          <a:bodyPr anchor="t"/>
          <a:lstStyle/>
          <a:p>
            <a:pPr eaLnBrk="1" hangingPunct="1"/>
            <a:r>
              <a:rPr lang="en-US" sz="3400" smtClean="0">
                <a:solidFill>
                  <a:srgbClr val="FFFFFF"/>
                </a:solidFill>
              </a:rPr>
              <a:t>Role of Chromosomes and Genes (2 of 2)</a:t>
            </a:r>
            <a:endParaRPr lang="en-US" sz="3400" smtClean="0"/>
          </a:p>
        </p:txBody>
      </p:sp>
      <p:sp>
        <p:nvSpPr>
          <p:cNvPr id="139266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95288" y="904875"/>
            <a:ext cx="8305800" cy="609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6.2: Understand the role of chromosomes and genes in determining the transmission of traits and the inheritance of disorders. </a:t>
            </a:r>
            <a:endParaRPr lang="en-US" altLang="en-US" sz="160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9267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385763" y="1585913"/>
            <a:ext cx="8229600" cy="45259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1900"/>
              </a:buClr>
            </a:pPr>
            <a:r>
              <a:rPr lang="en-US" dirty="0" smtClean="0"/>
              <a:t>Gene: </a:t>
            </a:r>
            <a:r>
              <a:rPr lang="en-US" altLang="en-US" dirty="0" smtClean="0"/>
              <a:t>section of DNA having the same arrangement of chemical elements</a:t>
            </a:r>
            <a:endParaRPr lang="en-US" b="1" dirty="0" smtClean="0"/>
          </a:p>
          <a:p>
            <a:pPr eaLnBrk="1" hangingPunct="1">
              <a:buClr>
                <a:srgbClr val="D21900"/>
              </a:buClr>
            </a:pPr>
            <a:r>
              <a:rPr lang="en-US" dirty="0" smtClean="0"/>
              <a:t>Chromosome: tightly wound strand of genetic material or DNA; found in the nucleus of a cell</a:t>
            </a:r>
          </a:p>
          <a:p>
            <a:pPr lvl="1" eaLnBrk="1" hangingPunct="1">
              <a:buClr>
                <a:srgbClr val="D21900"/>
              </a:buClr>
            </a:pPr>
            <a:r>
              <a:rPr lang="en-US" altLang="en-US" dirty="0" smtClean="0"/>
              <a:t>Humans have </a:t>
            </a:r>
            <a:r>
              <a:rPr lang="en-US" dirty="0" smtClean="0"/>
              <a:t>46 chromosomes in each cell (except the egg and the sperm</a:t>
            </a:r>
            <a:r>
              <a:rPr lang="en-US" dirty="0"/>
              <a:t>) </a:t>
            </a:r>
            <a:r>
              <a:rPr lang="en-US" dirty="0" smtClean="0"/>
              <a:t>– 23 pairs</a:t>
            </a:r>
          </a:p>
          <a:p>
            <a:pPr lvl="1" eaLnBrk="1" hangingPunct="1">
              <a:buClr>
                <a:srgbClr val="D21900"/>
              </a:buClr>
            </a:pPr>
            <a:r>
              <a:rPr lang="en-US" dirty="0" smtClean="0"/>
              <a:t>Most characteristics are determined by 22 such pairs, called </a:t>
            </a:r>
            <a:r>
              <a:rPr lang="en-US" i="1" dirty="0" smtClean="0"/>
              <a:t>autosomes</a:t>
            </a:r>
          </a:p>
          <a:p>
            <a:pPr lvl="1" eaLnBrk="1" hangingPunct="1">
              <a:buClr>
                <a:srgbClr val="D21900"/>
              </a:buClr>
            </a:pPr>
            <a:r>
              <a:rPr lang="en-US" dirty="0" smtClean="0"/>
              <a:t>The two chromosomes of the 23rd pair are called the </a:t>
            </a:r>
            <a:r>
              <a:rPr lang="en-US" i="1" dirty="0" smtClean="0"/>
              <a:t>sex chromosomes: </a:t>
            </a:r>
            <a:r>
              <a:rPr lang="en-US" dirty="0" smtClean="0"/>
              <a:t>XX being female and XY being male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 idx="4294967295"/>
          </p:nvPr>
        </p:nvSpPr>
        <p:spPr>
          <a:xfrm>
            <a:off x="371475" y="173038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smtClean="0"/>
              <a:t>Dominant and Recessive Genes</a:t>
            </a:r>
          </a:p>
        </p:txBody>
      </p:sp>
      <p:sp>
        <p:nvSpPr>
          <p:cNvPr id="141314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95288" y="904875"/>
            <a:ext cx="8305800" cy="457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6.2: Understand the role of chromosomes and genes in determining the  transmission of traits and the inheritance of disorders. </a:t>
            </a:r>
            <a:endParaRPr lang="en-US" altLang="en-US" sz="160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141315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385763" y="1585913"/>
            <a:ext cx="8229600" cy="45259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1900"/>
              </a:buClr>
            </a:pPr>
            <a:r>
              <a:rPr lang="en-US" dirty="0" smtClean="0"/>
              <a:t>Dominant gene: a gene that actively controls the expression of a trait</a:t>
            </a:r>
          </a:p>
          <a:p>
            <a:pPr eaLnBrk="1" hangingPunct="1">
              <a:buClr>
                <a:srgbClr val="D21900"/>
              </a:buClr>
            </a:pPr>
            <a:r>
              <a:rPr lang="en-US" dirty="0" smtClean="0"/>
              <a:t>Recessive gene: a gene that influences the expression of a trait </a:t>
            </a:r>
            <a:r>
              <a:rPr lang="en-US" dirty="0"/>
              <a:t>only when </a:t>
            </a:r>
            <a:r>
              <a:rPr lang="en-US" dirty="0" smtClean="0"/>
              <a:t>paired with an identical gene</a:t>
            </a:r>
          </a:p>
          <a:p>
            <a:pPr eaLnBrk="1" hangingPunct="1">
              <a:buClr>
                <a:srgbClr val="D21900"/>
              </a:buClr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 idx="4294967295"/>
          </p:nvPr>
        </p:nvSpPr>
        <p:spPr>
          <a:xfrm>
            <a:off x="385763" y="15875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smtClean="0"/>
              <a:t>Genetic Problems</a:t>
            </a:r>
          </a:p>
        </p:txBody>
      </p:sp>
      <p:sp>
        <p:nvSpPr>
          <p:cNvPr id="142338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00050" y="887413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6.2: Understand the role of chromosomes and genes in determining the  transmission of traits and the inheritance of disorders. </a:t>
            </a:r>
            <a:endParaRPr lang="en-US" altLang="en-US" sz="160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142339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385763" y="1595438"/>
            <a:ext cx="8610600" cy="51054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1900"/>
              </a:buClr>
            </a:pPr>
            <a:r>
              <a:rPr lang="en-US" dirty="0" smtClean="0"/>
              <a:t>Diseases carried by recessive genes are inherited when a child inherits two recessive genes, one from each parent </a:t>
            </a:r>
          </a:p>
          <a:p>
            <a:pPr eaLnBrk="1" hangingPunct="1">
              <a:buClr>
                <a:srgbClr val="D21900"/>
              </a:buClr>
            </a:pPr>
            <a:r>
              <a:rPr lang="en-US" dirty="0" smtClean="0"/>
              <a:t>Examples: cystic fibrosis, sickle-cell anemia, </a:t>
            </a:r>
            <a:r>
              <a:rPr lang="en-US" dirty="0" err="1" smtClean="0"/>
              <a:t>Tay</a:t>
            </a:r>
            <a:r>
              <a:rPr lang="en-US" dirty="0" smtClean="0"/>
              <a:t>-Sachs disorder, phenylketonuria (PKU), etc.</a:t>
            </a:r>
          </a:p>
          <a:p>
            <a:pPr eaLnBrk="1" hangingPunct="1">
              <a:buClr>
                <a:srgbClr val="D21900"/>
              </a:buClr>
            </a:pPr>
            <a:r>
              <a:rPr lang="en-US" dirty="0" smtClean="0"/>
              <a:t>Phenylketonuria: condition in which an infant is born without the ability to break down phenylalanine that controls coloring of skin and hair</a:t>
            </a:r>
          </a:p>
          <a:p>
            <a:pPr lvl="1" eaLnBrk="1" hangingPunct="1">
              <a:buClr>
                <a:srgbClr val="D21900"/>
              </a:buClr>
            </a:pPr>
            <a:r>
              <a:rPr lang="en-US" dirty="0" smtClean="0"/>
              <a:t>Inappropriate levels could damage brain and hamper intellectual capabilities</a:t>
            </a:r>
          </a:p>
        </p:txBody>
      </p:sp>
    </p:spTree>
  </p:cSld>
  <p:clrMapOvr>
    <a:masterClrMapping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Title 1"/>
          <p:cNvSpPr>
            <a:spLocks/>
          </p:cNvSpPr>
          <p:nvPr/>
        </p:nvSpPr>
        <p:spPr bwMode="auto">
          <a:xfrm>
            <a:off x="376238" y="300038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/>
              <a:t>Figure 6.1: Dominant and Recessive Genes and PKU</a:t>
            </a:r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  <p:pic>
        <p:nvPicPr>
          <p:cNvPr id="1751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5341938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0" name="Rectangle 5"/>
          <p:cNvSpPr>
            <a:spLocks noChangeArrowheads="1"/>
          </p:cNvSpPr>
          <p:nvPr/>
        </p:nvSpPr>
        <p:spPr bwMode="auto">
          <a:xfrm>
            <a:off x="5329238" y="1125538"/>
            <a:ext cx="339725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ts val="600"/>
              </a:spcBef>
              <a:buClr>
                <a:srgbClr val="D21900"/>
              </a:buClr>
              <a:buFont typeface="Arial" charset="0"/>
              <a:buNone/>
            </a:pPr>
            <a:r>
              <a:rPr lang="en-US" dirty="0"/>
              <a:t>	The variation of parents carrying zero, one, or two recessive genes and the result of this in their offspring is shown.</a:t>
            </a:r>
          </a:p>
          <a:p>
            <a:pPr marL="800100" lvl="1" indent="-342900">
              <a:spcBef>
                <a:spcPts val="600"/>
              </a:spcBef>
              <a:buClr>
                <a:srgbClr val="D21900"/>
              </a:buClr>
              <a:buFont typeface="Arial" charset="0"/>
              <a:buNone/>
            </a:pPr>
            <a:r>
              <a:rPr lang="en-US" dirty="0"/>
              <a:t>a)  If only one parent carries the PKU gene, the children might be carriers but will not have PKU.</a:t>
            </a:r>
          </a:p>
          <a:p>
            <a:pPr marL="800100" lvl="1" indent="-342900">
              <a:spcBef>
                <a:spcPts val="600"/>
              </a:spcBef>
              <a:buClr>
                <a:srgbClr val="D21900"/>
              </a:buClr>
              <a:buFont typeface="Arial" charset="0"/>
              <a:buNone/>
            </a:pPr>
            <a:endParaRPr lang="en-US" dirty="0"/>
          </a:p>
          <a:p>
            <a:pPr marL="800100" lvl="1" indent="-342900">
              <a:spcBef>
                <a:spcPts val="600"/>
              </a:spcBef>
              <a:buClr>
                <a:srgbClr val="D21900"/>
              </a:buClr>
              <a:buFont typeface="Arial" charset="0"/>
              <a:buNone/>
            </a:pPr>
            <a:r>
              <a:rPr lang="en-US" dirty="0"/>
              <a:t>b)  Only if both parents are carriers of PKU will a child have the one in four possibility of having PKU. </a:t>
            </a:r>
          </a:p>
          <a:p>
            <a:pPr marL="800100" lvl="1" indent="-342900">
              <a:spcBef>
                <a:spcPts val="600"/>
              </a:spcBef>
              <a:buClr>
                <a:srgbClr val="D21900"/>
              </a:buClr>
              <a:buFont typeface="Arial" charset="0"/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 idx="4294967295"/>
          </p:nvPr>
        </p:nvSpPr>
        <p:spPr>
          <a:xfrm>
            <a:off x="400050" y="15875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Chromosome Problems</a:t>
            </a:r>
            <a:endParaRPr lang="en-US" smtClean="0"/>
          </a:p>
        </p:txBody>
      </p:sp>
      <p:sp>
        <p:nvSpPr>
          <p:cNvPr id="145410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14338" y="901700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6.2: Understand the role of chromosomes and genes in determining the  transmission of traits and the inheritance of disorders. </a:t>
            </a:r>
            <a:endParaRPr lang="en-US" altLang="en-US" sz="160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145411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385763" y="1585913"/>
            <a:ext cx="8229600" cy="45259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1900"/>
              </a:buClr>
            </a:pPr>
            <a:r>
              <a:rPr lang="en-US" smtClean="0"/>
              <a:t>Problem with the number of chromosomes</a:t>
            </a:r>
          </a:p>
          <a:p>
            <a:pPr lvl="1" eaLnBrk="1" hangingPunct="1">
              <a:buClr>
                <a:srgbClr val="D21900"/>
              </a:buClr>
            </a:pPr>
            <a:r>
              <a:rPr lang="en-US" smtClean="0"/>
              <a:t>Chromosome can end up in the wrong cell, creating imbalance: one cell with only 22 and the other with 24</a:t>
            </a:r>
          </a:p>
          <a:p>
            <a:pPr lvl="1" eaLnBrk="1" hangingPunct="1">
              <a:buClr>
                <a:srgbClr val="D21900"/>
              </a:buClr>
            </a:pPr>
            <a:r>
              <a:rPr lang="en-US" smtClean="0"/>
              <a:t>Can cause mild to severe problems in development</a:t>
            </a:r>
          </a:p>
          <a:p>
            <a:pPr lvl="1" eaLnBrk="1" hangingPunct="1">
              <a:buClr>
                <a:srgbClr val="D21900"/>
              </a:buClr>
            </a:pPr>
            <a:r>
              <a:rPr lang="en-US" smtClean="0"/>
              <a:t>Example: Down syndrome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smtClean="0"/>
              <a:t>Developmental delay caused by an extra chromosome in the 21</a:t>
            </a:r>
            <a:r>
              <a:rPr lang="en-US" baseline="30000" smtClean="0"/>
              <a:t>st</a:t>
            </a:r>
            <a:r>
              <a:rPr lang="en-US" smtClean="0"/>
              <a:t> pair</a:t>
            </a:r>
          </a:p>
          <a:p>
            <a:pPr lvl="2" eaLnBrk="1" hangingPunct="1">
              <a:buClr>
                <a:srgbClr val="D22D00"/>
              </a:buClr>
            </a:pPr>
            <a:r>
              <a:rPr lang="en-US" smtClean="0"/>
              <a:t>Symptoms include the physical characteristics of almond-shaped, wide-set eyes; intellectual disability</a:t>
            </a:r>
            <a:endParaRPr lang="en-US" sz="1800" smtClean="0"/>
          </a:p>
          <a:p>
            <a:pPr lvl="1" eaLnBrk="1" hangingPunct="1">
              <a:buClr>
                <a:srgbClr val="D22D00"/>
              </a:buClr>
              <a:buFont typeface="Wingdings" pitchFamily="2" charset="2"/>
              <a:buChar char="§"/>
            </a:pPr>
            <a:endParaRPr lang="en-US" sz="2000" smtClean="0"/>
          </a:p>
          <a:p>
            <a:pPr lvl="1" eaLnBrk="1" hangingPunct="1">
              <a:buClr>
                <a:srgbClr val="D22D00"/>
              </a:buClr>
              <a:buFont typeface="Wingdings" pitchFamily="2" charset="2"/>
              <a:buChar char="§"/>
            </a:pPr>
            <a:endParaRPr lang="en-US" sz="2000" smtClean="0"/>
          </a:p>
        </p:txBody>
      </p:sp>
    </p:spTree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" y="1068388"/>
            <a:ext cx="6692900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1" name="Rectangle 7"/>
          <p:cNvSpPr>
            <a:spLocks noChangeArrowheads="1"/>
          </p:cNvSpPr>
          <p:nvPr/>
        </p:nvSpPr>
        <p:spPr bwMode="auto">
          <a:xfrm>
            <a:off x="287338" y="261938"/>
            <a:ext cx="2439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Down Syndrome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 idx="4294967295"/>
          </p:nvPr>
        </p:nvSpPr>
        <p:spPr>
          <a:xfrm>
            <a:off x="385763" y="158750"/>
            <a:ext cx="8229600" cy="622300"/>
          </a:xfrm>
        </p:spPr>
        <p:txBody>
          <a:bodyPr anchor="t"/>
          <a:lstStyle/>
          <a:p>
            <a:pPr eaLnBrk="1" hangingPunct="1"/>
            <a:r>
              <a:rPr lang="en-US" smtClean="0"/>
              <a:t>Charles Darwin and Natural Selection</a:t>
            </a:r>
          </a:p>
        </p:txBody>
      </p:sp>
      <p:sp>
        <p:nvSpPr>
          <p:cNvPr id="148482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14338" y="901700"/>
            <a:ext cx="8229600" cy="403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solidFill>
                  <a:schemeClr val="bg1"/>
                </a:solidFill>
              </a:rPr>
              <a:t>Learning Objective 6.3: Describe the influence of evolved tendencies on behavior.</a:t>
            </a:r>
          </a:p>
        </p:txBody>
      </p:sp>
      <p:sp>
        <p:nvSpPr>
          <p:cNvPr id="148483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385763" y="1585913"/>
            <a:ext cx="8229600" cy="45259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D21900"/>
              </a:buClr>
            </a:pPr>
            <a:r>
              <a:rPr lang="en-US" dirty="0" smtClean="0"/>
              <a:t>Common belief that human behavior is shaped by biology, environment, and evolutionary forces</a:t>
            </a:r>
          </a:p>
          <a:p>
            <a:pPr eaLnBrk="1" hangingPunct="1">
              <a:buClr>
                <a:srgbClr val="D21900"/>
              </a:buClr>
            </a:pPr>
            <a:r>
              <a:rPr lang="en-US" dirty="0" smtClean="0"/>
              <a:t>Charles Darwin </a:t>
            </a:r>
          </a:p>
          <a:p>
            <a:pPr lvl="1" eaLnBrk="1" hangingPunct="1">
              <a:buClr>
                <a:srgbClr val="D21900"/>
              </a:buClr>
            </a:pPr>
            <a:r>
              <a:rPr lang="en-US" dirty="0" smtClean="0"/>
              <a:t>19th-century British scientist</a:t>
            </a:r>
          </a:p>
          <a:p>
            <a:pPr lvl="1" eaLnBrk="1" hangingPunct="1">
              <a:buClr>
                <a:srgbClr val="D21900"/>
              </a:buClr>
            </a:pPr>
            <a:r>
              <a:rPr lang="en-US" dirty="0" smtClean="0"/>
              <a:t>Theory of evolution: principle stating that species of plants and animals change gradually over the course of many generations </a:t>
            </a:r>
          </a:p>
          <a:p>
            <a:pPr lvl="1" eaLnBrk="1" hangingPunct="1">
              <a:buClr>
                <a:srgbClr val="D21900"/>
              </a:buClr>
            </a:pPr>
            <a:r>
              <a:rPr lang="en-US" dirty="0" smtClean="0"/>
              <a:t>Natural selection: traits that contribute to survival are more likely to be passed on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Text Placeholder 2" hidden="1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5368925"/>
            <a:ext cx="8229600" cy="915988"/>
          </a:xfrm>
          <a:noFill/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smtClean="0"/>
          </a:p>
        </p:txBody>
      </p:sp>
      <p:pic>
        <p:nvPicPr>
          <p:cNvPr id="15463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1117600"/>
            <a:ext cx="49911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1" name="Rectangle 6"/>
          <p:cNvSpPr>
            <a:spLocks noChangeArrowheads="1"/>
          </p:cNvSpPr>
          <p:nvPr/>
        </p:nvSpPr>
        <p:spPr bwMode="auto">
          <a:xfrm>
            <a:off x="388938" y="185738"/>
            <a:ext cx="287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The Synapse</a:t>
            </a:r>
          </a:p>
        </p:txBody>
      </p:sp>
      <p:sp>
        <p:nvSpPr>
          <p:cNvPr id="154632" name="Rectangle 7"/>
          <p:cNvSpPr>
            <a:spLocks noChangeArrowheads="1"/>
          </p:cNvSpPr>
          <p:nvPr/>
        </p:nvSpPr>
        <p:spPr bwMode="auto">
          <a:xfrm>
            <a:off x="5557838" y="2493963"/>
            <a:ext cx="35861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Electron micrograph of a motor neuron making contact with muscle fibers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08 Lectur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5561</Words>
  <Application>Microsoft Office PowerPoint</Application>
  <PresentationFormat>On-screen Show (4:3)</PresentationFormat>
  <Paragraphs>548</Paragraphs>
  <Slides>88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3" baseType="lpstr">
      <vt:lpstr>MS PGothic</vt:lpstr>
      <vt:lpstr>Arial</vt:lpstr>
      <vt:lpstr>Verdana</vt:lpstr>
      <vt:lpstr>Wingdings</vt:lpstr>
      <vt:lpstr>508 Lecture</vt:lpstr>
      <vt:lpstr>PowerPoint Presentation</vt:lpstr>
      <vt:lpstr>Module 4      Nervous System </vt:lpstr>
      <vt:lpstr>Learning Objectives</vt:lpstr>
      <vt:lpstr>Structure of Neuron (1 of 3)</vt:lpstr>
      <vt:lpstr>Structure of Neuron (2 of 3)</vt:lpstr>
      <vt:lpstr>Structure of Neuron (3 of 3)</vt:lpstr>
      <vt:lpstr>Generating the Message: Neural Impulse (1 of 2)</vt:lpstr>
      <vt:lpstr>Generating the Message: Neural Impulse (2 of 2)</vt:lpstr>
      <vt:lpstr>PowerPoint Presentation</vt:lpstr>
      <vt:lpstr>Neurotransmission: Sending the Message to Other Cells (1 of 2)</vt:lpstr>
      <vt:lpstr>PowerPoint Presentation</vt:lpstr>
      <vt:lpstr>PowerPoint Presentation</vt:lpstr>
      <vt:lpstr>Neurotransmitters (1 of 2 )</vt:lpstr>
      <vt:lpstr>Neurotransmitters (2 of 2 )</vt:lpstr>
      <vt:lpstr>PowerPoint Presentation</vt:lpstr>
      <vt:lpstr>Cleaning Up the Synapse</vt:lpstr>
      <vt:lpstr>PowerPoint Presentation</vt:lpstr>
      <vt:lpstr>Central Nervous System (1 of 2)</vt:lpstr>
      <vt:lpstr>Central Nervous System (2 of 2)</vt:lpstr>
      <vt:lpstr>PowerPoint Presentation</vt:lpstr>
      <vt:lpstr>Damage to the Central Nervous System</vt:lpstr>
      <vt:lpstr>PowerPoint Presentation</vt:lpstr>
      <vt:lpstr>The Peripheral Nervous System</vt:lpstr>
      <vt:lpstr>PowerPoint Presentation</vt:lpstr>
      <vt:lpstr>PowerPoint Presentation</vt:lpstr>
      <vt:lpstr>PowerPoint Presentation</vt:lpstr>
      <vt:lpstr>PowerPoint Presentation</vt:lpstr>
      <vt:lpstr>Endocrine Glands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General Adaptation Syndrome</vt:lpstr>
      <vt:lpstr>PowerPoint Presentation</vt:lpstr>
      <vt:lpstr>Immune system (1 of 2)</vt:lpstr>
      <vt:lpstr>Immune system (2 of 2)</vt:lpstr>
      <vt:lpstr>PowerPoint Presentation</vt:lpstr>
      <vt:lpstr>Module 5 The Brain</vt:lpstr>
      <vt:lpstr>Learning Objectives</vt:lpstr>
      <vt:lpstr>Peeking Inside the Living Brain</vt:lpstr>
      <vt:lpstr>Manipulation Techniques (1 of 2)</vt:lpstr>
      <vt:lpstr>Manipulation Techniques (2 of 2)</vt:lpstr>
      <vt:lpstr>Mapping Brain Structure</vt:lpstr>
      <vt:lpstr>PowerPoint Presentation</vt:lpstr>
      <vt:lpstr>PowerPoint Presentation</vt:lpstr>
      <vt:lpstr>Figure 5.1: Mapping Brain Structure</vt:lpstr>
      <vt:lpstr>Figure 5.2: Mapping Brain Function</vt:lpstr>
      <vt:lpstr>Structure of Human Brain</vt:lpstr>
      <vt:lpstr>Figure 5.3: Major Structures of the Human Brain</vt:lpstr>
      <vt:lpstr>The Hindbrain (1 of 2)</vt:lpstr>
      <vt:lpstr>The Hindbrain (2 of 2)</vt:lpstr>
      <vt:lpstr>The Limbic System (1 of 3)</vt:lpstr>
      <vt:lpstr>PowerPoint Presentation</vt:lpstr>
      <vt:lpstr>PowerPoint Presentation</vt:lpstr>
      <vt:lpstr>Figure 5.4: The Limbic System</vt:lpstr>
      <vt:lpstr>PowerPoint Presentation</vt:lpstr>
      <vt:lpstr>Cerebral Hemispheres (1 of 2)</vt:lpstr>
      <vt:lpstr>Cerebral Hemispheres (2 of 2)</vt:lpstr>
      <vt:lpstr>Figure 5.5: The Lobes of the Brain: Occipital, Parietal, Temporal, and Frontal</vt:lpstr>
      <vt:lpstr>Four Lobes of the Brain (1 of 5)</vt:lpstr>
      <vt:lpstr>Four Lobes of the Brain (2 of 5)</vt:lpstr>
      <vt:lpstr>Four Lobes of the Brain (3 of 5)</vt:lpstr>
      <vt:lpstr>Four Lobes of the Brain (4 of 5)</vt:lpstr>
      <vt:lpstr>Four Lobes of the Brain (5 of 5)</vt:lpstr>
      <vt:lpstr>Figure 5.6: The Motor and Somatosensory Cortex</vt:lpstr>
      <vt:lpstr>Association Areas of Cortex (1 of 4)</vt:lpstr>
      <vt:lpstr>Association Areas of Cortex (2 of 4)</vt:lpstr>
      <vt:lpstr>Association Areas of Cortex (3 of 4)</vt:lpstr>
      <vt:lpstr>Association Areas of Cortex (4 of 4)</vt:lpstr>
      <vt:lpstr>Split-Brain Research (1 of 2)</vt:lpstr>
      <vt:lpstr>Split-Brain Research (2 of 2)</vt:lpstr>
      <vt:lpstr>Table 5.1: Specialization of the Two Hemispheres</vt:lpstr>
      <vt:lpstr>Figure 5.7: The Split-Brain Experiment (specialization of the left and right hemispheres of the brain) </vt:lpstr>
      <vt:lpstr>Attention-Deficit/Hyperactivity Disorder (ADHD)</vt:lpstr>
      <vt:lpstr>PowerPoint Presentation</vt:lpstr>
      <vt:lpstr>Learning Objectives</vt:lpstr>
      <vt:lpstr>Nature versus Nurture (1 of 2)</vt:lpstr>
      <vt:lpstr>Nature versus Nurture (2 of 2)</vt:lpstr>
      <vt:lpstr>Role of Chromosomes and Genes (1 of 2)</vt:lpstr>
      <vt:lpstr>Role of Chromosomes and Genes (2 of 2)</vt:lpstr>
      <vt:lpstr>Dominant and Recessive Genes</vt:lpstr>
      <vt:lpstr>Genetic Problems</vt:lpstr>
      <vt:lpstr>PowerPoint Presentation</vt:lpstr>
      <vt:lpstr>Chromosome Problems</vt:lpstr>
      <vt:lpstr>PowerPoint Presentation</vt:lpstr>
      <vt:lpstr>Charles Darwin and Natural Selection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</dc:title>
  <dc:creator>Mark Sweeney</dc:creator>
  <cp:lastModifiedBy>Mark Sweeney</cp:lastModifiedBy>
  <cp:revision>241</cp:revision>
  <dcterms:modified xsi:type="dcterms:W3CDTF">2018-06-25T17:51:13Z</dcterms:modified>
</cp:coreProperties>
</file>