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57" r:id="rId3"/>
    <p:sldId id="264" r:id="rId4"/>
    <p:sldId id="258" r:id="rId5"/>
    <p:sldId id="265" r:id="rId6"/>
    <p:sldId id="259" r:id="rId7"/>
    <p:sldId id="266" r:id="rId8"/>
    <p:sldId id="260" r:id="rId9"/>
    <p:sldId id="267" r:id="rId10"/>
    <p:sldId id="261" r:id="rId11"/>
    <p:sldId id="269" r:id="rId12"/>
    <p:sldId id="268" r:id="rId13"/>
    <p:sldId id="262"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63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4D65CF-109E-4DFD-9278-8A638B991C4A}" type="datetimeFigureOut">
              <a:rPr lang="en-US" smtClean="0"/>
              <a:t>2/4/2013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4FF5E9-C1FB-4E72-A348-63AD4F99C74C}" type="slidenum">
              <a:rPr lang="en-US" smtClean="0"/>
              <a:t>‹#›</a:t>
            </a:fld>
            <a:endParaRPr lang="en-US"/>
          </a:p>
        </p:txBody>
      </p:sp>
    </p:spTree>
    <p:extLst>
      <p:ext uri="{BB962C8B-B14F-4D97-AF65-F5344CB8AC3E}">
        <p14:creationId xmlns:p14="http://schemas.microsoft.com/office/powerpoint/2010/main" val="3264698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n.wikipedia.org/wiki/Order_of_Christ_(Portugal)"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en.wikipedia.org/wiki/Canary_Islands" TargetMode="External"/><Relationship Id="rId5" Type="http://schemas.openxmlformats.org/officeDocument/2006/relationships/hyperlink" Target="http://en.wikipedia.org/wiki/Tomar" TargetMode="External"/><Relationship Id="rId4" Type="http://schemas.openxmlformats.org/officeDocument/2006/relationships/hyperlink" Target="http://en.wikipedia.org/wiki/Knights_Templa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Henry - </a:t>
            </a:r>
            <a:r>
              <a:rPr lang="en-US" sz="1200" b="0" i="0" kern="1200" dirty="0" smtClean="0">
                <a:solidFill>
                  <a:schemeClr val="tx1"/>
                </a:solidFill>
                <a:effectLst/>
                <a:latin typeface="+mn-lt"/>
                <a:ea typeface="+mn-ea"/>
                <a:cs typeface="+mn-cs"/>
              </a:rPr>
              <a:t>On 25 May 1420, Henry gained appointment as the governor of the very rich </a:t>
            </a:r>
            <a:r>
              <a:rPr lang="en-US" sz="1200" b="0" i="0" kern="1200" dirty="0" smtClean="0">
                <a:solidFill>
                  <a:schemeClr val="tx1"/>
                </a:solidFill>
                <a:effectLst/>
                <a:latin typeface="+mn-lt"/>
                <a:ea typeface="+mn-ea"/>
                <a:cs typeface="+mn-cs"/>
                <a:hlinkClick r:id="rId3" tooltip="Order of Christ (Portugal)"/>
              </a:rPr>
              <a:t>Order of Christ</a:t>
            </a:r>
            <a:r>
              <a:rPr lang="en-US" sz="1200" b="0" i="0" kern="1200" dirty="0" smtClean="0">
                <a:solidFill>
                  <a:schemeClr val="tx1"/>
                </a:solidFill>
                <a:effectLst/>
                <a:latin typeface="+mn-lt"/>
                <a:ea typeface="+mn-ea"/>
                <a:cs typeface="+mn-cs"/>
              </a:rPr>
              <a:t>, the Portuguese successor to the </a:t>
            </a:r>
            <a:r>
              <a:rPr lang="en-US" sz="1200" b="0" i="0" kern="1200" dirty="0" smtClean="0">
                <a:solidFill>
                  <a:schemeClr val="tx1"/>
                </a:solidFill>
                <a:effectLst/>
                <a:latin typeface="+mn-lt"/>
                <a:ea typeface="+mn-ea"/>
                <a:cs typeface="+mn-cs"/>
                <a:hlinkClick r:id="rId4" tooltip="Knights Templar"/>
              </a:rPr>
              <a:t>Knights Templar</a:t>
            </a:r>
            <a:r>
              <a:rPr lang="en-US" sz="1200" b="0" i="0" kern="1200" dirty="0" smtClean="0">
                <a:solidFill>
                  <a:schemeClr val="tx1"/>
                </a:solidFill>
                <a:effectLst/>
                <a:latin typeface="+mn-lt"/>
                <a:ea typeface="+mn-ea"/>
                <a:cs typeface="+mn-cs"/>
              </a:rPr>
              <a:t>, which had its headquarters at </a:t>
            </a:r>
            <a:r>
              <a:rPr lang="en-US" sz="1200" b="0" i="0" kern="1200" dirty="0" err="1" smtClean="0">
                <a:solidFill>
                  <a:schemeClr val="tx1"/>
                </a:solidFill>
                <a:effectLst/>
                <a:latin typeface="+mn-lt"/>
                <a:ea typeface="+mn-ea"/>
                <a:cs typeface="+mn-cs"/>
                <a:hlinkClick r:id="rId5" tooltip="Tomar"/>
              </a:rPr>
              <a:t>Tomar</a:t>
            </a:r>
            <a:r>
              <a:rPr lang="en-US" sz="1200" b="0" i="0" kern="1200" dirty="0" smtClean="0">
                <a:solidFill>
                  <a:schemeClr val="tx1"/>
                </a:solidFill>
                <a:effectLst/>
                <a:latin typeface="+mn-lt"/>
                <a:ea typeface="+mn-ea"/>
                <a:cs typeface="+mn-cs"/>
              </a:rPr>
              <a:t>. Henry would hold this position for the remainder of his life, and the order was an important source of funds for Henry's ambitious plans, especially his persistent attempts to conquer the </a:t>
            </a:r>
            <a:r>
              <a:rPr lang="en-US" sz="1200" b="0" i="0" kern="1200" dirty="0" smtClean="0">
                <a:solidFill>
                  <a:schemeClr val="tx1"/>
                </a:solidFill>
                <a:effectLst/>
                <a:latin typeface="+mn-lt"/>
                <a:ea typeface="+mn-ea"/>
                <a:cs typeface="+mn-cs"/>
                <a:hlinkClick r:id="rId6" tooltip="Canary Islands"/>
              </a:rPr>
              <a:t>Canary Islands</a:t>
            </a:r>
            <a:r>
              <a:rPr lang="en-US" sz="1200" b="0" i="0" kern="1200" dirty="0" smtClean="0">
                <a:solidFill>
                  <a:schemeClr val="tx1"/>
                </a:solidFill>
                <a:effectLst/>
                <a:latin typeface="+mn-lt"/>
                <a:ea typeface="+mn-ea"/>
                <a:cs typeface="+mn-cs"/>
              </a:rPr>
              <a:t>, which the Portuguese had claimed to have discovered before the year 1346.</a:t>
            </a:r>
            <a:endParaRPr lang="en-US" dirty="0"/>
          </a:p>
        </p:txBody>
      </p:sp>
      <p:sp>
        <p:nvSpPr>
          <p:cNvPr id="4" name="Slide Number Placeholder 3"/>
          <p:cNvSpPr>
            <a:spLocks noGrp="1"/>
          </p:cNvSpPr>
          <p:nvPr>
            <p:ph type="sldNum" sz="quarter" idx="10"/>
          </p:nvPr>
        </p:nvSpPr>
        <p:spPr/>
        <p:txBody>
          <a:bodyPr/>
          <a:lstStyle/>
          <a:p>
            <a:fld id="{604FF5E9-C1FB-4E72-A348-63AD4F99C74C}" type="slidenum">
              <a:rPr lang="en-US" smtClean="0"/>
              <a:t>2</a:t>
            </a:fld>
            <a:endParaRPr lang="en-US"/>
          </a:p>
        </p:txBody>
      </p:sp>
    </p:spTree>
    <p:extLst>
      <p:ext uri="{BB962C8B-B14F-4D97-AF65-F5344CB8AC3E}">
        <p14:creationId xmlns:p14="http://schemas.microsoft.com/office/powerpoint/2010/main" val="40664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0DCC332B-0874-4541-A189-518B5961EF9B}" type="datetimeFigureOut">
              <a:rPr lang="en-US" smtClean="0"/>
              <a:t>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02739-9396-4F46-ACD2-5AA1EA89BF52}" type="slidenum">
              <a:rPr lang="en-US" smtClean="0"/>
              <a:t>‹#›</a:t>
            </a:fld>
            <a:endParaRPr lang="en-US"/>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CC332B-0874-4541-A189-518B5961EF9B}" type="datetimeFigureOut">
              <a:rPr lang="en-US" smtClean="0"/>
              <a:t>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02739-9396-4F46-ACD2-5AA1EA89BF5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CC332B-0874-4541-A189-518B5961EF9B}" type="datetimeFigureOut">
              <a:rPr lang="en-US" smtClean="0"/>
              <a:t>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02739-9396-4F46-ACD2-5AA1EA89BF5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CC332B-0874-4541-A189-518B5961EF9B}" type="datetimeFigureOut">
              <a:rPr lang="en-US" smtClean="0"/>
              <a:t>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02739-9396-4F46-ACD2-5AA1EA89BF5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0DCC332B-0874-4541-A189-518B5961EF9B}" type="datetimeFigureOut">
              <a:rPr lang="en-US" smtClean="0"/>
              <a:t>2/4/2013</a:t>
            </a:fld>
            <a:endParaRPr lang="en-US"/>
          </a:p>
        </p:txBody>
      </p:sp>
      <p:sp>
        <p:nvSpPr>
          <p:cNvPr id="91" name="Footer Placeholder 90"/>
          <p:cNvSpPr>
            <a:spLocks noGrp="1"/>
          </p:cNvSpPr>
          <p:nvPr>
            <p:ph type="ftr" sz="quarter" idx="11"/>
          </p:nvPr>
        </p:nvSpPr>
        <p:spPr/>
        <p:txBody>
          <a:bodyPr/>
          <a:lstStyle/>
          <a:p>
            <a:endParaRPr lang="en-US"/>
          </a:p>
        </p:txBody>
      </p:sp>
      <p:sp>
        <p:nvSpPr>
          <p:cNvPr id="92" name="Slide Number Placeholder 91"/>
          <p:cNvSpPr>
            <a:spLocks noGrp="1"/>
          </p:cNvSpPr>
          <p:nvPr>
            <p:ph type="sldNum" sz="quarter" idx="12"/>
          </p:nvPr>
        </p:nvSpPr>
        <p:spPr/>
        <p:txBody>
          <a:bodyPr/>
          <a:lstStyle/>
          <a:p>
            <a:fld id="{77F02739-9396-4F46-ACD2-5AA1EA89BF5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CC332B-0874-4541-A189-518B5961EF9B}" type="datetimeFigureOut">
              <a:rPr lang="en-US" smtClean="0"/>
              <a:t>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02739-9396-4F46-ACD2-5AA1EA89BF5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CC332B-0874-4541-A189-518B5961EF9B}" type="datetimeFigureOut">
              <a:rPr lang="en-US" smtClean="0"/>
              <a:t>2/4/2013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F02739-9396-4F46-ACD2-5AA1EA89BF5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CC332B-0874-4541-A189-518B5961EF9B}" type="datetimeFigureOut">
              <a:rPr lang="en-US" smtClean="0"/>
              <a:t>2/4/2013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F02739-9396-4F46-ACD2-5AA1EA89BF5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CC332B-0874-4541-A189-518B5961EF9B}" type="datetimeFigureOut">
              <a:rPr lang="en-US" smtClean="0"/>
              <a:t>2/4/2013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F02739-9396-4F46-ACD2-5AA1EA89BF5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DCC332B-0874-4541-A189-518B5961EF9B}" type="datetimeFigureOut">
              <a:rPr lang="en-US" smtClean="0"/>
              <a:t>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02739-9396-4F46-ACD2-5AA1EA89BF52}" type="slidenum">
              <a:rPr lang="en-US" smtClean="0"/>
              <a:t>‹#›</a:t>
            </a:fld>
            <a:endParaRPr lang="en-US"/>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0DCC332B-0874-4541-A189-518B5961EF9B}" type="datetimeFigureOut">
              <a:rPr lang="en-US" smtClean="0"/>
              <a:t>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02739-9396-4F46-ACD2-5AA1EA89BF52}" type="slidenum">
              <a:rPr lang="en-US" smtClean="0"/>
              <a:t>‹#›</a:t>
            </a:fld>
            <a:endParaRPr lang="en-US"/>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0DCC332B-0874-4541-A189-518B5961EF9B}" type="datetimeFigureOut">
              <a:rPr lang="en-US" smtClean="0"/>
              <a:t>2/4/2013</a:t>
            </a:fld>
            <a:endParaRPr lang="en-US"/>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77F02739-9396-4F46-ACD2-5AA1EA89BF52}"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Spain &amp; Portugal</a:t>
            </a:r>
            <a:endParaRPr lang="en-US" dirty="0"/>
          </a:p>
        </p:txBody>
      </p:sp>
      <p:sp>
        <p:nvSpPr>
          <p:cNvPr id="3" name="Subtitle 2"/>
          <p:cNvSpPr>
            <a:spLocks noGrp="1"/>
          </p:cNvSpPr>
          <p:nvPr>
            <p:ph type="subTitle" idx="1"/>
          </p:nvPr>
        </p:nvSpPr>
        <p:spPr/>
        <p:txBody>
          <a:bodyPr/>
          <a:lstStyle/>
          <a:p>
            <a:r>
              <a:rPr lang="en-US" dirty="0" smtClean="0"/>
              <a:t>Chapter 16 Section 3</a:t>
            </a:r>
            <a:endParaRPr lang="en-US" dirty="0"/>
          </a:p>
        </p:txBody>
      </p:sp>
    </p:spTree>
    <p:extLst>
      <p:ext uri="{BB962C8B-B14F-4D97-AF65-F5344CB8AC3E}">
        <p14:creationId xmlns:p14="http://schemas.microsoft.com/office/powerpoint/2010/main" val="617785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724400" cy="1143000"/>
          </a:xfrm>
        </p:spPr>
        <p:txBody>
          <a:bodyPr>
            <a:normAutofit fontScale="90000"/>
          </a:bodyPr>
          <a:lstStyle/>
          <a:p>
            <a:r>
              <a:rPr lang="en-US" dirty="0" smtClean="0"/>
              <a:t>Vespucci, Balboa, Magellan</a:t>
            </a:r>
            <a:endParaRPr lang="en-US" dirty="0"/>
          </a:p>
        </p:txBody>
      </p:sp>
      <p:sp>
        <p:nvSpPr>
          <p:cNvPr id="3" name="Content Placeholder 2"/>
          <p:cNvSpPr>
            <a:spLocks noGrp="1"/>
          </p:cNvSpPr>
          <p:nvPr>
            <p:ph idx="1"/>
          </p:nvPr>
        </p:nvSpPr>
        <p:spPr>
          <a:xfrm>
            <a:off x="228599" y="1600200"/>
            <a:ext cx="6219825" cy="5105400"/>
          </a:xfrm>
        </p:spPr>
        <p:txBody>
          <a:bodyPr>
            <a:normAutofit/>
          </a:bodyPr>
          <a:lstStyle/>
          <a:p>
            <a:r>
              <a:rPr lang="en-US" dirty="0" smtClean="0"/>
              <a:t>____________________________(Italian)</a:t>
            </a:r>
          </a:p>
          <a:p>
            <a:pPr lvl="1"/>
            <a:r>
              <a:rPr lang="en-US" dirty="0" smtClean="0"/>
              <a:t>First to argue it as a New Land</a:t>
            </a:r>
          </a:p>
          <a:p>
            <a:pPr lvl="1"/>
            <a:r>
              <a:rPr lang="en-US" dirty="0" smtClean="0"/>
              <a:t>Mapmaker named it America</a:t>
            </a:r>
          </a:p>
          <a:p>
            <a:r>
              <a:rPr lang="en-US" dirty="0" smtClean="0"/>
              <a:t>Vasco </a:t>
            </a:r>
            <a:r>
              <a:rPr lang="en-US" dirty="0" err="1" smtClean="0"/>
              <a:t>Núñez</a:t>
            </a:r>
            <a:r>
              <a:rPr lang="en-US" dirty="0" smtClean="0"/>
              <a:t> _________________(Spanish)</a:t>
            </a:r>
          </a:p>
          <a:p>
            <a:pPr lvl="1"/>
            <a:r>
              <a:rPr lang="en-US" dirty="0" smtClean="0"/>
              <a:t>________________– Vast Ocean named it South Sea </a:t>
            </a:r>
          </a:p>
          <a:p>
            <a:pPr lvl="1"/>
            <a:r>
              <a:rPr lang="en-US" dirty="0" smtClean="0"/>
              <a:t>Clear the new land is not part of Asia</a:t>
            </a:r>
          </a:p>
          <a:p>
            <a:r>
              <a:rPr lang="en-US" dirty="0" smtClean="0"/>
              <a:t>Ferdinand Magellan (_____________)</a:t>
            </a:r>
          </a:p>
          <a:p>
            <a:pPr lvl="1"/>
            <a:r>
              <a:rPr lang="en-US" dirty="0" smtClean="0"/>
              <a:t>Sailed around the Tip of Africa</a:t>
            </a:r>
          </a:p>
          <a:p>
            <a:pPr lvl="1"/>
            <a:r>
              <a:rPr lang="en-US" dirty="0" smtClean="0"/>
              <a:t>Named it Pacific Ocean (</a:t>
            </a:r>
            <a:r>
              <a:rPr lang="en-US" i="1" dirty="0" err="1" smtClean="0"/>
              <a:t>pacificus</a:t>
            </a:r>
            <a:r>
              <a:rPr lang="en-US" i="1" dirty="0" smtClean="0"/>
              <a:t>) </a:t>
            </a:r>
            <a:r>
              <a:rPr lang="en-US" dirty="0" smtClean="0"/>
              <a:t>peaceful</a:t>
            </a:r>
          </a:p>
          <a:p>
            <a:pPr lvl="1"/>
            <a:r>
              <a:rPr lang="en-US" dirty="0" smtClean="0"/>
              <a:t>Died in the Philippines</a:t>
            </a:r>
          </a:p>
          <a:p>
            <a:pPr lvl="1"/>
            <a:r>
              <a:rPr lang="en-US" dirty="0" smtClean="0"/>
              <a:t>Officer and 18 crew members made it home</a:t>
            </a:r>
          </a:p>
          <a:p>
            <a:pPr lvl="1"/>
            <a:r>
              <a:rPr lang="en-US" dirty="0" smtClean="0"/>
              <a:t>First one to sail around the world </a:t>
            </a:r>
          </a:p>
          <a:p>
            <a:pPr lvl="1"/>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8425" y="152399"/>
            <a:ext cx="2562225"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4629150"/>
            <a:ext cx="2076450"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125" y="2714625"/>
            <a:ext cx="191452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8771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99490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31881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3522"/>
            <a:ext cx="6019800" cy="66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83166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Portugal and Slave Trade</a:t>
            </a:r>
            <a:endParaRPr lang="en-US" dirty="0"/>
          </a:p>
        </p:txBody>
      </p:sp>
      <p:sp>
        <p:nvSpPr>
          <p:cNvPr id="3" name="Content Placeholder 2"/>
          <p:cNvSpPr>
            <a:spLocks noGrp="1"/>
          </p:cNvSpPr>
          <p:nvPr>
            <p:ph idx="1"/>
          </p:nvPr>
        </p:nvSpPr>
        <p:spPr>
          <a:xfrm>
            <a:off x="457200" y="1600200"/>
            <a:ext cx="3810000" cy="4525963"/>
          </a:xfrm>
        </p:spPr>
        <p:txBody>
          <a:bodyPr/>
          <a:lstStyle/>
          <a:p>
            <a:r>
              <a:rPr lang="en-US" dirty="0" smtClean="0"/>
              <a:t>Portugal expanded very fast</a:t>
            </a:r>
          </a:p>
          <a:p>
            <a:r>
              <a:rPr lang="en-US" dirty="0" smtClean="0"/>
              <a:t>Went to Africa to trade</a:t>
            </a:r>
          </a:p>
          <a:p>
            <a:pPr lvl="1"/>
            <a:r>
              <a:rPr lang="en-US" dirty="0" smtClean="0"/>
              <a:t>Friendly, Missionaries</a:t>
            </a:r>
          </a:p>
          <a:p>
            <a:r>
              <a:rPr lang="en-US" dirty="0" smtClean="0"/>
              <a:t>Enslaved Africans</a:t>
            </a:r>
          </a:p>
          <a:p>
            <a:pPr lvl="1"/>
            <a:r>
              <a:rPr lang="en-US" dirty="0" smtClean="0"/>
              <a:t>American’s Native American population devastated by disease</a:t>
            </a:r>
          </a:p>
          <a:p>
            <a:r>
              <a:rPr lang="en-US" dirty="0" smtClean="0"/>
              <a:t>English, French, Dutch</a:t>
            </a:r>
          </a:p>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981200"/>
            <a:ext cx="47625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86962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3429000" cy="731838"/>
          </a:xfrm>
        </p:spPr>
        <p:txBody>
          <a:bodyPr/>
          <a:lstStyle/>
          <a:p>
            <a:r>
              <a:rPr lang="en-US" dirty="0" smtClean="0"/>
              <a:t>First to explore</a:t>
            </a:r>
            <a:endParaRPr lang="en-US" dirty="0"/>
          </a:p>
        </p:txBody>
      </p:sp>
      <p:sp>
        <p:nvSpPr>
          <p:cNvPr id="3" name="Content Placeholder 2"/>
          <p:cNvSpPr>
            <a:spLocks noGrp="1"/>
          </p:cNvSpPr>
          <p:nvPr>
            <p:ph idx="1"/>
          </p:nvPr>
        </p:nvSpPr>
        <p:spPr>
          <a:xfrm>
            <a:off x="228600" y="990600"/>
            <a:ext cx="5588316" cy="4525963"/>
          </a:xfrm>
        </p:spPr>
        <p:txBody>
          <a:bodyPr>
            <a:normAutofit/>
          </a:bodyPr>
          <a:lstStyle/>
          <a:p>
            <a:r>
              <a:rPr lang="en-US" dirty="0" smtClean="0"/>
              <a:t>Curiosity, __________, economy</a:t>
            </a:r>
          </a:p>
          <a:p>
            <a:r>
              <a:rPr lang="en-US" dirty="0" smtClean="0"/>
              <a:t>________________(The Navigator) – Find gold for Portugal</a:t>
            </a:r>
          </a:p>
          <a:p>
            <a:pPr lvl="1"/>
            <a:r>
              <a:rPr lang="en-US" dirty="0" smtClean="0"/>
              <a:t>Europe’s best geographers and navigators</a:t>
            </a:r>
          </a:p>
          <a:p>
            <a:pPr lvl="2"/>
            <a:r>
              <a:rPr lang="en-US" dirty="0" smtClean="0"/>
              <a:t>Atlantic and Africa</a:t>
            </a:r>
          </a:p>
          <a:p>
            <a:r>
              <a:rPr lang="en-US" dirty="0" err="1" smtClean="0"/>
              <a:t>Bartolomeu</a:t>
            </a:r>
            <a:r>
              <a:rPr lang="en-US" dirty="0" smtClean="0"/>
              <a:t> Dias - __________________</a:t>
            </a:r>
          </a:p>
          <a:p>
            <a:r>
              <a:rPr lang="en-US" dirty="0" smtClean="0"/>
              <a:t>______________– Used Dias’ knowledge to sail to India</a:t>
            </a:r>
          </a:p>
          <a:p>
            <a:pPr lvl="1"/>
            <a:r>
              <a:rPr lang="en-US" dirty="0" smtClean="0"/>
              <a:t>Cut out middleman, cheaper, </a:t>
            </a:r>
            <a:br>
              <a:rPr lang="en-US" dirty="0" smtClean="0"/>
            </a:br>
            <a:r>
              <a:rPr lang="en-US" dirty="0" smtClean="0"/>
              <a:t>no tolls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916" y="152400"/>
            <a:ext cx="3184210" cy="3629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781819"/>
            <a:ext cx="2190098" cy="2923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1548" y="4065348"/>
            <a:ext cx="2640252" cy="264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2530" y="4953001"/>
            <a:ext cx="2554238"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36215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181600"/>
            <a:ext cx="8229600" cy="944563"/>
          </a:xfrm>
        </p:spPr>
        <p:txBody>
          <a:bodyPr/>
          <a:lstStyle/>
          <a:p>
            <a:r>
              <a:rPr lang="en-US" dirty="0" err="1"/>
              <a:t>Bartolomeu</a:t>
            </a:r>
            <a:r>
              <a:rPr lang="en-US" dirty="0"/>
              <a:t> </a:t>
            </a:r>
            <a:r>
              <a:rPr lang="en-US" dirty="0" smtClean="0"/>
              <a:t>Dias Voyages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12" y="152399"/>
            <a:ext cx="9243912" cy="4876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131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1143000"/>
          </a:xfrm>
        </p:spPr>
        <p:txBody>
          <a:bodyPr/>
          <a:lstStyle/>
          <a:p>
            <a:r>
              <a:rPr lang="en-US" dirty="0" smtClean="0"/>
              <a:t>Christopher Columbus</a:t>
            </a:r>
            <a:endParaRPr lang="en-US" dirty="0"/>
          </a:p>
        </p:txBody>
      </p:sp>
      <p:sp>
        <p:nvSpPr>
          <p:cNvPr id="3" name="Content Placeholder 2"/>
          <p:cNvSpPr>
            <a:spLocks noGrp="1"/>
          </p:cNvSpPr>
          <p:nvPr>
            <p:ph idx="1"/>
          </p:nvPr>
        </p:nvSpPr>
        <p:spPr>
          <a:xfrm>
            <a:off x="152400" y="1143000"/>
            <a:ext cx="6400800" cy="4525963"/>
          </a:xfrm>
        </p:spPr>
        <p:txBody>
          <a:bodyPr/>
          <a:lstStyle/>
          <a:p>
            <a:r>
              <a:rPr lang="en-US" dirty="0" smtClean="0"/>
              <a:t>Spanish navigator </a:t>
            </a:r>
          </a:p>
          <a:p>
            <a:r>
              <a:rPr lang="en-US" dirty="0" smtClean="0"/>
              <a:t>Marco Polo &amp; Ptolemy’s concept of a round earth</a:t>
            </a:r>
          </a:p>
          <a:p>
            <a:pPr lvl="1"/>
            <a:r>
              <a:rPr lang="en-US" dirty="0" smtClean="0"/>
              <a:t>Quicker trade route to the east (round earth)</a:t>
            </a:r>
          </a:p>
          <a:p>
            <a:r>
              <a:rPr lang="en-US" dirty="0" smtClean="0"/>
              <a:t>King _____________ and Queen ___________</a:t>
            </a:r>
          </a:p>
          <a:p>
            <a:r>
              <a:rPr lang="en-US" dirty="0" smtClean="0"/>
              <a:t>August 1492 – </a:t>
            </a:r>
            <a:r>
              <a:rPr lang="en-US" i="1" dirty="0" smtClean="0"/>
              <a:t>Niña, </a:t>
            </a:r>
            <a:r>
              <a:rPr lang="en-US" i="1" dirty="0" err="1" smtClean="0"/>
              <a:t>Pinta</a:t>
            </a:r>
            <a:r>
              <a:rPr lang="en-US" i="1" dirty="0" smtClean="0"/>
              <a:t>, _______________</a:t>
            </a:r>
          </a:p>
          <a:p>
            <a:r>
              <a:rPr lang="en-US" i="1" dirty="0" smtClean="0"/>
              <a:t>October 12 – San Salvador</a:t>
            </a:r>
          </a:p>
          <a:p>
            <a:pPr lvl="1"/>
            <a:r>
              <a:rPr lang="en-US" dirty="0"/>
              <a:t>West </a:t>
            </a:r>
            <a:r>
              <a:rPr lang="en-US" dirty="0" smtClean="0"/>
              <a:t>Indies (3 more trips)</a:t>
            </a:r>
            <a:endParaRPr lang="en-US" dirty="0"/>
          </a:p>
          <a:p>
            <a:pPr lvl="1"/>
            <a:r>
              <a:rPr lang="en-US" dirty="0" smtClean="0"/>
              <a:t>Thought it was Asia</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80975"/>
            <a:ext cx="242887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1332" y="182019"/>
            <a:ext cx="1281868"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8685" y="4267200"/>
            <a:ext cx="329339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7322" y="4800600"/>
            <a:ext cx="3038837"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7589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6124956"/>
            <a:ext cx="8229600" cy="504444"/>
          </a:xfrm>
        </p:spPr>
        <p:txBody>
          <a:bodyPr/>
          <a:lstStyle/>
          <a:p>
            <a:r>
              <a:rPr lang="en-US" dirty="0" smtClean="0"/>
              <a:t>Voyages of Columbus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
            <a:ext cx="9144000" cy="612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5562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Columbian Exchange</a:t>
            </a:r>
            <a:endParaRPr lang="en-US" dirty="0"/>
          </a:p>
        </p:txBody>
      </p:sp>
      <p:sp>
        <p:nvSpPr>
          <p:cNvPr id="3" name="Content Placeholder 2"/>
          <p:cNvSpPr>
            <a:spLocks noGrp="1"/>
          </p:cNvSpPr>
          <p:nvPr>
            <p:ph idx="1"/>
          </p:nvPr>
        </p:nvSpPr>
        <p:spPr>
          <a:xfrm>
            <a:off x="152400" y="1600200"/>
            <a:ext cx="6292020" cy="4525963"/>
          </a:xfrm>
        </p:spPr>
        <p:txBody>
          <a:bodyPr/>
          <a:lstStyle/>
          <a:p>
            <a:r>
              <a:rPr lang="en-US" dirty="0" smtClean="0"/>
              <a:t>Products</a:t>
            </a:r>
          </a:p>
          <a:p>
            <a:pPr lvl="1"/>
            <a:r>
              <a:rPr lang="en-US" dirty="0" smtClean="0"/>
              <a:t>Gold and silver mined in S. America shipped eastward to Spain</a:t>
            </a:r>
          </a:p>
          <a:p>
            <a:pPr lvl="1"/>
            <a:r>
              <a:rPr lang="en-US" dirty="0" smtClean="0"/>
              <a:t>Spain = ________________</a:t>
            </a:r>
          </a:p>
          <a:p>
            <a:r>
              <a:rPr lang="en-US" dirty="0" smtClean="0"/>
              <a:t>Plants</a:t>
            </a:r>
          </a:p>
          <a:p>
            <a:pPr lvl="1"/>
            <a:r>
              <a:rPr lang="en-US" dirty="0" smtClean="0"/>
              <a:t>Potatoes, tomatoes, bean corn  </a:t>
            </a:r>
            <a:r>
              <a:rPr lang="en-US" dirty="0" smtClean="0">
                <a:latin typeface="wmarrows1" pitchFamily="2" charset="0"/>
              </a:rPr>
              <a:t>a </a:t>
            </a:r>
            <a:r>
              <a:rPr lang="en-US" dirty="0" smtClean="0"/>
              <a:t>_____________</a:t>
            </a:r>
          </a:p>
          <a:p>
            <a:r>
              <a:rPr lang="en-US" dirty="0" smtClean="0"/>
              <a:t>Animals</a:t>
            </a:r>
          </a:p>
          <a:p>
            <a:pPr lvl="1"/>
            <a:r>
              <a:rPr lang="en-US" dirty="0" smtClean="0"/>
              <a:t>Horses  </a:t>
            </a:r>
            <a:r>
              <a:rPr lang="en-US" dirty="0">
                <a:latin typeface="wmarrows1" pitchFamily="2" charset="0"/>
              </a:rPr>
              <a:t>a </a:t>
            </a:r>
            <a:r>
              <a:rPr lang="en-US" dirty="0" smtClean="0"/>
              <a:t>____________</a:t>
            </a:r>
          </a:p>
          <a:p>
            <a:r>
              <a:rPr lang="en-US" dirty="0" smtClean="0"/>
              <a:t>Diseases</a:t>
            </a:r>
          </a:p>
          <a:p>
            <a:pPr lvl="1"/>
            <a:r>
              <a:rPr lang="en-US" dirty="0" smtClean="0"/>
              <a:t>Small </a:t>
            </a:r>
            <a:r>
              <a:rPr lang="en-US" dirty="0"/>
              <a:t>Pox </a:t>
            </a:r>
            <a:r>
              <a:rPr lang="en-US" dirty="0">
                <a:latin typeface="wmarrows1" pitchFamily="2" charset="0"/>
              </a:rPr>
              <a:t>a </a:t>
            </a:r>
            <a:r>
              <a:rPr lang="en-US" dirty="0" smtClean="0"/>
              <a:t>__________</a:t>
            </a:r>
            <a:endParaRPr lang="en-US" dirty="0"/>
          </a:p>
          <a:p>
            <a:pPr lvl="1"/>
            <a:endParaRPr lang="en-US" dirty="0"/>
          </a:p>
        </p:txBody>
      </p:sp>
      <p:pic>
        <p:nvPicPr>
          <p:cNvPr id="6146" name="Picture 2" descr="C:\Users\Branden\AppData\Local\Microsoft\Windows\Temporary Internet Files\Content.IE5\BEAA08W4\MC90044505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420" y="3352800"/>
            <a:ext cx="2589107" cy="33528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Branden\AppData\Local\Microsoft\Windows\Temporary Internet Files\Content.IE5\BEAA08W4\MP90040125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8491" y="152400"/>
            <a:ext cx="2081784" cy="312115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Branden\AppData\Local\Microsoft\Windows\Temporary Internet Files\Content.IE5\AHGUB8OP\MP90034195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867067"/>
            <a:ext cx="2024820" cy="2838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7680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478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66645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3253" y="123434"/>
            <a:ext cx="2387397" cy="3153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28600"/>
            <a:ext cx="4343400" cy="655638"/>
          </a:xfrm>
        </p:spPr>
        <p:txBody>
          <a:bodyPr/>
          <a:lstStyle/>
          <a:p>
            <a:r>
              <a:rPr lang="en-US" dirty="0" smtClean="0"/>
              <a:t>Treaty of </a:t>
            </a:r>
            <a:r>
              <a:rPr lang="en-US" dirty="0" err="1" smtClean="0"/>
              <a:t>Tordesillas</a:t>
            </a:r>
            <a:endParaRPr lang="en-US" dirty="0"/>
          </a:p>
        </p:txBody>
      </p:sp>
      <p:sp>
        <p:nvSpPr>
          <p:cNvPr id="3" name="Content Placeholder 2"/>
          <p:cNvSpPr>
            <a:spLocks noGrp="1"/>
          </p:cNvSpPr>
          <p:nvPr>
            <p:ph idx="1"/>
          </p:nvPr>
        </p:nvSpPr>
        <p:spPr>
          <a:xfrm>
            <a:off x="152400" y="914400"/>
            <a:ext cx="5257800" cy="4525963"/>
          </a:xfrm>
        </p:spPr>
        <p:txBody>
          <a:bodyPr/>
          <a:lstStyle/>
          <a:p>
            <a:r>
              <a:rPr lang="en-US" dirty="0" smtClean="0"/>
              <a:t>1493 Pope _______________edict – imaginary line from north to south through the middle of the Atlantic </a:t>
            </a:r>
            <a:r>
              <a:rPr lang="en-US" dirty="0"/>
              <a:t>O</a:t>
            </a:r>
            <a:r>
              <a:rPr lang="en-US" dirty="0" smtClean="0"/>
              <a:t>cean. </a:t>
            </a:r>
          </a:p>
          <a:p>
            <a:pPr lvl="1"/>
            <a:r>
              <a:rPr lang="en-US" dirty="0" smtClean="0"/>
              <a:t>Spain west, Portugal east, cannot claim land already held or held by another ______________________</a:t>
            </a:r>
          </a:p>
          <a:p>
            <a:r>
              <a:rPr lang="en-US" dirty="0" err="1" smtClean="0"/>
              <a:t>Tordesillas</a:t>
            </a:r>
            <a:r>
              <a:rPr lang="en-US" dirty="0" smtClean="0"/>
              <a:t> moved line further west</a:t>
            </a:r>
          </a:p>
          <a:p>
            <a:r>
              <a:rPr lang="en-US" dirty="0" smtClean="0"/>
              <a:t>Portugal’s Cabral got blown off course and landed in Brazil – able to claim because of the treaty</a:t>
            </a:r>
          </a:p>
          <a:p>
            <a:endParaRPr lang="en-US" dirty="0" smtClean="0"/>
          </a:p>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668051"/>
            <a:ext cx="3752850" cy="4037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3582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862" y="1600201"/>
            <a:ext cx="8813738" cy="453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2446930"/>
      </p:ext>
    </p:extLst>
  </p:cSld>
  <p:clrMapOvr>
    <a:masterClrMapping/>
  </p:clrMapOvr>
</p:sld>
</file>

<file path=ppt/theme/theme1.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171</TotalTime>
  <Words>331</Words>
  <Application>Microsoft Office PowerPoint</Application>
  <PresentationFormat>On-screen Show (4:3)</PresentationFormat>
  <Paragraphs>58</Paragraphs>
  <Slides>13</Slides>
  <Notes>1</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Thatch</vt:lpstr>
      <vt:lpstr> Spain &amp; Portugal</vt:lpstr>
      <vt:lpstr>First to explore</vt:lpstr>
      <vt:lpstr>PowerPoint Presentation</vt:lpstr>
      <vt:lpstr>Christopher Columbus</vt:lpstr>
      <vt:lpstr>PowerPoint Presentation</vt:lpstr>
      <vt:lpstr>Columbian Exchange</vt:lpstr>
      <vt:lpstr>PowerPoint Presentation</vt:lpstr>
      <vt:lpstr>Treaty of Tordesillas</vt:lpstr>
      <vt:lpstr>PowerPoint Presentation</vt:lpstr>
      <vt:lpstr>Vespucci, Balboa, Magellan</vt:lpstr>
      <vt:lpstr>PowerPoint Presentation</vt:lpstr>
      <vt:lpstr>PowerPoint Presentation</vt:lpstr>
      <vt:lpstr>Portugal and Slave Trade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Branden</dc:creator>
  <cp:lastModifiedBy>Mark Sweeney</cp:lastModifiedBy>
  <cp:revision>15</cp:revision>
  <dcterms:created xsi:type="dcterms:W3CDTF">2013-02-03T03:03:16Z</dcterms:created>
  <dcterms:modified xsi:type="dcterms:W3CDTF">2013-02-04T14:00:08Z</dcterms:modified>
</cp:coreProperties>
</file>