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57" r:id="rId4"/>
    <p:sldId id="269" r:id="rId5"/>
    <p:sldId id="268" r:id="rId6"/>
    <p:sldId id="271" r:id="rId7"/>
    <p:sldId id="270" r:id="rId8"/>
    <p:sldId id="272" r:id="rId9"/>
    <p:sldId id="274" r:id="rId10"/>
    <p:sldId id="273" r:id="rId11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8D7E4-B902-404F-9447-5BF849B6849A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D79B-F55B-45B9-B4D5-FA8CE0912D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D79B-F55B-45B9-B4D5-FA8CE0912D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D79B-F55B-45B9-B4D5-FA8CE0912D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92EE1C1-9E51-42F8-B398-952BCD2E6DD5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61F7B42-D818-4F79-AD7E-0D071BFE8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229600" cy="2209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Classical and Operant Conditioning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303" y="2743200"/>
            <a:ext cx="2561166" cy="342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Classical Conditioning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752600"/>
            <a:ext cx="64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sym typeface="Wingdings" pitchFamily="2" charset="2"/>
              </a:rPr>
              <a:t>A neutral stimulus is paired with a stimulus that elicits a reflex (response) until the neutral response alone elicits a similar response.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Pavlov’s Experiments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Pavlov was researching digestion</a:t>
            </a:r>
          </a:p>
          <a:p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Noticed dogs would be “conditioned” by a neutral stimulus (bell) </a:t>
            </a:r>
            <a:endParaRPr lang="en-US" dirty="0">
              <a:solidFill>
                <a:srgbClr val="FFFF00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FFFF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UCS </a:t>
            </a:r>
            <a:r>
              <a:rPr lang="en-US" sz="2800" dirty="0" smtClean="0">
                <a:solidFill>
                  <a:srgbClr val="7030A0"/>
                </a:solidFill>
                <a:sym typeface="Wingdings" pitchFamily="2" charset="2"/>
              </a:rPr>
              <a:t>(meat powder)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&gt;&gt;&gt;&gt;&gt; UCR </a:t>
            </a:r>
            <a:r>
              <a:rPr lang="en-US" sz="2800" dirty="0" smtClean="0">
                <a:solidFill>
                  <a:srgbClr val="7030A0"/>
                </a:solidFill>
                <a:sym typeface="Wingdings" pitchFamily="2" charset="2"/>
              </a:rPr>
              <a:t>(salivation)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CS </a:t>
            </a:r>
            <a:r>
              <a:rPr lang="en-US" sz="2800" dirty="0" smtClean="0">
                <a:solidFill>
                  <a:srgbClr val="7030A0"/>
                </a:solidFill>
                <a:sym typeface="Wingdings" pitchFamily="2" charset="2"/>
              </a:rPr>
              <a:t>(buzzer)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&gt;&gt;&gt;&gt;&gt;&gt;CR </a:t>
            </a:r>
            <a:r>
              <a:rPr lang="en-US" sz="2800" dirty="0" smtClean="0">
                <a:solidFill>
                  <a:srgbClr val="7030A0"/>
                </a:solidFill>
                <a:sym typeface="Wingdings" pitchFamily="2" charset="2"/>
              </a:rPr>
              <a:t>(Salivation)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946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</a:rPr>
              <a:t>Terms to Remember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Generalization- conditioned learning, when two or more stimuli are similar, the response to them is the same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Example- fire alarm vs. dismissal bell 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Discrimination- in conditioned learning, the ability to recognize the differences between 2 similar stimuli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Example- fire alarm vs. dismissal bell </a:t>
            </a:r>
            <a:endParaRPr lang="en-US" dirty="0" smtClean="0">
              <a:solidFill>
                <a:srgbClr val="FFFF00"/>
              </a:solidFill>
            </a:endParaRPr>
          </a:p>
          <a:p>
            <a:pPr marL="411480" lvl="1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6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Terms to Remember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Reflex- automatic reaction to a stimulus	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Example- jumping when stabbed with a needle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Acquisition- process through which a CS begins to produce a CR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Example- when a toddler develops a fear of doctors (needles)</a:t>
            </a:r>
          </a:p>
          <a:p>
            <a:pPr marL="411480" lvl="1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Intensity- as the UCS strengthens, it increases the speed and strength of the CR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Example- meat powder versus a raw steak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Terms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Extinction- the weakening of the process after the UCS has been removed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Example- dog is no longer rewarded for “shake” and eventually stops on command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Spontaneous Recovery- the revival of an </a:t>
            </a:r>
            <a:r>
              <a:rPr lang="en-US" dirty="0" err="1">
                <a:solidFill>
                  <a:srgbClr val="FFFF00"/>
                </a:solidFill>
              </a:rPr>
              <a:t>extinquished</a:t>
            </a:r>
            <a:r>
              <a:rPr lang="en-US" dirty="0">
                <a:solidFill>
                  <a:srgbClr val="FFFF00"/>
                </a:solidFill>
              </a:rPr>
              <a:t> behavior after a period of </a:t>
            </a:r>
            <a:r>
              <a:rPr lang="en-US" dirty="0" err="1">
                <a:solidFill>
                  <a:srgbClr val="FFFF00"/>
                </a:solidFill>
              </a:rPr>
              <a:t>nonresponding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Terms to Remember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Relevance/ Biological Predisposition-conditioning process suggests that organisms may be “</a:t>
            </a:r>
            <a:r>
              <a:rPr lang="en-US" dirty="0" err="1" smtClean="0">
                <a:solidFill>
                  <a:srgbClr val="FFFF00"/>
                </a:solidFill>
              </a:rPr>
              <a:t>biolgically</a:t>
            </a:r>
            <a:r>
              <a:rPr lang="en-US" dirty="0" smtClean="0">
                <a:solidFill>
                  <a:srgbClr val="FFFF00"/>
                </a:solidFill>
              </a:rPr>
              <a:t>” prepared to learn some associations more easily than others	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Example- snakes vs. cd players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Study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(Garcia &amp; </a:t>
            </a:r>
            <a:r>
              <a:rPr lang="en-US" dirty="0" err="1" smtClean="0">
                <a:solidFill>
                  <a:srgbClr val="FFFF00"/>
                </a:solidFill>
                <a:sym typeface="Wingdings" pitchFamily="2" charset="2"/>
              </a:rPr>
              <a:t>Koelling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, 1966)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 Rats and Saccharin- flavored water, buzzer, and light paired with electric shock or x-rays(nausea)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411480" lvl="1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0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Taste Aversion Studies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Timing- longer the delay, the weaker the CR; optimal time is _____ seconds; the one exception is _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Rats and Radiation (Garcia, 1956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</a:p>
          <a:p>
            <a:pPr lvl="1"/>
            <a:r>
              <a:rPr lang="en-US" sz="2200" dirty="0" smtClean="0">
                <a:solidFill>
                  <a:srgbClr val="FFFF00"/>
                </a:solidFill>
              </a:rPr>
              <a:t>Rats exposed to radiation; refused to drink in the chamber which had plastic h2o bottles but glass in home cages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Sheep Study (Garcia, </a:t>
            </a:r>
            <a:r>
              <a:rPr lang="en-US" sz="2800" dirty="0" err="1" smtClean="0">
                <a:solidFill>
                  <a:srgbClr val="FFFF00"/>
                </a:solidFill>
              </a:rPr>
              <a:t>Rusiniak</a:t>
            </a:r>
            <a:r>
              <a:rPr lang="en-US" sz="2800" dirty="0" smtClean="0">
                <a:solidFill>
                  <a:srgbClr val="FFFF00"/>
                </a:solidFill>
              </a:rPr>
              <a:t> &amp; Brett; 1977)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Wolves and Lithium chloride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Ice Cream &amp; Cancer patients (Bernstein, 1978)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3 groups (ice cream prior to chemo, ice cream with no chemo, no ice cream) </a:t>
            </a:r>
          </a:p>
        </p:txBody>
      </p:sp>
    </p:spTree>
    <p:extLst>
      <p:ext uri="{BB962C8B-B14F-4D97-AF65-F5344CB8AC3E}">
        <p14:creationId xmlns:p14="http://schemas.microsoft.com/office/powerpoint/2010/main" val="78915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Conditioned Response and Drug Abuse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Study of Heroin users (Reed, 1980)</a:t>
            </a:r>
            <a:r>
              <a:rPr lang="en-US" sz="3600" smtClean="0">
                <a:solidFill>
                  <a:srgbClr val="FFFF00"/>
                </a:solidFill>
              </a:rPr>
              <a:t>	</a:t>
            </a:r>
            <a:r>
              <a:rPr lang="en-US" sz="2800" smtClean="0">
                <a:solidFill>
                  <a:srgbClr val="FFFF00"/>
                </a:solidFill>
              </a:rPr>
              <a:t>1</a:t>
            </a:r>
            <a:r>
              <a:rPr lang="en-US" sz="2800" dirty="0" smtClean="0">
                <a:solidFill>
                  <a:srgbClr val="FFFF00"/>
                </a:solidFill>
              </a:rPr>
              <a:t>% of </a:t>
            </a:r>
            <a:r>
              <a:rPr lang="en-US" sz="2800" smtClean="0">
                <a:solidFill>
                  <a:srgbClr val="FFFF00"/>
                </a:solidFill>
              </a:rPr>
              <a:t>users od</a:t>
            </a:r>
            <a:endParaRPr lang="en-US" sz="2800" dirty="0" smtClean="0">
              <a:solidFill>
                <a:srgbClr val="FFFF00"/>
              </a:solidFill>
            </a:endParaRP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Why??</a:t>
            </a:r>
            <a:endParaRPr lang="en-US" sz="2800" dirty="0">
              <a:solidFill>
                <a:srgbClr val="FFFF00"/>
              </a:solidFill>
            </a:endParaRP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70% interviewed that had od, did not take more of the drug, but had been in unfamiliar settings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Classical Conditioned Response</a:t>
            </a:r>
          </a:p>
        </p:txBody>
      </p:sp>
    </p:spTree>
    <p:extLst>
      <p:ext uri="{BB962C8B-B14F-4D97-AF65-F5344CB8AC3E}">
        <p14:creationId xmlns:p14="http://schemas.microsoft.com/office/powerpoint/2010/main" val="76056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2619</TotalTime>
  <Words>313</Words>
  <Application>Microsoft Office PowerPoint</Application>
  <PresentationFormat>On-screen Show (4:3)</PresentationFormat>
  <Paragraphs>52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Classical and Operant Conditioning</vt:lpstr>
      <vt:lpstr>Classical Conditioning</vt:lpstr>
      <vt:lpstr>Pavlov’s Experiments</vt:lpstr>
      <vt:lpstr>Terms to Remember</vt:lpstr>
      <vt:lpstr>Terms to Remember</vt:lpstr>
      <vt:lpstr>Terms to Remember</vt:lpstr>
      <vt:lpstr>Terms to Remember</vt:lpstr>
      <vt:lpstr>Taste Aversion Studies</vt:lpstr>
      <vt:lpstr>Conditioned Response and Drug Abuse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Buddhism</dc:title>
  <dc:creator>Heather</dc:creator>
  <cp:lastModifiedBy>Mark Sweeney</cp:lastModifiedBy>
  <cp:revision>215</cp:revision>
  <dcterms:created xsi:type="dcterms:W3CDTF">2010-02-24T05:26:26Z</dcterms:created>
  <dcterms:modified xsi:type="dcterms:W3CDTF">2013-09-19T13:31:21Z</dcterms:modified>
</cp:coreProperties>
</file>