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66"/>
    <a:srgbClr val="1C1C1C"/>
    <a:srgbClr val="CC6600"/>
    <a:srgbClr val="CC3300"/>
    <a:srgbClr val="FFCC00"/>
    <a:srgbClr val="336699"/>
    <a:srgbClr val="3366CC"/>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22" autoAdjust="0"/>
    <p:restoredTop sz="94718" autoAdjust="0"/>
  </p:normalViewPr>
  <p:slideViewPr>
    <p:cSldViewPr>
      <p:cViewPr varScale="1">
        <p:scale>
          <a:sx n="67" d="100"/>
          <a:sy n="67" d="100"/>
        </p:scale>
        <p:origin x="-612"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458200" cy="5943600"/>
            <a:chOff x="0" y="0"/>
            <a:chExt cx="5328" cy="3744"/>
          </a:xfrm>
        </p:grpSpPr>
        <p:sp>
          <p:nvSpPr>
            <p:cNvPr id="5" name="Freeform 3"/>
            <p:cNvSpPr>
              <a:spLocks/>
            </p:cNvSpPr>
            <p:nvPr/>
          </p:nvSpPr>
          <p:spPr bwMode="hidden">
            <a:xfrm>
              <a:off x="0" y="1440"/>
              <a:ext cx="5155" cy="2304"/>
            </a:xfrm>
            <a:custGeom>
              <a:avLst/>
              <a:gdLst/>
              <a:ahLst/>
              <a:cxnLst>
                <a:cxn ang="0">
                  <a:pos x="5154" y="1769"/>
                </a:cxn>
                <a:cxn ang="0">
                  <a:pos x="0" y="2304"/>
                </a:cxn>
                <a:cxn ang="0">
                  <a:pos x="0" y="1252"/>
                </a:cxn>
                <a:cxn ang="0">
                  <a:pos x="5155" y="0"/>
                </a:cxn>
                <a:cxn ang="0">
                  <a:pos x="5155" y="1416"/>
                </a:cxn>
                <a:cxn ang="0">
                  <a:pos x="5154" y="1769"/>
                </a:cxn>
              </a:cxnLst>
              <a:rect l="0" t="0" r="r" b="b"/>
              <a:pathLst>
                <a:path w="5155" h="2304">
                  <a:moveTo>
                    <a:pt x="5154" y="1769"/>
                  </a:moveTo>
                  <a:lnTo>
                    <a:pt x="0" y="2304"/>
                  </a:lnTo>
                  <a:lnTo>
                    <a:pt x="0" y="1252"/>
                  </a:lnTo>
                  <a:lnTo>
                    <a:pt x="5155" y="0"/>
                  </a:lnTo>
                  <a:lnTo>
                    <a:pt x="5155" y="1416"/>
                  </a:lnTo>
                  <a:lnTo>
                    <a:pt x="5154" y="1769"/>
                  </a:lnTo>
                  <a:close/>
                </a:path>
              </a:pathLst>
            </a:custGeom>
            <a:gradFill rotWithShape="1">
              <a:gsLst>
                <a:gs pos="0">
                  <a:schemeClr val="bg1">
                    <a:gamma/>
                    <a:shade val="84706"/>
                    <a:invGamma/>
                  </a:schemeClr>
                </a:gs>
                <a:gs pos="100000">
                  <a:schemeClr val="bg1"/>
                </a:gs>
              </a:gsLst>
              <a:lin ang="0" scaled="1"/>
            </a:gradFill>
            <a:ln w="9525">
              <a:noFill/>
              <a:round/>
              <a:headEnd/>
              <a:tailEnd/>
            </a:ln>
          </p:spPr>
          <p:txBody>
            <a:bodyPr/>
            <a:lstStyle/>
            <a:p>
              <a:pPr>
                <a:defRPr/>
              </a:pPr>
              <a:endParaRPr lang="en-US"/>
            </a:p>
          </p:txBody>
        </p:sp>
        <p:sp>
          <p:nvSpPr>
            <p:cNvPr id="6" name="Freeform 4"/>
            <p:cNvSpPr>
              <a:spLocks/>
            </p:cNvSpPr>
            <p:nvPr/>
          </p:nvSpPr>
          <p:spPr bwMode="hidden">
            <a:xfrm>
              <a:off x="0" y="0"/>
              <a:ext cx="5328" cy="3689"/>
            </a:xfrm>
            <a:custGeom>
              <a:avLst/>
              <a:gdLst/>
              <a:ahLst/>
              <a:cxnLst>
                <a:cxn ang="0">
                  <a:pos x="5311" y="3209"/>
                </a:cxn>
                <a:cxn ang="0">
                  <a:pos x="0" y="3689"/>
                </a:cxn>
                <a:cxn ang="0">
                  <a:pos x="0" y="9"/>
                </a:cxn>
                <a:cxn ang="0">
                  <a:pos x="5328" y="0"/>
                </a:cxn>
                <a:cxn ang="0">
                  <a:pos x="5311" y="3209"/>
                </a:cxn>
              </a:cxnLst>
              <a:rect l="0" t="0" r="r" b="b"/>
              <a:pathLst>
                <a:path w="5328" h="3689">
                  <a:moveTo>
                    <a:pt x="5311" y="3209"/>
                  </a:moveTo>
                  <a:lnTo>
                    <a:pt x="0" y="3689"/>
                  </a:lnTo>
                  <a:lnTo>
                    <a:pt x="0" y="9"/>
                  </a:lnTo>
                  <a:lnTo>
                    <a:pt x="5328" y="0"/>
                  </a:lnTo>
                  <a:lnTo>
                    <a:pt x="5311" y="3209"/>
                  </a:lnTo>
                  <a:close/>
                </a:path>
              </a:pathLst>
            </a:custGeom>
            <a:gradFill rotWithShape="1">
              <a:gsLst>
                <a:gs pos="0">
                  <a:schemeClr val="bg2"/>
                </a:gs>
                <a:gs pos="100000">
                  <a:schemeClr val="bg1"/>
                </a:gs>
              </a:gsLst>
              <a:lin ang="0" scaled="1"/>
            </a:gradFill>
            <a:ln w="9525">
              <a:noFill/>
              <a:round/>
              <a:headEnd/>
              <a:tailEnd/>
            </a:ln>
          </p:spPr>
          <p:txBody>
            <a:bodyPr/>
            <a:lstStyle/>
            <a:p>
              <a:pPr>
                <a:defRPr/>
              </a:pPr>
              <a:endParaRPr lang="en-US"/>
            </a:p>
          </p:txBody>
        </p:sp>
      </p:grpSp>
      <p:sp>
        <p:nvSpPr>
          <p:cNvPr id="110597" name="Rectangle 5"/>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10601" name="Rectangle 9"/>
          <p:cNvSpPr>
            <a:spLocks noGrp="1" noChangeArrowheads="1"/>
          </p:cNvSpPr>
          <p:nvPr>
            <p:ph type="ctrTitle" sz="quarter"/>
          </p:nvPr>
        </p:nvSpPr>
        <p:spPr>
          <a:xfrm>
            <a:off x="685800" y="1768475"/>
            <a:ext cx="7772400" cy="1736725"/>
          </a:xfrm>
        </p:spPr>
        <p:txBody>
          <a:bodyPr anchor="b" anchorCtr="1"/>
          <a:lstStyle>
            <a:lvl1pPr>
              <a:defRPr sz="5400"/>
            </a:lvl1pPr>
          </a:lstStyle>
          <a:p>
            <a:r>
              <a:rPr lang="en-US"/>
              <a:t>Click to edit Master title style</a:t>
            </a:r>
          </a:p>
        </p:txBody>
      </p:sp>
      <p:sp>
        <p:nvSpPr>
          <p:cNvPr id="7" name="Rectangle 6"/>
          <p:cNvSpPr>
            <a:spLocks noGrp="1" noChangeArrowheads="1"/>
          </p:cNvSpPr>
          <p:nvPr>
            <p:ph type="dt" sz="quarter" idx="10"/>
          </p:nvPr>
        </p:nvSpPr>
        <p:spPr/>
        <p:txBody>
          <a:bodyPr/>
          <a:lstStyle>
            <a:lvl1pPr>
              <a:defRPr/>
            </a:lvl1pPr>
          </a:lstStyle>
          <a:p>
            <a:pPr>
              <a:defRPr/>
            </a:pPr>
            <a:endParaRPr lang="en-US"/>
          </a:p>
        </p:txBody>
      </p:sp>
      <p:sp>
        <p:nvSpPr>
          <p:cNvPr id="8" name="Rectangle 7"/>
          <p:cNvSpPr>
            <a:spLocks noGrp="1" noChangeArrowheads="1"/>
          </p:cNvSpPr>
          <p:nvPr>
            <p:ph type="ftr" sz="quarter" idx="11"/>
          </p:nvPr>
        </p:nvSpPr>
        <p:spPr/>
        <p:txBody>
          <a:bodyPr/>
          <a:lstStyle>
            <a:lvl1pPr>
              <a:defRPr/>
            </a:lvl1pPr>
          </a:lstStyle>
          <a:p>
            <a:pPr>
              <a:defRPr/>
            </a:pPr>
            <a:endParaRPr lang="en-US"/>
          </a:p>
        </p:txBody>
      </p:sp>
      <p:sp>
        <p:nvSpPr>
          <p:cNvPr id="9" name="Rectangle 8"/>
          <p:cNvSpPr>
            <a:spLocks noGrp="1" noChangeArrowheads="1"/>
          </p:cNvSpPr>
          <p:nvPr>
            <p:ph type="sldNum" sz="quarter" idx="12"/>
          </p:nvPr>
        </p:nvSpPr>
        <p:spPr/>
        <p:txBody>
          <a:bodyPr/>
          <a:lstStyle>
            <a:lvl1pPr>
              <a:defRPr/>
            </a:lvl1pPr>
          </a:lstStyle>
          <a:p>
            <a:pPr>
              <a:defRPr/>
            </a:pPr>
            <a:fld id="{86DD7821-8929-4378-8516-39039FA955C7}" type="slidenum">
              <a:rPr lang="en-US"/>
              <a:pPr>
                <a:defRPr/>
              </a:pPr>
              <a:t>‹#›</a:t>
            </a:fld>
            <a:endParaRPr lang="en-US"/>
          </a:p>
        </p:txBody>
      </p:sp>
    </p:spTree>
  </p:cSld>
  <p:clrMapOvr>
    <a:masterClrMapping/>
  </p:clrMapOvr>
  <p:transition spd="med">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CA0226E0-611D-4E27-99E2-D3FDE682C83E}" type="slidenum">
              <a:rPr lang="en-US"/>
              <a:pPr>
                <a:defRPr/>
              </a:pPr>
              <a:t>‹#›</a:t>
            </a:fld>
            <a:endParaRPr lang="en-US"/>
          </a:p>
        </p:txBody>
      </p:sp>
    </p:spTree>
  </p:cSld>
  <p:clrMapOvr>
    <a:masterClrMapping/>
  </p:clrMapOvr>
  <p:transition spd="med">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810CFC2F-74AA-468D-BA22-56982A9AC9B6}" type="slidenum">
              <a:rPr lang="en-US"/>
              <a:pPr>
                <a:defRPr/>
              </a:pPr>
              <a:t>‹#›</a:t>
            </a:fld>
            <a:endParaRPr lang="en-US"/>
          </a:p>
        </p:txBody>
      </p:sp>
    </p:spTree>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A7D9409B-2BDF-4EF3-B645-FA4F9C3034AE}" type="slidenum">
              <a:rPr lang="en-US"/>
              <a:pPr>
                <a:defRPr/>
              </a:pPr>
              <a:t>‹#›</a:t>
            </a:fld>
            <a:endParaRPr lang="en-US"/>
          </a:p>
        </p:txBody>
      </p:sp>
    </p:spTree>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6A46682E-749F-455C-9DD7-D82705D7CB12}" type="slidenum">
              <a:rPr lang="en-US"/>
              <a:pPr>
                <a:defRPr/>
              </a:pPr>
              <a:t>‹#›</a:t>
            </a:fld>
            <a:endParaRPr lang="en-US"/>
          </a:p>
        </p:txBody>
      </p:sp>
    </p:spTree>
  </p:cSld>
  <p:clrMapOvr>
    <a:masterClrMapping/>
  </p:clrMapOvr>
  <p:transition spd="med">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8B4C72B9-0526-4E6B-8737-8F39F03AD09D}" type="slidenum">
              <a:rPr lang="en-US"/>
              <a:pPr>
                <a:defRPr/>
              </a:pPr>
              <a:t>‹#›</a:t>
            </a:fld>
            <a:endParaRPr lang="en-US"/>
          </a:p>
        </p:txBody>
      </p:sp>
    </p:spTree>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dt" sz="half" idx="10"/>
          </p:nvPr>
        </p:nvSpPr>
        <p:spPr>
          <a:ln/>
        </p:spPr>
        <p:txBody>
          <a:bodyPr/>
          <a:lstStyle>
            <a:lvl1pPr>
              <a:defRPr/>
            </a:lvl1pPr>
          </a:lstStyle>
          <a:p>
            <a:pPr>
              <a:defRPr/>
            </a:pPr>
            <a:endParaRPr lang="en-US"/>
          </a:p>
        </p:txBody>
      </p:sp>
      <p:sp>
        <p:nvSpPr>
          <p:cNvPr id="8" name="Rectangle 8"/>
          <p:cNvSpPr>
            <a:spLocks noGrp="1" noChangeArrowheads="1"/>
          </p:cNvSpPr>
          <p:nvPr>
            <p:ph type="ftr" sz="quarter" idx="11"/>
          </p:nvPr>
        </p:nvSpPr>
        <p:spPr>
          <a:ln/>
        </p:spPr>
        <p:txBody>
          <a:bodyPr/>
          <a:lstStyle>
            <a:lvl1pPr>
              <a:defRPr/>
            </a:lvl1pPr>
          </a:lstStyle>
          <a:p>
            <a:pPr>
              <a:defRPr/>
            </a:pPr>
            <a:endParaRPr lang="en-US"/>
          </a:p>
        </p:txBody>
      </p:sp>
      <p:sp>
        <p:nvSpPr>
          <p:cNvPr id="9" name="Rectangle 9"/>
          <p:cNvSpPr>
            <a:spLocks noGrp="1" noChangeArrowheads="1"/>
          </p:cNvSpPr>
          <p:nvPr>
            <p:ph type="sldNum" sz="quarter" idx="12"/>
          </p:nvPr>
        </p:nvSpPr>
        <p:spPr>
          <a:ln/>
        </p:spPr>
        <p:txBody>
          <a:bodyPr/>
          <a:lstStyle>
            <a:lvl1pPr>
              <a:defRPr/>
            </a:lvl1pPr>
          </a:lstStyle>
          <a:p>
            <a:pPr>
              <a:defRPr/>
            </a:pPr>
            <a:fld id="{A2303872-4698-4FD5-9524-64880E99B37F}" type="slidenum">
              <a:rPr lang="en-US"/>
              <a:pPr>
                <a:defRPr/>
              </a:pPr>
              <a:t>‹#›</a:t>
            </a:fld>
            <a:endParaRPr lang="en-US"/>
          </a:p>
        </p:txBody>
      </p:sp>
    </p:spTree>
  </p:cSld>
  <p:clrMapOvr>
    <a:masterClrMapping/>
  </p:clrMapOvr>
  <p:transition spd="med">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dt" sz="half" idx="10"/>
          </p:nvPr>
        </p:nvSpPr>
        <p:spPr>
          <a:ln/>
        </p:spPr>
        <p:txBody>
          <a:bodyPr/>
          <a:lstStyle>
            <a:lvl1pPr>
              <a:defRPr/>
            </a:lvl1pPr>
          </a:lstStyle>
          <a:p>
            <a:pPr>
              <a:defRPr/>
            </a:pPr>
            <a:endParaRPr lang="en-US"/>
          </a:p>
        </p:txBody>
      </p:sp>
      <p:sp>
        <p:nvSpPr>
          <p:cNvPr id="4" name="Rectangle 8"/>
          <p:cNvSpPr>
            <a:spLocks noGrp="1" noChangeArrowheads="1"/>
          </p:cNvSpPr>
          <p:nvPr>
            <p:ph type="ftr" sz="quarter" idx="11"/>
          </p:nvPr>
        </p:nvSpPr>
        <p:spPr>
          <a:ln/>
        </p:spPr>
        <p:txBody>
          <a:bodyPr/>
          <a:lstStyle>
            <a:lvl1pPr>
              <a:defRPr/>
            </a:lvl1pPr>
          </a:lstStyle>
          <a:p>
            <a:pPr>
              <a:defRPr/>
            </a:pPr>
            <a:endParaRPr lang="en-US"/>
          </a:p>
        </p:txBody>
      </p:sp>
      <p:sp>
        <p:nvSpPr>
          <p:cNvPr id="5" name="Rectangle 9"/>
          <p:cNvSpPr>
            <a:spLocks noGrp="1" noChangeArrowheads="1"/>
          </p:cNvSpPr>
          <p:nvPr>
            <p:ph type="sldNum" sz="quarter" idx="12"/>
          </p:nvPr>
        </p:nvSpPr>
        <p:spPr>
          <a:ln/>
        </p:spPr>
        <p:txBody>
          <a:bodyPr/>
          <a:lstStyle>
            <a:lvl1pPr>
              <a:defRPr/>
            </a:lvl1pPr>
          </a:lstStyle>
          <a:p>
            <a:pPr>
              <a:defRPr/>
            </a:pPr>
            <a:fld id="{780283E9-3F83-479E-85B1-34FF582E66B2}" type="slidenum">
              <a:rPr lang="en-US"/>
              <a:pPr>
                <a:defRPr/>
              </a:pPr>
              <a:t>‹#›</a:t>
            </a:fld>
            <a:endParaRPr lang="en-US"/>
          </a:p>
        </p:txBody>
      </p:sp>
    </p:spTree>
  </p:cSld>
  <p:clrMapOvr>
    <a:masterClrMapping/>
  </p:clrMapOvr>
  <p:transition spd="med">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endParaRPr lang="en-US"/>
          </a:p>
        </p:txBody>
      </p:sp>
      <p:sp>
        <p:nvSpPr>
          <p:cNvPr id="3" name="Rectangle 8"/>
          <p:cNvSpPr>
            <a:spLocks noGrp="1" noChangeArrowheads="1"/>
          </p:cNvSpPr>
          <p:nvPr>
            <p:ph type="ftr" sz="quarter" idx="11"/>
          </p:nvPr>
        </p:nvSpPr>
        <p:spPr>
          <a:ln/>
        </p:spPr>
        <p:txBody>
          <a:bodyPr/>
          <a:lstStyle>
            <a:lvl1pPr>
              <a:defRPr/>
            </a:lvl1pPr>
          </a:lstStyle>
          <a:p>
            <a:pPr>
              <a:defRPr/>
            </a:pPr>
            <a:endParaRPr lang="en-US"/>
          </a:p>
        </p:txBody>
      </p:sp>
      <p:sp>
        <p:nvSpPr>
          <p:cNvPr id="4" name="Rectangle 9"/>
          <p:cNvSpPr>
            <a:spLocks noGrp="1" noChangeArrowheads="1"/>
          </p:cNvSpPr>
          <p:nvPr>
            <p:ph type="sldNum" sz="quarter" idx="12"/>
          </p:nvPr>
        </p:nvSpPr>
        <p:spPr>
          <a:ln/>
        </p:spPr>
        <p:txBody>
          <a:bodyPr/>
          <a:lstStyle>
            <a:lvl1pPr>
              <a:defRPr/>
            </a:lvl1pPr>
          </a:lstStyle>
          <a:p>
            <a:pPr>
              <a:defRPr/>
            </a:pPr>
            <a:fld id="{5ADAB861-7F80-40BB-86B4-9556D3CCB33D}" type="slidenum">
              <a:rPr lang="en-US"/>
              <a:pPr>
                <a:defRPr/>
              </a:pPr>
              <a:t>‹#›</a:t>
            </a:fld>
            <a:endParaRPr lang="en-US"/>
          </a:p>
        </p:txBody>
      </p:sp>
    </p:spTree>
  </p:cSld>
  <p:clrMapOvr>
    <a:masterClrMapping/>
  </p:clrMapOvr>
  <p:transition spd="med">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3B261111-134A-41C7-90F4-E09FD566FE4C}" type="slidenum">
              <a:rPr lang="en-US"/>
              <a:pPr>
                <a:defRPr/>
              </a:pPr>
              <a:t>‹#›</a:t>
            </a:fld>
            <a:endParaRPr lang="en-US"/>
          </a:p>
        </p:txBody>
      </p:sp>
    </p:spTree>
  </p:cSld>
  <p:clrMapOvr>
    <a:masterClrMapping/>
  </p:clrMapOvr>
  <p:transition spd="med">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428846B7-B92C-4476-B3C1-4A1B1FC09057}" type="slidenum">
              <a:rPr lang="en-US"/>
              <a:pPr>
                <a:defRPr/>
              </a:pPr>
              <a:t>‹#›</a:t>
            </a:fld>
            <a:endParaRPr lang="en-US"/>
          </a:p>
        </p:txBody>
      </p:sp>
    </p:spTree>
  </p:cSld>
  <p:clrMapOvr>
    <a:masterClrMapping/>
  </p:clrMapOvr>
  <p:transition spd="med">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7242175" cy="1981200"/>
            <a:chOff x="0" y="0"/>
            <a:chExt cx="4562" cy="1248"/>
          </a:xfrm>
        </p:grpSpPr>
        <p:sp>
          <p:nvSpPr>
            <p:cNvPr id="109571" name="Freeform 3"/>
            <p:cNvSpPr>
              <a:spLocks/>
            </p:cNvSpPr>
            <p:nvPr/>
          </p:nvSpPr>
          <p:spPr bwMode="hidden">
            <a:xfrm>
              <a:off x="0" y="583"/>
              <a:ext cx="4487" cy="665"/>
            </a:xfrm>
            <a:custGeom>
              <a:avLst/>
              <a:gdLst/>
              <a:ahLst/>
              <a:cxnLst>
                <a:cxn ang="0">
                  <a:pos x="4800" y="299"/>
                </a:cxn>
                <a:cxn ang="0">
                  <a:pos x="0" y="665"/>
                </a:cxn>
                <a:cxn ang="0">
                  <a:pos x="0" y="0"/>
                </a:cxn>
                <a:cxn ang="0">
                  <a:pos x="4806" y="1"/>
                </a:cxn>
                <a:cxn ang="0">
                  <a:pos x="4800" y="153"/>
                </a:cxn>
                <a:cxn ang="0">
                  <a:pos x="4800" y="299"/>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w="9525">
              <a:noFill/>
              <a:round/>
              <a:headEnd/>
              <a:tailEnd/>
            </a:ln>
          </p:spPr>
          <p:txBody>
            <a:bodyPr/>
            <a:lstStyle/>
            <a:p>
              <a:pPr>
                <a:defRPr/>
              </a:pPr>
              <a:endParaRPr lang="en-US"/>
            </a:p>
          </p:txBody>
        </p:sp>
        <p:sp>
          <p:nvSpPr>
            <p:cNvPr id="109572" name="Freeform 4"/>
            <p:cNvSpPr>
              <a:spLocks/>
            </p:cNvSpPr>
            <p:nvPr/>
          </p:nvSpPr>
          <p:spPr bwMode="hidden">
            <a:xfrm>
              <a:off x="0" y="0"/>
              <a:ext cx="4562" cy="1199"/>
            </a:xfrm>
            <a:custGeom>
              <a:avLst/>
              <a:gdLst/>
              <a:ahLst/>
              <a:cxnLst>
                <a:cxn ang="0">
                  <a:pos x="4560" y="932"/>
                </a:cxn>
                <a:cxn ang="0">
                  <a:pos x="0" y="1199"/>
                </a:cxn>
                <a:cxn ang="0">
                  <a:pos x="0" y="0"/>
                </a:cxn>
                <a:cxn ang="0">
                  <a:pos x="4562" y="0"/>
                </a:cxn>
                <a:cxn ang="0">
                  <a:pos x="4560" y="932"/>
                </a:cxn>
                <a:cxn ang="0">
                  <a:pos x="4560" y="932"/>
                </a:cxn>
              </a:cxnLst>
              <a:rect l="0" t="0" r="r" b="b"/>
              <a:pathLst>
                <a:path w="4562" h="1199">
                  <a:moveTo>
                    <a:pt x="4560" y="932"/>
                  </a:moveTo>
                  <a:lnTo>
                    <a:pt x="0" y="1199"/>
                  </a:lnTo>
                  <a:lnTo>
                    <a:pt x="0" y="0"/>
                  </a:lnTo>
                  <a:lnTo>
                    <a:pt x="4562" y="0"/>
                  </a:lnTo>
                  <a:lnTo>
                    <a:pt x="4560" y="932"/>
                  </a:lnTo>
                  <a:lnTo>
                    <a:pt x="4560" y="932"/>
                  </a:lnTo>
                  <a:close/>
                </a:path>
              </a:pathLst>
            </a:custGeom>
            <a:gradFill rotWithShape="0">
              <a:gsLst>
                <a:gs pos="0">
                  <a:schemeClr val="bg2"/>
                </a:gs>
                <a:gs pos="100000">
                  <a:schemeClr val="bg1"/>
                </a:gs>
              </a:gsLst>
              <a:lin ang="0" scaled="1"/>
            </a:gradFill>
            <a:ln w="9525">
              <a:noFill/>
              <a:round/>
              <a:headEnd/>
              <a:tailEnd/>
            </a:ln>
          </p:spPr>
          <p:txBody>
            <a:bodyPr/>
            <a:lstStyle/>
            <a:p>
              <a:pPr>
                <a:defRPr/>
              </a:pPr>
              <a:endParaRPr lang="en-US"/>
            </a:p>
          </p:txBody>
        </p:sp>
      </p:grpSp>
      <p:sp>
        <p:nvSpPr>
          <p:cNvPr id="109573" name="Rectangle 5"/>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9574" name="Rectangle 6"/>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9575" name="Rectangle 7"/>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defRPr>
            </a:lvl1pPr>
          </a:lstStyle>
          <a:p>
            <a:pPr>
              <a:defRPr/>
            </a:pPr>
            <a:endParaRPr lang="en-US"/>
          </a:p>
        </p:txBody>
      </p:sp>
      <p:sp>
        <p:nvSpPr>
          <p:cNvPr id="109576" name="Rectangle 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defRPr>
            </a:lvl1pPr>
          </a:lstStyle>
          <a:p>
            <a:pPr>
              <a:defRPr/>
            </a:pPr>
            <a:endParaRPr lang="en-US"/>
          </a:p>
        </p:txBody>
      </p:sp>
      <p:sp>
        <p:nvSpPr>
          <p:cNvPr id="109577" name="Rectangle 9"/>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pPr>
              <a:defRPr/>
            </a:pPr>
            <a:fld id="{DE51F7FB-5AD2-47DA-A8BA-D3DD09601F0B}"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97"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ransition spd="med">
    <p:fade thruBlk="1"/>
  </p:transition>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7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hlink"/>
        </a:buClr>
        <a:buSzPct val="7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7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hlink"/>
        </a:buClr>
        <a:buSzPct val="7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5" descr="Council_of_Trent"/>
          <p:cNvPicPr>
            <a:picLocks noChangeAspect="1" noChangeArrowheads="1"/>
          </p:cNvPicPr>
          <p:nvPr/>
        </p:nvPicPr>
        <p:blipFill>
          <a:blip r:embed="rId2"/>
          <a:srcRect t="1140" r="2184" b="3111"/>
          <a:stretch>
            <a:fillRect/>
          </a:stretch>
        </p:blipFill>
        <p:spPr bwMode="auto">
          <a:xfrm>
            <a:off x="0" y="0"/>
            <a:ext cx="9144000" cy="6858000"/>
          </a:xfrm>
          <a:prstGeom prst="rect">
            <a:avLst/>
          </a:prstGeom>
          <a:noFill/>
          <a:ln w="9525">
            <a:noFill/>
            <a:miter lim="800000"/>
            <a:headEnd/>
            <a:tailEnd/>
          </a:ln>
        </p:spPr>
      </p:pic>
      <p:sp>
        <p:nvSpPr>
          <p:cNvPr id="106498" name="Rectangle 2"/>
          <p:cNvSpPr>
            <a:spLocks noGrp="1" noChangeArrowheads="1"/>
          </p:cNvSpPr>
          <p:nvPr>
            <p:ph type="ctrTitle"/>
          </p:nvPr>
        </p:nvSpPr>
        <p:spPr/>
        <p:txBody>
          <a:bodyPr/>
          <a:lstStyle/>
          <a:p>
            <a:pPr eaLnBrk="1" hangingPunct="1">
              <a:defRPr/>
            </a:pPr>
            <a:r>
              <a:rPr lang="en-US" dirty="0" smtClean="0"/>
              <a:t>The Catholic Reformation</a:t>
            </a:r>
          </a:p>
        </p:txBody>
      </p:sp>
      <p:sp>
        <p:nvSpPr>
          <p:cNvPr id="106499" name="Rectangle 3"/>
          <p:cNvSpPr>
            <a:spLocks noGrp="1" noChangeArrowheads="1"/>
          </p:cNvSpPr>
          <p:nvPr>
            <p:ph type="subTitle" idx="1"/>
          </p:nvPr>
        </p:nvSpPr>
        <p:spPr>
          <a:xfrm>
            <a:off x="0" y="3810000"/>
            <a:ext cx="9144000" cy="685800"/>
          </a:xfrm>
        </p:spPr>
        <p:txBody>
          <a:bodyPr/>
          <a:lstStyle/>
          <a:p>
            <a:pPr eaLnBrk="1" hangingPunct="1">
              <a:defRPr/>
            </a:pPr>
            <a:r>
              <a:rPr lang="en-US" smtClean="0">
                <a:solidFill>
                  <a:srgbClr val="CC3300"/>
                </a:solidFill>
              </a:rPr>
              <a:t>Reform and Renewal</a:t>
            </a:r>
          </a:p>
        </p:txBody>
      </p:sp>
      <p:sp>
        <p:nvSpPr>
          <p:cNvPr id="5" name="Freeform 4"/>
          <p:cNvSpPr/>
          <p:nvPr/>
        </p:nvSpPr>
        <p:spPr bwMode="auto">
          <a:xfrm>
            <a:off x="6876658" y="4411407"/>
            <a:ext cx="2608" cy="1"/>
          </a:xfrm>
          <a:custGeom>
            <a:avLst/>
            <a:gdLst/>
            <a:ahLst/>
            <a:cxnLst/>
            <a:rect l="0" t="0" r="0" b="0"/>
            <a:pathLst>
              <a:path w="2608" h="1">
                <a:moveTo>
                  <a:pt x="0" y="0"/>
                </a:moveTo>
                <a:lnTo>
                  <a:pt x="2607" y="0"/>
                </a:lnTo>
                <a:close/>
              </a:path>
            </a:pathLst>
          </a:custGeom>
          <a:solidFill>
            <a:schemeClr val="accent1"/>
          </a:solidFill>
          <a:ln w="266700" cap="flat" cmpd="sng" algn="ctr">
            <a:solidFill>
              <a:srgbClr val="FFFF00">
                <a:alpha val="5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6" name="Freeform 5"/>
          <p:cNvSpPr/>
          <p:nvPr/>
        </p:nvSpPr>
        <p:spPr bwMode="auto">
          <a:xfrm>
            <a:off x="6876658" y="4411407"/>
            <a:ext cx="2608" cy="1"/>
          </a:xfrm>
          <a:custGeom>
            <a:avLst/>
            <a:gdLst/>
            <a:ahLst/>
            <a:cxnLst/>
            <a:rect l="0" t="0" r="0" b="0"/>
            <a:pathLst>
              <a:path w="2608" h="1">
                <a:moveTo>
                  <a:pt x="0" y="0"/>
                </a:moveTo>
                <a:lnTo>
                  <a:pt x="2607" y="0"/>
                </a:lnTo>
                <a:close/>
              </a:path>
            </a:pathLst>
          </a:custGeom>
          <a:solidFill>
            <a:schemeClr val="accent1"/>
          </a:solidFill>
          <a:ln w="266700" cap="flat" cmpd="sng" algn="ctr">
            <a:solidFill>
              <a:srgbClr val="FFFF00">
                <a:alpha val="5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7" name="SMARTInkAnnotation2"/>
          <p:cNvSpPr/>
          <p:nvPr/>
        </p:nvSpPr>
        <p:spPr bwMode="auto">
          <a:xfrm>
            <a:off x="6876658" y="4411407"/>
            <a:ext cx="8797" cy="17577"/>
          </a:xfrm>
          <a:custGeom>
            <a:avLst/>
            <a:gdLst/>
            <a:ahLst/>
            <a:cxnLst/>
            <a:rect l="0" t="0" r="0" b="0"/>
            <a:pathLst>
              <a:path w="8797" h="17577">
                <a:moveTo>
                  <a:pt x="0" y="0"/>
                </a:moveTo>
                <a:lnTo>
                  <a:pt x="8689" y="8681"/>
                </a:lnTo>
                <a:lnTo>
                  <a:pt x="8725" y="9693"/>
                </a:lnTo>
                <a:lnTo>
                  <a:pt x="8796" y="17504"/>
                </a:lnTo>
                <a:lnTo>
                  <a:pt x="8796" y="17576"/>
                </a:lnTo>
              </a:path>
            </a:pathLst>
          </a:custGeom>
          <a:noFill/>
          <a:ln w="266700" cap="flat" cmpd="sng" algn="ctr">
            <a:solidFill>
              <a:srgbClr val="FFFF00">
                <a:alpha val="5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8" name="Freeform 7"/>
          <p:cNvSpPr/>
          <p:nvPr/>
        </p:nvSpPr>
        <p:spPr bwMode="auto">
          <a:xfrm>
            <a:off x="6885454" y="4428983"/>
            <a:ext cx="2608" cy="1"/>
          </a:xfrm>
          <a:custGeom>
            <a:avLst/>
            <a:gdLst/>
            <a:ahLst/>
            <a:cxnLst/>
            <a:rect l="0" t="0" r="0" b="0"/>
            <a:pathLst>
              <a:path w="2608" h="1">
                <a:moveTo>
                  <a:pt x="0" y="0"/>
                </a:moveTo>
                <a:lnTo>
                  <a:pt x="2607" y="0"/>
                </a:lnTo>
                <a:close/>
              </a:path>
            </a:pathLst>
          </a:custGeom>
          <a:solidFill>
            <a:schemeClr val="accent1"/>
          </a:solidFill>
          <a:ln w="266700" cap="flat" cmpd="sng" algn="ctr">
            <a:solidFill>
              <a:srgbClr val="FFFF00">
                <a:alpha val="5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9" name="Freeform 8"/>
          <p:cNvSpPr/>
          <p:nvPr/>
        </p:nvSpPr>
        <p:spPr bwMode="auto">
          <a:xfrm>
            <a:off x="6885454" y="4428983"/>
            <a:ext cx="2608" cy="1"/>
          </a:xfrm>
          <a:custGeom>
            <a:avLst/>
            <a:gdLst/>
            <a:ahLst/>
            <a:cxnLst/>
            <a:rect l="0" t="0" r="0" b="0"/>
            <a:pathLst>
              <a:path w="2608" h="1">
                <a:moveTo>
                  <a:pt x="0" y="0"/>
                </a:moveTo>
                <a:lnTo>
                  <a:pt x="2607" y="0"/>
                </a:lnTo>
                <a:close/>
              </a:path>
            </a:pathLst>
          </a:custGeom>
          <a:solidFill>
            <a:schemeClr val="accent1"/>
          </a:solidFill>
          <a:ln w="266700" cap="flat" cmpd="sng" algn="ctr">
            <a:solidFill>
              <a:srgbClr val="FFFF00">
                <a:alpha val="5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10" name="Freeform 9"/>
          <p:cNvSpPr/>
          <p:nvPr/>
        </p:nvSpPr>
        <p:spPr bwMode="auto">
          <a:xfrm>
            <a:off x="6885454" y="4428983"/>
            <a:ext cx="2608" cy="1"/>
          </a:xfrm>
          <a:custGeom>
            <a:avLst/>
            <a:gdLst/>
            <a:ahLst/>
            <a:cxnLst/>
            <a:rect l="0" t="0" r="0" b="0"/>
            <a:pathLst>
              <a:path w="2608" h="1">
                <a:moveTo>
                  <a:pt x="0" y="0"/>
                </a:moveTo>
                <a:lnTo>
                  <a:pt x="2607" y="0"/>
                </a:lnTo>
                <a:close/>
              </a:path>
            </a:pathLst>
          </a:custGeom>
          <a:solidFill>
            <a:schemeClr val="accent1"/>
          </a:solidFill>
          <a:ln w="266700" cap="flat" cmpd="sng" algn="ctr">
            <a:solidFill>
              <a:srgbClr val="FFFF00">
                <a:alpha val="5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
        <p:nvSpPr>
          <p:cNvPr id="11" name="Freeform 10"/>
          <p:cNvSpPr/>
          <p:nvPr/>
        </p:nvSpPr>
        <p:spPr bwMode="auto">
          <a:xfrm>
            <a:off x="6885454" y="4428983"/>
            <a:ext cx="2608" cy="1"/>
          </a:xfrm>
          <a:custGeom>
            <a:avLst/>
            <a:gdLst/>
            <a:ahLst/>
            <a:cxnLst/>
            <a:rect l="0" t="0" r="0" b="0"/>
            <a:pathLst>
              <a:path w="2608" h="1">
                <a:moveTo>
                  <a:pt x="0" y="0"/>
                </a:moveTo>
                <a:lnTo>
                  <a:pt x="2607" y="0"/>
                </a:lnTo>
                <a:close/>
              </a:path>
            </a:pathLst>
          </a:custGeom>
          <a:solidFill>
            <a:schemeClr val="accent1"/>
          </a:solidFill>
          <a:ln w="266700" cap="flat" cmpd="sng" algn="ctr">
            <a:solidFill>
              <a:srgbClr val="FFFF00">
                <a:alpha val="50000"/>
              </a:srgb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Tahoma" pitchFamily="34" charset="0"/>
            </a:endParaRPr>
          </a:p>
        </p:txBody>
      </p:sp>
    </p:spTree>
  </p:cSld>
  <p:clrMapOvr>
    <a:masterClrMapping/>
  </p:clrMapOvr>
  <p:transition spd="med">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457200" y="76200"/>
            <a:ext cx="8229600" cy="1143000"/>
          </a:xfrm>
        </p:spPr>
        <p:txBody>
          <a:bodyPr/>
          <a:lstStyle/>
          <a:p>
            <a:pPr eaLnBrk="1" hangingPunct="1">
              <a:defRPr/>
            </a:pPr>
            <a:r>
              <a:rPr lang="en-US" dirty="0" smtClean="0"/>
              <a:t>New Religious Order</a:t>
            </a:r>
          </a:p>
        </p:txBody>
      </p:sp>
      <p:sp>
        <p:nvSpPr>
          <p:cNvPr id="119811" name="Rectangle 3"/>
          <p:cNvSpPr>
            <a:spLocks noGrp="1" noChangeArrowheads="1"/>
          </p:cNvSpPr>
          <p:nvPr>
            <p:ph type="body" idx="1"/>
          </p:nvPr>
        </p:nvSpPr>
        <p:spPr>
          <a:xfrm>
            <a:off x="304800" y="1143000"/>
            <a:ext cx="4953000" cy="4953000"/>
          </a:xfrm>
        </p:spPr>
        <p:txBody>
          <a:bodyPr/>
          <a:lstStyle/>
          <a:p>
            <a:pPr eaLnBrk="1" hangingPunct="1">
              <a:defRPr/>
            </a:pPr>
            <a:r>
              <a:rPr lang="en-US" sz="2800" dirty="0" smtClean="0"/>
              <a:t>After obtaining </a:t>
            </a:r>
            <a:r>
              <a:rPr lang="en-US" sz="2800" dirty="0" err="1" smtClean="0"/>
              <a:t>baccalaure</a:t>
            </a:r>
            <a:r>
              <a:rPr lang="en-US" sz="2800" dirty="0" smtClean="0"/>
              <a:t>-ate and graduate degrees, Loyola decided to found a new religious order. In 1540, Pope Paul III officially recognized </a:t>
            </a:r>
            <a:r>
              <a:rPr lang="en-US" sz="2800" dirty="0" smtClean="0">
                <a:solidFill>
                  <a:srgbClr val="00B050"/>
                </a:solidFill>
              </a:rPr>
              <a:t>the Society of Jesus. In addition to the vows of poverty, chastity, and obedience, </a:t>
            </a:r>
            <a:r>
              <a:rPr lang="en-US" sz="2800" dirty="0" smtClean="0"/>
              <a:t>they took an additional vow of special obedience to the pope.</a:t>
            </a:r>
          </a:p>
        </p:txBody>
      </p:sp>
      <p:pic>
        <p:nvPicPr>
          <p:cNvPr id="12292" name="Picture 7" descr="12"/>
          <p:cNvPicPr>
            <a:picLocks noChangeAspect="1" noChangeArrowheads="1"/>
          </p:cNvPicPr>
          <p:nvPr/>
        </p:nvPicPr>
        <p:blipFill>
          <a:blip r:embed="rId2"/>
          <a:srcRect/>
          <a:stretch>
            <a:fillRect/>
          </a:stretch>
        </p:blipFill>
        <p:spPr bwMode="auto">
          <a:xfrm>
            <a:off x="5410200" y="1295400"/>
            <a:ext cx="3513138" cy="5133975"/>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a:xfrm>
            <a:off x="457200" y="304800"/>
            <a:ext cx="8229600" cy="1143000"/>
          </a:xfrm>
        </p:spPr>
        <p:txBody>
          <a:bodyPr/>
          <a:lstStyle/>
          <a:p>
            <a:pPr eaLnBrk="1" hangingPunct="1">
              <a:defRPr/>
            </a:pPr>
            <a:r>
              <a:rPr lang="en-US" dirty="0" smtClean="0"/>
              <a:t>Purposes of the Order</a:t>
            </a:r>
          </a:p>
        </p:txBody>
      </p:sp>
      <p:sp>
        <p:nvSpPr>
          <p:cNvPr id="120835" name="Rectangle 3"/>
          <p:cNvSpPr>
            <a:spLocks noGrp="1" noChangeArrowheads="1"/>
          </p:cNvSpPr>
          <p:nvPr>
            <p:ph type="body" idx="1"/>
          </p:nvPr>
        </p:nvSpPr>
        <p:spPr>
          <a:xfrm>
            <a:off x="304800" y="1524000"/>
            <a:ext cx="5105400" cy="4953000"/>
          </a:xfrm>
        </p:spPr>
        <p:txBody>
          <a:bodyPr/>
          <a:lstStyle/>
          <a:p>
            <a:pPr eaLnBrk="1" hangingPunct="1">
              <a:defRPr/>
            </a:pPr>
            <a:r>
              <a:rPr lang="en-US" sz="2800" dirty="0" smtClean="0">
                <a:solidFill>
                  <a:srgbClr val="00B050"/>
                </a:solidFill>
              </a:rPr>
              <a:t>The original purpose of the Jesuits was to reach and convert the masses of people who had strayed from the church. Thus preaching was their fundamental task. They also served as doctors, social workers, and teachers.</a:t>
            </a:r>
          </a:p>
        </p:txBody>
      </p:sp>
      <p:pic>
        <p:nvPicPr>
          <p:cNvPr id="13316" name="Picture 5" descr="13"/>
          <p:cNvPicPr>
            <a:picLocks noChangeAspect="1" noChangeArrowheads="1"/>
          </p:cNvPicPr>
          <p:nvPr/>
        </p:nvPicPr>
        <p:blipFill>
          <a:blip r:embed="rId2"/>
          <a:srcRect/>
          <a:stretch>
            <a:fillRect/>
          </a:stretch>
        </p:blipFill>
        <p:spPr bwMode="auto">
          <a:xfrm>
            <a:off x="5595938" y="1371600"/>
            <a:ext cx="3224212" cy="5210175"/>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457200" y="76200"/>
            <a:ext cx="8229600" cy="1143000"/>
          </a:xfrm>
        </p:spPr>
        <p:txBody>
          <a:bodyPr/>
          <a:lstStyle/>
          <a:p>
            <a:pPr eaLnBrk="1" hangingPunct="1">
              <a:defRPr/>
            </a:pPr>
            <a:r>
              <a:rPr lang="en-US" dirty="0" smtClean="0"/>
              <a:t>Education</a:t>
            </a:r>
          </a:p>
        </p:txBody>
      </p:sp>
      <p:sp>
        <p:nvSpPr>
          <p:cNvPr id="14339" name="Rectangle 3"/>
          <p:cNvSpPr>
            <a:spLocks noGrp="1" noChangeArrowheads="1"/>
          </p:cNvSpPr>
          <p:nvPr>
            <p:ph type="body" idx="1"/>
          </p:nvPr>
        </p:nvSpPr>
        <p:spPr>
          <a:xfrm>
            <a:off x="76200" y="1295400"/>
            <a:ext cx="5486400" cy="4800600"/>
          </a:xfrm>
        </p:spPr>
        <p:txBody>
          <a:bodyPr/>
          <a:lstStyle/>
          <a:p>
            <a:pPr eaLnBrk="1" hangingPunct="1"/>
            <a:r>
              <a:rPr lang="en-US" sz="2800" dirty="0" smtClean="0">
                <a:effectLst/>
              </a:rPr>
              <a:t>In addition to being spiritual advisers, Jesuits devoted themselves to teaching, fighting heresy, and converting the heathen. </a:t>
            </a:r>
            <a:r>
              <a:rPr lang="en-US" sz="2800" dirty="0" smtClean="0">
                <a:solidFill>
                  <a:srgbClr val="00B050"/>
                </a:solidFill>
                <a:effectLst/>
              </a:rPr>
              <a:t>The Jesuits came to be the most successful educators in the church. </a:t>
            </a:r>
            <a:r>
              <a:rPr lang="en-US" sz="2800" dirty="0" smtClean="0">
                <a:effectLst/>
              </a:rPr>
              <a:t>They were interested primarily in higher education, and came to dominate many universities and seminaries. </a:t>
            </a:r>
          </a:p>
        </p:txBody>
      </p:sp>
      <p:pic>
        <p:nvPicPr>
          <p:cNvPr id="14340" name="Picture 5" descr="14"/>
          <p:cNvPicPr>
            <a:picLocks noChangeAspect="1" noChangeArrowheads="1"/>
          </p:cNvPicPr>
          <p:nvPr/>
        </p:nvPicPr>
        <p:blipFill>
          <a:blip r:embed="rId2"/>
          <a:srcRect/>
          <a:stretch>
            <a:fillRect/>
          </a:stretch>
        </p:blipFill>
        <p:spPr bwMode="auto">
          <a:xfrm>
            <a:off x="5619750" y="1295400"/>
            <a:ext cx="3282950" cy="5286375"/>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457200" y="0"/>
            <a:ext cx="8229600" cy="1143000"/>
          </a:xfrm>
        </p:spPr>
        <p:txBody>
          <a:bodyPr/>
          <a:lstStyle/>
          <a:p>
            <a:pPr eaLnBrk="1" hangingPunct="1">
              <a:defRPr/>
            </a:pPr>
            <a:r>
              <a:rPr lang="en-US" dirty="0" smtClean="0"/>
              <a:t>Council of Trent</a:t>
            </a:r>
          </a:p>
        </p:txBody>
      </p:sp>
      <p:sp>
        <p:nvSpPr>
          <p:cNvPr id="122883" name="Rectangle 3"/>
          <p:cNvSpPr>
            <a:spLocks noGrp="1" noChangeArrowheads="1"/>
          </p:cNvSpPr>
          <p:nvPr>
            <p:ph type="body" idx="1"/>
          </p:nvPr>
        </p:nvSpPr>
        <p:spPr>
          <a:xfrm>
            <a:off x="228600" y="1066800"/>
            <a:ext cx="5257800" cy="5029200"/>
          </a:xfrm>
        </p:spPr>
        <p:txBody>
          <a:bodyPr/>
          <a:lstStyle/>
          <a:p>
            <a:pPr eaLnBrk="1" hangingPunct="1">
              <a:defRPr/>
            </a:pPr>
            <a:r>
              <a:rPr lang="en-US" sz="2400" dirty="0" smtClean="0">
                <a:solidFill>
                  <a:srgbClr val="00B050"/>
                </a:solidFill>
              </a:rPr>
              <a:t>The third agency of Catholic reform was the Council of Trent which met over a period of eighteen years (between 1545-63). It met the challenge of the Protestant Reformation by clarifying doctrine and by instituting reforms that improved the quality of the clergy. </a:t>
            </a:r>
            <a:r>
              <a:rPr lang="en-US" sz="2400" dirty="0" smtClean="0"/>
              <a:t>It also helped the church to hold on to what it had retained, regain much of what it had been in danger of losing, and remain a powerful force in the life of Christendom. </a:t>
            </a:r>
          </a:p>
        </p:txBody>
      </p:sp>
      <p:pic>
        <p:nvPicPr>
          <p:cNvPr id="19460" name="Picture 7" descr="morning_into_joy_small"/>
          <p:cNvPicPr>
            <a:picLocks noChangeAspect="1" noChangeArrowheads="1"/>
          </p:cNvPicPr>
          <p:nvPr/>
        </p:nvPicPr>
        <p:blipFill>
          <a:blip r:embed="rId2"/>
          <a:srcRect/>
          <a:stretch>
            <a:fillRect/>
          </a:stretch>
        </p:blipFill>
        <p:spPr bwMode="auto">
          <a:xfrm>
            <a:off x="5562600" y="1219200"/>
            <a:ext cx="3206750" cy="4572000"/>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457200" y="152400"/>
            <a:ext cx="8229600" cy="1143000"/>
          </a:xfrm>
        </p:spPr>
        <p:txBody>
          <a:bodyPr/>
          <a:lstStyle/>
          <a:p>
            <a:pPr eaLnBrk="1" hangingPunct="1">
              <a:defRPr/>
            </a:pPr>
            <a:r>
              <a:rPr lang="en-US" dirty="0" smtClean="0"/>
              <a:t>Split Remained</a:t>
            </a:r>
          </a:p>
        </p:txBody>
      </p:sp>
      <p:sp>
        <p:nvSpPr>
          <p:cNvPr id="20483" name="Rectangle 3"/>
          <p:cNvSpPr>
            <a:spLocks noGrp="1" noChangeArrowheads="1"/>
          </p:cNvSpPr>
          <p:nvPr>
            <p:ph type="body" idx="1"/>
          </p:nvPr>
        </p:nvSpPr>
        <p:spPr>
          <a:xfrm>
            <a:off x="457200" y="1477963"/>
            <a:ext cx="3886200" cy="4495800"/>
          </a:xfrm>
        </p:spPr>
        <p:txBody>
          <a:bodyPr/>
          <a:lstStyle/>
          <a:p>
            <a:pPr eaLnBrk="1" hangingPunct="1"/>
            <a:r>
              <a:rPr lang="en-US" sz="2800" smtClean="0">
                <a:effectLst/>
              </a:rPr>
              <a:t>The council failed to reunite the church. Reconciliation with the Protestants proved impossible. Even after the abuses had been corrected, the split remained. </a:t>
            </a:r>
          </a:p>
          <a:p>
            <a:pPr eaLnBrk="1" hangingPunct="1"/>
            <a:endParaRPr lang="en-US" sz="2800" smtClean="0">
              <a:effectLst/>
            </a:endParaRPr>
          </a:p>
        </p:txBody>
      </p:sp>
      <p:pic>
        <p:nvPicPr>
          <p:cNvPr id="16388" name="Picture 5" descr="fools"/>
          <p:cNvPicPr>
            <a:picLocks noChangeAspect="1" noChangeArrowheads="1"/>
          </p:cNvPicPr>
          <p:nvPr/>
        </p:nvPicPr>
        <p:blipFill>
          <a:blip r:embed="rId2" cstate="print"/>
          <a:srcRect t="49565"/>
          <a:stretch>
            <a:fillRect/>
          </a:stretch>
        </p:blipFill>
        <p:spPr bwMode="auto">
          <a:xfrm>
            <a:off x="4267200" y="1600200"/>
            <a:ext cx="4595813" cy="4492625"/>
          </a:xfrm>
          <a:prstGeom prst="rect">
            <a:avLst/>
          </a:prstGeom>
          <a:solidFill>
            <a:srgbClr val="FFFFFF">
              <a:shade val="85000"/>
            </a:srgbClr>
          </a:solidFill>
          <a:ln w="88900" cap="sq">
            <a:solidFill>
              <a:srgbClr val="FFCC66"/>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a:xfrm>
            <a:off x="457200" y="-152400"/>
            <a:ext cx="8229600" cy="1143000"/>
          </a:xfrm>
        </p:spPr>
        <p:txBody>
          <a:bodyPr/>
          <a:lstStyle/>
          <a:p>
            <a:pPr eaLnBrk="1" hangingPunct="1">
              <a:defRPr/>
            </a:pPr>
            <a:r>
              <a:rPr lang="en-US" dirty="0" smtClean="0"/>
              <a:t>Doctrinal Decrees</a:t>
            </a:r>
          </a:p>
        </p:txBody>
      </p:sp>
      <p:sp>
        <p:nvSpPr>
          <p:cNvPr id="124931" name="Rectangle 3"/>
          <p:cNvSpPr>
            <a:spLocks noGrp="1" noChangeArrowheads="1"/>
          </p:cNvSpPr>
          <p:nvPr>
            <p:ph type="body" idx="1"/>
          </p:nvPr>
        </p:nvSpPr>
        <p:spPr>
          <a:xfrm>
            <a:off x="228600" y="990600"/>
            <a:ext cx="8915400" cy="5486400"/>
          </a:xfrm>
        </p:spPr>
        <p:txBody>
          <a:bodyPr/>
          <a:lstStyle/>
          <a:p>
            <a:pPr eaLnBrk="1" hangingPunct="1">
              <a:defRPr/>
            </a:pPr>
            <a:r>
              <a:rPr lang="en-US" sz="2800" smtClean="0"/>
              <a:t>In the meetings of 1545-47, important doctrinal decrees were passed:</a:t>
            </a:r>
          </a:p>
          <a:p>
            <a:pPr lvl="1" eaLnBrk="1" hangingPunct="1">
              <a:defRPr/>
            </a:pPr>
            <a:r>
              <a:rPr lang="en-US" sz="2400" smtClean="0"/>
              <a:t>The Latin Vulgate was accepted as the official text of the Bible.</a:t>
            </a:r>
          </a:p>
          <a:p>
            <a:pPr lvl="1" eaLnBrk="1" hangingPunct="1">
              <a:defRPr/>
            </a:pPr>
            <a:r>
              <a:rPr lang="en-US" sz="2400" smtClean="0"/>
              <a:t>The Protestant doctrine that the Bible was the sole basis for religious authority was superseded by the doctrine that church tradition was equal in authority to Scriptures. </a:t>
            </a:r>
          </a:p>
          <a:p>
            <a:pPr lvl="1" eaLnBrk="1" hangingPunct="1">
              <a:defRPr/>
            </a:pPr>
            <a:r>
              <a:rPr lang="en-US" sz="2400" smtClean="0"/>
              <a:t>The Protestant doctrines of justification by faith alone, the bondage of the will, man's utter depravity and helplessness, and the doctrine of predestination were rejected. Faith and good works were declared necessary for salvation.</a:t>
            </a:r>
          </a:p>
          <a:p>
            <a:pPr lvl="1" eaLnBrk="1" hangingPunct="1">
              <a:defRPr/>
            </a:pPr>
            <a:r>
              <a:rPr lang="en-US" sz="2400" smtClean="0"/>
              <a:t>All seven of sacraments were declared to be true sacraments instituted by Christ. </a:t>
            </a:r>
          </a:p>
        </p:txBody>
      </p:sp>
    </p:spTree>
  </p:cSld>
  <p:clrMapOvr>
    <a:masterClrMapping/>
  </p:clrMapOvr>
  <p:transition spd="med">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457200" y="76200"/>
            <a:ext cx="8229600" cy="1143000"/>
          </a:xfrm>
        </p:spPr>
        <p:txBody>
          <a:bodyPr/>
          <a:lstStyle/>
          <a:p>
            <a:pPr eaLnBrk="1" hangingPunct="1">
              <a:defRPr/>
            </a:pPr>
            <a:r>
              <a:rPr lang="en-US" dirty="0" smtClean="0"/>
              <a:t>Reform Decrees</a:t>
            </a:r>
          </a:p>
        </p:txBody>
      </p:sp>
      <p:sp>
        <p:nvSpPr>
          <p:cNvPr id="125955" name="Rectangle 3"/>
          <p:cNvSpPr>
            <a:spLocks noGrp="1" noChangeArrowheads="1"/>
          </p:cNvSpPr>
          <p:nvPr>
            <p:ph type="body" idx="1"/>
          </p:nvPr>
        </p:nvSpPr>
        <p:spPr>
          <a:xfrm>
            <a:off x="457200" y="1143000"/>
            <a:ext cx="8229600" cy="4953000"/>
          </a:xfrm>
        </p:spPr>
        <p:txBody>
          <a:bodyPr/>
          <a:lstStyle/>
          <a:p>
            <a:pPr eaLnBrk="1" hangingPunct="1">
              <a:defRPr/>
            </a:pPr>
            <a:r>
              <a:rPr lang="en-US" sz="2800" dirty="0" smtClean="0"/>
              <a:t>The council insisted on the duty of Bishops to reside in their dioceses. They must never be absent for more than three months, and not at all during advent and lent. </a:t>
            </a:r>
          </a:p>
          <a:p>
            <a:pPr eaLnBrk="1" hangingPunct="1">
              <a:defRPr/>
            </a:pPr>
            <a:r>
              <a:rPr lang="en-US" sz="2800" dirty="0" smtClean="0"/>
              <a:t>Pluralism (multiple offices) was forbidden. Bishops were required to preach every Sunday and Holy Day, and to visit every church within their diocese at least once a year. </a:t>
            </a:r>
          </a:p>
          <a:p>
            <a:pPr eaLnBrk="1" hangingPunct="1">
              <a:defRPr/>
            </a:pPr>
            <a:r>
              <a:rPr lang="en-US" sz="2800" dirty="0" smtClean="0"/>
              <a:t>Each bishop was to exercise careful supervision over his clergy, ordaining only worthy priests and severely disciplining those guilty of misconduct. </a:t>
            </a:r>
          </a:p>
        </p:txBody>
      </p:sp>
    </p:spTree>
  </p:cSld>
  <p:clrMapOvr>
    <a:masterClrMapping/>
  </p:clrMapOvr>
  <p:transition spd="med">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a:xfrm>
            <a:off x="457200" y="76200"/>
            <a:ext cx="8229600" cy="1143000"/>
          </a:xfrm>
        </p:spPr>
        <p:txBody>
          <a:bodyPr/>
          <a:lstStyle/>
          <a:p>
            <a:pPr eaLnBrk="1" hangingPunct="1">
              <a:defRPr/>
            </a:pPr>
            <a:r>
              <a:rPr lang="en-US" smtClean="0"/>
              <a:t>Priestly Responsibilities</a:t>
            </a:r>
          </a:p>
        </p:txBody>
      </p:sp>
      <p:sp>
        <p:nvSpPr>
          <p:cNvPr id="126979" name="Rectangle 3"/>
          <p:cNvSpPr>
            <a:spLocks noGrp="1" noChangeArrowheads="1"/>
          </p:cNvSpPr>
          <p:nvPr>
            <p:ph type="body" idx="1"/>
          </p:nvPr>
        </p:nvSpPr>
        <p:spPr>
          <a:xfrm>
            <a:off x="457200" y="1219200"/>
            <a:ext cx="4572000" cy="4953000"/>
          </a:xfrm>
        </p:spPr>
        <p:txBody>
          <a:bodyPr/>
          <a:lstStyle/>
          <a:p>
            <a:pPr eaLnBrk="1" hangingPunct="1">
              <a:defRPr/>
            </a:pPr>
            <a:r>
              <a:rPr lang="en-US" sz="2600" dirty="0" smtClean="0"/>
              <a:t>Priests also were held to the obligation of residence and were required to preach. To improve the level of priestly education, the council proposed the establishment of a theological seminary in every diocese. Priests were to exercise care for their flocks, explaining the Bible, the sacraments, and the liturgy. </a:t>
            </a:r>
          </a:p>
        </p:txBody>
      </p:sp>
      <p:pic>
        <p:nvPicPr>
          <p:cNvPr id="19462" name="Picture 6" descr="http://guanabee.com/communion_11.14.jpg"/>
          <p:cNvPicPr>
            <a:picLocks noChangeAspect="1" noChangeArrowheads="1"/>
          </p:cNvPicPr>
          <p:nvPr/>
        </p:nvPicPr>
        <p:blipFill>
          <a:blip r:embed="rId2" cstate="print">
            <a:lum contrast="10000"/>
          </a:blip>
          <a:srcRect/>
          <a:stretch>
            <a:fillRect/>
          </a:stretch>
        </p:blipFill>
        <p:spPr bwMode="auto">
          <a:xfrm>
            <a:off x="5105400" y="1371600"/>
            <a:ext cx="3733800" cy="3733800"/>
          </a:xfrm>
          <a:prstGeom prst="rect">
            <a:avLst/>
          </a:prstGeom>
          <a:solidFill>
            <a:srgbClr val="FFFFFF">
              <a:shade val="85000"/>
            </a:srgbClr>
          </a:solidFill>
          <a:ln w="88900" cap="sq">
            <a:solidFill>
              <a:srgbClr val="FFCC66"/>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p:txBody>
          <a:bodyPr/>
          <a:lstStyle/>
          <a:p>
            <a:pPr eaLnBrk="1" hangingPunct="1">
              <a:defRPr/>
            </a:pPr>
            <a:r>
              <a:rPr lang="en-US" smtClean="0"/>
              <a:t>Outcome of Decrees</a:t>
            </a:r>
          </a:p>
        </p:txBody>
      </p:sp>
      <p:sp>
        <p:nvSpPr>
          <p:cNvPr id="24579" name="Rectangle 3"/>
          <p:cNvSpPr>
            <a:spLocks noGrp="1" noChangeArrowheads="1"/>
          </p:cNvSpPr>
          <p:nvPr>
            <p:ph type="body" idx="1"/>
          </p:nvPr>
        </p:nvSpPr>
        <p:spPr>
          <a:xfrm>
            <a:off x="228600" y="1371600"/>
            <a:ext cx="4953000" cy="5257800"/>
          </a:xfrm>
        </p:spPr>
        <p:txBody>
          <a:bodyPr/>
          <a:lstStyle/>
          <a:p>
            <a:pPr eaLnBrk="1" hangingPunct="1"/>
            <a:r>
              <a:rPr lang="en-US" sz="2800" smtClean="0">
                <a:effectLst/>
              </a:rPr>
              <a:t>The decrees were not adopted universally, enthusiastically, or unanimously. Nevertheless, the work of the council eventually succeeded in infusing a new spirit in the church, which strengthened it immensely and made it capable of defense and further conquest. </a:t>
            </a:r>
          </a:p>
        </p:txBody>
      </p:sp>
      <p:pic>
        <p:nvPicPr>
          <p:cNvPr id="20490" name="Picture 10" descr="http://home.catholicweb.com/holyspiritfresno/images/holy_spirit/pente26.jpg"/>
          <p:cNvPicPr>
            <a:picLocks noChangeAspect="1" noChangeArrowheads="1"/>
          </p:cNvPicPr>
          <p:nvPr/>
        </p:nvPicPr>
        <p:blipFill>
          <a:blip r:embed="rId2" cstate="print"/>
          <a:srcRect/>
          <a:stretch>
            <a:fillRect/>
          </a:stretch>
        </p:blipFill>
        <p:spPr bwMode="auto">
          <a:xfrm>
            <a:off x="5410200" y="1600200"/>
            <a:ext cx="3048000" cy="4935862"/>
          </a:xfrm>
          <a:prstGeom prst="rect">
            <a:avLst/>
          </a:prstGeom>
          <a:solidFill>
            <a:srgbClr val="FFFFFF">
              <a:shade val="85000"/>
            </a:srgbClr>
          </a:solidFill>
          <a:ln w="88900" cap="sq">
            <a:solidFill>
              <a:srgbClr val="FFCC66"/>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a:xfrm>
            <a:off x="457200" y="-152400"/>
            <a:ext cx="8229600" cy="1143000"/>
          </a:xfrm>
        </p:spPr>
        <p:txBody>
          <a:bodyPr/>
          <a:lstStyle/>
          <a:p>
            <a:pPr eaLnBrk="1" hangingPunct="1">
              <a:defRPr/>
            </a:pPr>
            <a:r>
              <a:rPr lang="en-US" dirty="0" smtClean="0"/>
              <a:t>Suppression of Heresy</a:t>
            </a:r>
          </a:p>
        </p:txBody>
      </p:sp>
      <p:sp>
        <p:nvSpPr>
          <p:cNvPr id="129027" name="Rectangle 3"/>
          <p:cNvSpPr>
            <a:spLocks noGrp="1" noChangeArrowheads="1"/>
          </p:cNvSpPr>
          <p:nvPr>
            <p:ph type="body" idx="1"/>
          </p:nvPr>
        </p:nvSpPr>
        <p:spPr>
          <a:xfrm>
            <a:off x="457200" y="914400"/>
            <a:ext cx="8229600" cy="4495800"/>
          </a:xfrm>
        </p:spPr>
        <p:txBody>
          <a:bodyPr/>
          <a:lstStyle/>
          <a:p>
            <a:pPr eaLnBrk="1" hangingPunct="1">
              <a:defRPr/>
            </a:pPr>
            <a:r>
              <a:rPr lang="en-US" sz="2800" dirty="0" smtClean="0">
                <a:solidFill>
                  <a:srgbClr val="00B050"/>
                </a:solidFill>
              </a:rPr>
              <a:t>The fourth agency of Catholic reform was the Holy Office of the Roman Inquisition intended to suppress heresy. </a:t>
            </a:r>
          </a:p>
          <a:p>
            <a:pPr eaLnBrk="1" hangingPunct="1">
              <a:defRPr/>
            </a:pPr>
            <a:r>
              <a:rPr lang="en-US" sz="2800" dirty="0" smtClean="0"/>
              <a:t>It had six Inquisitors-General independent of the Bishops in their jurisdiction</a:t>
            </a:r>
          </a:p>
          <a:p>
            <a:pPr lvl="1" eaLnBrk="1" hangingPunct="1">
              <a:defRPr/>
            </a:pPr>
            <a:r>
              <a:rPr lang="en-US" sz="2400" dirty="0" smtClean="0"/>
              <a:t>They could degrade priests from their offices</a:t>
            </a:r>
          </a:p>
          <a:p>
            <a:pPr lvl="1" eaLnBrk="1" hangingPunct="1">
              <a:defRPr/>
            </a:pPr>
            <a:r>
              <a:rPr lang="en-US" sz="2400" dirty="0" smtClean="0"/>
              <a:t>They could exercise censure, call in the aid of the secular arm, and delegate powers. </a:t>
            </a:r>
          </a:p>
          <a:p>
            <a:pPr lvl="1" eaLnBrk="1" hangingPunct="1">
              <a:defRPr/>
            </a:pPr>
            <a:r>
              <a:rPr lang="en-US" sz="2400" dirty="0" smtClean="0"/>
              <a:t>While they could punish, only the pope could pardon.</a:t>
            </a:r>
          </a:p>
          <a:p>
            <a:pPr eaLnBrk="1" hangingPunct="1">
              <a:defRPr/>
            </a:pPr>
            <a:r>
              <a:rPr lang="en-US" sz="2800" dirty="0" smtClean="0"/>
              <a:t>The Dominicans, long associated with the suppression of heresy, were put in charge of the courts of the Inquisition. </a:t>
            </a:r>
          </a:p>
        </p:txBody>
      </p:sp>
    </p:spTree>
  </p:cSld>
  <p:clrMapOvr>
    <a:masterClrMapping/>
  </p:clrMapOvr>
  <p:transition spd="med">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pPr eaLnBrk="1" hangingPunct="1">
              <a:defRPr/>
            </a:pPr>
            <a:r>
              <a:rPr lang="en-US" dirty="0" smtClean="0"/>
              <a:t>Internal Reform</a:t>
            </a:r>
          </a:p>
        </p:txBody>
      </p:sp>
      <p:sp>
        <p:nvSpPr>
          <p:cNvPr id="107523" name="Rectangle 3"/>
          <p:cNvSpPr>
            <a:spLocks noGrp="1" noChangeArrowheads="1"/>
          </p:cNvSpPr>
          <p:nvPr>
            <p:ph type="body" idx="1"/>
          </p:nvPr>
        </p:nvSpPr>
        <p:spPr>
          <a:xfrm>
            <a:off x="457200" y="1600200"/>
            <a:ext cx="5867400" cy="4876800"/>
          </a:xfrm>
        </p:spPr>
        <p:txBody>
          <a:bodyPr/>
          <a:lstStyle/>
          <a:p>
            <a:pPr eaLnBrk="1" hangingPunct="1">
              <a:defRPr/>
            </a:pPr>
            <a:r>
              <a:rPr lang="en-US" sz="2800" dirty="0" smtClean="0">
                <a:effectLst>
                  <a:outerShdw blurRad="38100" dist="38100" dir="2700000" algn="tl">
                    <a:srgbClr val="000000">
                      <a:alpha val="43137"/>
                    </a:srgbClr>
                  </a:outerShdw>
                </a:effectLst>
              </a:rPr>
              <a:t>During the 16</a:t>
            </a:r>
            <a:r>
              <a:rPr lang="en-US" sz="2800" baseline="30000" dirty="0" smtClean="0">
                <a:effectLst>
                  <a:outerShdw blurRad="38100" dist="38100" dir="2700000" algn="tl">
                    <a:srgbClr val="000000">
                      <a:alpha val="43137"/>
                    </a:srgbClr>
                  </a:outerShdw>
                </a:effectLst>
              </a:rPr>
              <a:t>th</a:t>
            </a:r>
            <a:r>
              <a:rPr lang="en-US" sz="2800" dirty="0" smtClean="0">
                <a:effectLst>
                  <a:outerShdw blurRad="38100" dist="38100" dir="2700000" algn="tl">
                    <a:srgbClr val="000000">
                      <a:alpha val="43137"/>
                    </a:srgbClr>
                  </a:outerShdw>
                </a:effectLst>
              </a:rPr>
              <a:t> century, the Roman Catholic Church undertook to reform itself. This reform movement:</a:t>
            </a:r>
          </a:p>
          <a:p>
            <a:pPr lvl="1" eaLnBrk="1" hangingPunct="1">
              <a:defRPr/>
            </a:pPr>
            <a:r>
              <a:rPr lang="en-US" sz="2400" dirty="0" smtClean="0">
                <a:effectLst>
                  <a:outerShdw blurRad="38100" dist="38100" dir="2700000" algn="tl">
                    <a:srgbClr val="000000">
                      <a:alpha val="43137"/>
                    </a:srgbClr>
                  </a:outerShdw>
                </a:effectLst>
              </a:rPr>
              <a:t>Raised the standards of the clergy</a:t>
            </a:r>
          </a:p>
          <a:p>
            <a:pPr lvl="1" eaLnBrk="1" hangingPunct="1">
              <a:defRPr/>
            </a:pPr>
            <a:r>
              <a:rPr lang="en-US" sz="2400" dirty="0" smtClean="0">
                <a:effectLst>
                  <a:outerShdw blurRad="38100" dist="38100" dir="2700000" algn="tl">
                    <a:srgbClr val="000000">
                      <a:alpha val="43137"/>
                    </a:srgbClr>
                  </a:outerShdw>
                </a:effectLst>
              </a:rPr>
              <a:t>Inspired the church with a renewed zeal and morale</a:t>
            </a:r>
          </a:p>
          <a:p>
            <a:pPr lvl="1" eaLnBrk="1" hangingPunct="1">
              <a:defRPr/>
            </a:pPr>
            <a:r>
              <a:rPr lang="en-US" sz="2400" dirty="0" smtClean="0">
                <a:effectLst>
                  <a:outerShdw blurRad="38100" dist="38100" dir="2700000" algn="tl">
                    <a:srgbClr val="000000">
                      <a:alpha val="43137"/>
                    </a:srgbClr>
                  </a:outerShdw>
                </a:effectLst>
              </a:rPr>
              <a:t>Contributed significantly to producing the Catholic Church as we know it today.</a:t>
            </a:r>
          </a:p>
        </p:txBody>
      </p:sp>
      <p:pic>
        <p:nvPicPr>
          <p:cNvPr id="4100" name="Picture 5" descr="paskutinevakariene1"/>
          <p:cNvPicPr>
            <a:picLocks noChangeAspect="1" noChangeArrowheads="1"/>
          </p:cNvPicPr>
          <p:nvPr/>
        </p:nvPicPr>
        <p:blipFill>
          <a:blip r:embed="rId2">
            <a:clrChange>
              <a:clrFrom>
                <a:srgbClr val="5E082D"/>
              </a:clrFrom>
              <a:clrTo>
                <a:srgbClr val="5E082D">
                  <a:alpha val="0"/>
                </a:srgbClr>
              </a:clrTo>
            </a:clrChange>
          </a:blip>
          <a:srcRect/>
          <a:stretch>
            <a:fillRect/>
          </a:stretch>
        </p:blipFill>
        <p:spPr bwMode="auto">
          <a:xfrm>
            <a:off x="6172200" y="1676400"/>
            <a:ext cx="2724150" cy="2828925"/>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457200" y="0"/>
            <a:ext cx="8229600" cy="1143000"/>
          </a:xfrm>
        </p:spPr>
        <p:txBody>
          <a:bodyPr/>
          <a:lstStyle/>
          <a:p>
            <a:pPr eaLnBrk="1" hangingPunct="1">
              <a:defRPr/>
            </a:pPr>
            <a:r>
              <a:rPr lang="en-US" smtClean="0"/>
              <a:t>Persecution and Repression</a:t>
            </a:r>
          </a:p>
        </p:txBody>
      </p:sp>
      <p:sp>
        <p:nvSpPr>
          <p:cNvPr id="130051" name="Rectangle 3"/>
          <p:cNvSpPr>
            <a:spLocks noGrp="1" noChangeArrowheads="1"/>
          </p:cNvSpPr>
          <p:nvPr>
            <p:ph type="body" idx="1"/>
          </p:nvPr>
        </p:nvSpPr>
        <p:spPr>
          <a:xfrm>
            <a:off x="457200" y="1066800"/>
            <a:ext cx="8229600" cy="5334000"/>
          </a:xfrm>
        </p:spPr>
        <p:txBody>
          <a:bodyPr/>
          <a:lstStyle/>
          <a:p>
            <a:pPr eaLnBrk="1" hangingPunct="1">
              <a:defRPr/>
            </a:pPr>
            <a:r>
              <a:rPr lang="en-US" sz="2800" dirty="0" smtClean="0"/>
              <a:t>The states of Europe were asked to facilitate the work of the Inquisition. </a:t>
            </a:r>
          </a:p>
          <a:p>
            <a:pPr lvl="1" eaLnBrk="1" hangingPunct="1">
              <a:defRPr/>
            </a:pPr>
            <a:r>
              <a:rPr lang="en-US" sz="2400" dirty="0" smtClean="0"/>
              <a:t>In France, the request was denied. </a:t>
            </a:r>
          </a:p>
          <a:p>
            <a:pPr lvl="1" eaLnBrk="1" hangingPunct="1">
              <a:defRPr/>
            </a:pPr>
            <a:r>
              <a:rPr lang="en-US" sz="2400" dirty="0" smtClean="0"/>
              <a:t>In Spain, however, the activities of the Inquisition, long vigorous, were stimulated even further. </a:t>
            </a:r>
          </a:p>
          <a:p>
            <a:pPr lvl="2" eaLnBrk="1" hangingPunct="1">
              <a:defRPr/>
            </a:pPr>
            <a:r>
              <a:rPr lang="en-US" sz="2000" dirty="0" smtClean="0"/>
              <a:t>Persecution reached a new peak. </a:t>
            </a:r>
          </a:p>
          <a:p>
            <a:pPr lvl="2" eaLnBrk="1" hangingPunct="1">
              <a:defRPr/>
            </a:pPr>
            <a:r>
              <a:rPr lang="en-US" sz="2000" dirty="0" smtClean="0"/>
              <a:t>Even St. Teresa came under suspicion, and the archbishop of Toledo was arrested. </a:t>
            </a:r>
          </a:p>
          <a:p>
            <a:pPr lvl="1" eaLnBrk="1" hangingPunct="1">
              <a:defRPr/>
            </a:pPr>
            <a:r>
              <a:rPr lang="en-US" sz="2400" dirty="0" smtClean="0"/>
              <a:t>In 1562, two thousand </a:t>
            </a:r>
            <a:r>
              <a:rPr lang="en-US" sz="2400" dirty="0" err="1" smtClean="0"/>
              <a:t>Waldensian</a:t>
            </a:r>
            <a:r>
              <a:rPr lang="en-US" sz="2400" dirty="0" smtClean="0"/>
              <a:t> heretics were massacred. </a:t>
            </a:r>
          </a:p>
          <a:p>
            <a:pPr lvl="1" eaLnBrk="1" hangingPunct="1">
              <a:defRPr/>
            </a:pPr>
            <a:r>
              <a:rPr lang="en-US" sz="2400" dirty="0" smtClean="0"/>
              <a:t>Burnings were common in Rome, and cardinals and ambassadors were compelled to attend. </a:t>
            </a:r>
          </a:p>
          <a:p>
            <a:pPr lvl="1" eaLnBrk="1" hangingPunct="1">
              <a:defRPr/>
            </a:pPr>
            <a:r>
              <a:rPr lang="en-US" sz="2400" dirty="0" smtClean="0"/>
              <a:t>Throughout Italy the same policy of repression was carried out. </a:t>
            </a:r>
          </a:p>
        </p:txBody>
      </p:sp>
    </p:spTree>
  </p:cSld>
  <p:clrMapOvr>
    <a:masterClrMapping/>
  </p:clrMapOvr>
  <p:transition spd="med">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a:xfrm>
            <a:off x="457200" y="76200"/>
            <a:ext cx="8229600" cy="1143000"/>
          </a:xfrm>
        </p:spPr>
        <p:txBody>
          <a:bodyPr/>
          <a:lstStyle/>
          <a:p>
            <a:pPr eaLnBrk="1" hangingPunct="1">
              <a:defRPr/>
            </a:pPr>
            <a:r>
              <a:rPr lang="en-US" dirty="0" smtClean="0"/>
              <a:t>The Index</a:t>
            </a:r>
          </a:p>
        </p:txBody>
      </p:sp>
      <p:sp>
        <p:nvSpPr>
          <p:cNvPr id="131075" name="Rectangle 3"/>
          <p:cNvSpPr>
            <a:spLocks noGrp="1" noChangeArrowheads="1"/>
          </p:cNvSpPr>
          <p:nvPr>
            <p:ph type="body" idx="1"/>
          </p:nvPr>
        </p:nvSpPr>
        <p:spPr>
          <a:xfrm>
            <a:off x="0" y="1143000"/>
            <a:ext cx="5715000" cy="5334000"/>
          </a:xfrm>
        </p:spPr>
        <p:txBody>
          <a:bodyPr/>
          <a:lstStyle/>
          <a:p>
            <a:pPr eaLnBrk="1" hangingPunct="1">
              <a:defRPr/>
            </a:pPr>
            <a:r>
              <a:rPr lang="en-US" sz="2800" dirty="0" smtClean="0"/>
              <a:t>The fifth agency of Catholic reform was the Roman Index of Prohibited Books, another means of suppressing heretical doctrines. </a:t>
            </a:r>
          </a:p>
          <a:p>
            <a:pPr lvl="1" eaLnBrk="1" hangingPunct="1">
              <a:defRPr/>
            </a:pPr>
            <a:r>
              <a:rPr lang="en-US" sz="2400" dirty="0" smtClean="0"/>
              <a:t>It included a wide variety of books, including not only heretical ones but also obscene books and books on witchcraft.</a:t>
            </a:r>
          </a:p>
          <a:p>
            <a:pPr lvl="1" eaLnBrk="1" hangingPunct="1">
              <a:defRPr/>
            </a:pPr>
            <a:r>
              <a:rPr lang="en-US" sz="2400" dirty="0" smtClean="0"/>
              <a:t> In addition, the pope appointed a Congregation of the Index, to keep the Index up to date and to publish revised editions periodically. </a:t>
            </a:r>
          </a:p>
        </p:txBody>
      </p:sp>
      <p:pic>
        <p:nvPicPr>
          <p:cNvPr id="27652" name="Picture 5" descr="index2"/>
          <p:cNvPicPr>
            <a:picLocks noChangeAspect="1" noChangeArrowheads="1"/>
          </p:cNvPicPr>
          <p:nvPr/>
        </p:nvPicPr>
        <p:blipFill>
          <a:blip r:embed="rId2"/>
          <a:srcRect/>
          <a:stretch>
            <a:fillRect/>
          </a:stretch>
        </p:blipFill>
        <p:spPr bwMode="auto">
          <a:xfrm>
            <a:off x="5791200" y="1295400"/>
            <a:ext cx="3224213" cy="4562475"/>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457200" y="0"/>
            <a:ext cx="8229600" cy="1143000"/>
          </a:xfrm>
        </p:spPr>
        <p:txBody>
          <a:bodyPr/>
          <a:lstStyle/>
          <a:p>
            <a:pPr eaLnBrk="1" hangingPunct="1">
              <a:defRPr/>
            </a:pPr>
            <a:r>
              <a:rPr lang="en-US" dirty="0" smtClean="0"/>
              <a:t>Religious Revival</a:t>
            </a:r>
          </a:p>
        </p:txBody>
      </p:sp>
      <p:sp>
        <p:nvSpPr>
          <p:cNvPr id="132099" name="Rectangle 3"/>
          <p:cNvSpPr>
            <a:spLocks noGrp="1" noChangeArrowheads="1"/>
          </p:cNvSpPr>
          <p:nvPr>
            <p:ph type="body" idx="1"/>
          </p:nvPr>
        </p:nvSpPr>
        <p:spPr>
          <a:xfrm>
            <a:off x="228600" y="1066800"/>
            <a:ext cx="4343400" cy="5486400"/>
          </a:xfrm>
        </p:spPr>
        <p:txBody>
          <a:bodyPr/>
          <a:lstStyle/>
          <a:p>
            <a:pPr eaLnBrk="1" hangingPunct="1">
              <a:defRPr/>
            </a:pPr>
            <a:r>
              <a:rPr lang="en-US" sz="2400" dirty="0" smtClean="0"/>
              <a:t>In addition to these agencies of Catholic reform, both positive and </a:t>
            </a:r>
            <a:r>
              <a:rPr lang="en-US" sz="2400" smtClean="0"/>
              <a:t>negative, there </a:t>
            </a:r>
            <a:r>
              <a:rPr lang="en-US" sz="2400" dirty="0" smtClean="0"/>
              <a:t>was a genuine revival of Catholic piety led by men and women of outstanding devotion and sanctity (e.g., Charles </a:t>
            </a:r>
            <a:r>
              <a:rPr lang="en-US" sz="2400" dirty="0" err="1" smtClean="0"/>
              <a:t>Borromeo</a:t>
            </a:r>
            <a:r>
              <a:rPr lang="en-US" sz="2400" dirty="0" smtClean="0"/>
              <a:t>, Teresa of Avila, and John of the Cross). Throughout Catholic Europe, inspired by such leaders as these, there was a renewal and revival of Christian feeling. </a:t>
            </a:r>
          </a:p>
        </p:txBody>
      </p:sp>
      <p:pic>
        <p:nvPicPr>
          <p:cNvPr id="24580" name="Picture 5" descr="teresa_avila_bernini"/>
          <p:cNvPicPr>
            <a:picLocks noChangeAspect="1" noChangeArrowheads="1"/>
          </p:cNvPicPr>
          <p:nvPr/>
        </p:nvPicPr>
        <p:blipFill>
          <a:blip r:embed="rId2" cstate="print"/>
          <a:srcRect/>
          <a:stretch>
            <a:fillRect/>
          </a:stretch>
        </p:blipFill>
        <p:spPr bwMode="auto">
          <a:xfrm>
            <a:off x="4800600" y="1066800"/>
            <a:ext cx="4000500" cy="5543550"/>
          </a:xfrm>
          <a:prstGeom prst="rect">
            <a:avLst/>
          </a:prstGeom>
          <a:solidFill>
            <a:srgbClr val="FFFFFF">
              <a:shade val="85000"/>
            </a:srgbClr>
          </a:solidFill>
          <a:ln w="88900" cap="sq">
            <a:solidFill>
              <a:srgbClr val="FFCC66"/>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pPr eaLnBrk="1" hangingPunct="1">
              <a:defRPr/>
            </a:pPr>
            <a:r>
              <a:rPr lang="en-US" smtClean="0"/>
              <a:t>Agencies of Reform</a:t>
            </a:r>
          </a:p>
        </p:txBody>
      </p:sp>
      <p:sp>
        <p:nvSpPr>
          <p:cNvPr id="112643" name="Rectangle 3"/>
          <p:cNvSpPr>
            <a:spLocks noGrp="1" noChangeArrowheads="1"/>
          </p:cNvSpPr>
          <p:nvPr>
            <p:ph type="body" idx="1"/>
          </p:nvPr>
        </p:nvSpPr>
        <p:spPr>
          <a:xfrm>
            <a:off x="457200" y="1600200"/>
            <a:ext cx="5029200" cy="5257800"/>
          </a:xfrm>
        </p:spPr>
        <p:txBody>
          <a:bodyPr/>
          <a:lstStyle/>
          <a:p>
            <a:pPr eaLnBrk="1" hangingPunct="1">
              <a:defRPr/>
            </a:pPr>
            <a:r>
              <a:rPr lang="en-US" sz="2800" dirty="0" smtClean="0">
                <a:effectLst>
                  <a:outerShdw blurRad="38100" dist="38100" dir="2700000" algn="tl">
                    <a:srgbClr val="000000">
                      <a:alpha val="43137"/>
                    </a:srgbClr>
                  </a:outerShdw>
                </a:effectLst>
              </a:rPr>
              <a:t>The chief agencies in carrying out this work were:</a:t>
            </a:r>
          </a:p>
          <a:p>
            <a:pPr lvl="1" eaLnBrk="1" hangingPunct="1">
              <a:defRPr/>
            </a:pPr>
            <a:r>
              <a:rPr lang="en-US" sz="2400" dirty="0" smtClean="0">
                <a:solidFill>
                  <a:srgbClr val="00B050"/>
                </a:solidFill>
                <a:effectLst>
                  <a:outerShdw blurRad="38100" dist="38100" dir="2700000" algn="tl">
                    <a:srgbClr val="000000">
                      <a:alpha val="43137"/>
                    </a:srgbClr>
                  </a:outerShdw>
                </a:effectLst>
              </a:rPr>
              <a:t>The papacy</a:t>
            </a:r>
          </a:p>
          <a:p>
            <a:pPr lvl="1" eaLnBrk="1" hangingPunct="1">
              <a:defRPr/>
            </a:pPr>
            <a:r>
              <a:rPr lang="en-US" sz="2400" dirty="0" smtClean="0">
                <a:solidFill>
                  <a:srgbClr val="00B050"/>
                </a:solidFill>
                <a:effectLst>
                  <a:outerShdw blurRad="38100" dist="38100" dir="2700000" algn="tl">
                    <a:srgbClr val="000000">
                      <a:alpha val="43137"/>
                    </a:srgbClr>
                  </a:outerShdw>
                </a:effectLst>
              </a:rPr>
              <a:t>A group of religious orders, especially the Society of Jesus or Jesuits</a:t>
            </a:r>
          </a:p>
          <a:p>
            <a:pPr lvl="1" eaLnBrk="1" hangingPunct="1">
              <a:defRPr/>
            </a:pPr>
            <a:r>
              <a:rPr lang="en-US" sz="2400" dirty="0" smtClean="0">
                <a:solidFill>
                  <a:srgbClr val="00B050"/>
                </a:solidFill>
                <a:effectLst>
                  <a:outerShdw blurRad="38100" dist="38100" dir="2700000" algn="tl">
                    <a:srgbClr val="000000">
                      <a:alpha val="43137"/>
                    </a:srgbClr>
                  </a:outerShdw>
                </a:effectLst>
              </a:rPr>
              <a:t>The Council of Trent</a:t>
            </a:r>
          </a:p>
          <a:p>
            <a:pPr lvl="1" eaLnBrk="1" hangingPunct="1">
              <a:defRPr/>
            </a:pPr>
            <a:r>
              <a:rPr lang="en-US" sz="2400" dirty="0" smtClean="0">
                <a:solidFill>
                  <a:srgbClr val="00B050"/>
                </a:solidFill>
                <a:effectLst>
                  <a:outerShdw blurRad="38100" dist="38100" dir="2700000" algn="tl">
                    <a:srgbClr val="000000">
                      <a:alpha val="43137"/>
                    </a:srgbClr>
                  </a:outerShdw>
                </a:effectLst>
              </a:rPr>
              <a:t>The Inquisition</a:t>
            </a:r>
          </a:p>
          <a:p>
            <a:pPr lvl="1" eaLnBrk="1" hangingPunct="1">
              <a:defRPr/>
            </a:pPr>
            <a:r>
              <a:rPr lang="en-US" sz="2400" dirty="0" smtClean="0">
                <a:solidFill>
                  <a:srgbClr val="00B050"/>
                </a:solidFill>
                <a:effectLst>
                  <a:outerShdw blurRad="38100" dist="38100" dir="2700000" algn="tl">
                    <a:srgbClr val="000000">
                      <a:alpha val="43137"/>
                    </a:srgbClr>
                  </a:outerShdw>
                </a:effectLst>
              </a:rPr>
              <a:t>The Index of Prohibited Books</a:t>
            </a:r>
          </a:p>
        </p:txBody>
      </p:sp>
      <p:pic>
        <p:nvPicPr>
          <p:cNvPr id="5124" name="Picture 5" descr="Approval of Society of Jesus, different version"/>
          <p:cNvPicPr>
            <a:picLocks noChangeAspect="1" noChangeArrowheads="1"/>
          </p:cNvPicPr>
          <p:nvPr/>
        </p:nvPicPr>
        <p:blipFill>
          <a:blip r:embed="rId2" cstate="print"/>
          <a:srcRect/>
          <a:stretch>
            <a:fillRect/>
          </a:stretch>
        </p:blipFill>
        <p:spPr bwMode="auto">
          <a:xfrm>
            <a:off x="5638800" y="1676400"/>
            <a:ext cx="3251200" cy="4953000"/>
          </a:xfrm>
          <a:prstGeom prst="rect">
            <a:avLst/>
          </a:prstGeom>
          <a:solidFill>
            <a:srgbClr val="FFFFFF">
              <a:shade val="85000"/>
            </a:srgbClr>
          </a:solidFill>
          <a:ln w="88900" cap="sq">
            <a:solidFill>
              <a:srgbClr val="FFCC66"/>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457200" y="152400"/>
            <a:ext cx="8229600" cy="1143000"/>
          </a:xfrm>
        </p:spPr>
        <p:txBody>
          <a:bodyPr/>
          <a:lstStyle/>
          <a:p>
            <a:pPr eaLnBrk="1" hangingPunct="1">
              <a:defRPr/>
            </a:pPr>
            <a:r>
              <a:rPr lang="en-US" sz="4000" dirty="0" smtClean="0"/>
              <a:t>Spirit of the Catholic Reformation</a:t>
            </a:r>
          </a:p>
        </p:txBody>
      </p:sp>
      <p:sp>
        <p:nvSpPr>
          <p:cNvPr id="113667" name="Rectangle 3"/>
          <p:cNvSpPr>
            <a:spLocks noGrp="1" noChangeArrowheads="1"/>
          </p:cNvSpPr>
          <p:nvPr>
            <p:ph type="body" idx="1"/>
          </p:nvPr>
        </p:nvSpPr>
        <p:spPr>
          <a:xfrm>
            <a:off x="457200" y="1295400"/>
            <a:ext cx="4495800" cy="4953000"/>
          </a:xfrm>
        </p:spPr>
        <p:txBody>
          <a:bodyPr/>
          <a:lstStyle/>
          <a:p>
            <a:pPr eaLnBrk="1" hangingPunct="1">
              <a:defRPr/>
            </a:pPr>
            <a:r>
              <a:rPr lang="en-US" sz="2800" dirty="0" smtClean="0">
                <a:effectLst>
                  <a:outerShdw blurRad="38100" dist="38100" dir="2700000" algn="tl">
                    <a:srgbClr val="000000">
                      <a:alpha val="43137"/>
                    </a:srgbClr>
                  </a:outerShdw>
                </a:effectLst>
              </a:rPr>
              <a:t>The spirit of the Catholic Reformation was:</a:t>
            </a:r>
          </a:p>
          <a:p>
            <a:pPr lvl="1" eaLnBrk="1" hangingPunct="1">
              <a:defRPr/>
            </a:pPr>
            <a:r>
              <a:rPr lang="en-US" sz="2400" dirty="0" smtClean="0">
                <a:effectLst>
                  <a:outerShdw blurRad="38100" dist="38100" dir="2700000" algn="tl">
                    <a:srgbClr val="000000">
                      <a:alpha val="43137"/>
                    </a:srgbClr>
                  </a:outerShdw>
                </a:effectLst>
              </a:rPr>
              <a:t>A spirit of zeal and ardor for the faith</a:t>
            </a:r>
          </a:p>
          <a:p>
            <a:pPr lvl="1" eaLnBrk="1" hangingPunct="1">
              <a:defRPr/>
            </a:pPr>
            <a:r>
              <a:rPr lang="en-US" sz="2400" dirty="0" smtClean="0">
                <a:effectLst>
                  <a:outerShdw blurRad="38100" dist="38100" dir="2700000" algn="tl">
                    <a:srgbClr val="000000">
                      <a:alpha val="43137"/>
                    </a:srgbClr>
                  </a:outerShdw>
                </a:effectLst>
              </a:rPr>
              <a:t>A recognition of abuses in the Church</a:t>
            </a:r>
          </a:p>
          <a:p>
            <a:pPr lvl="1" eaLnBrk="1" hangingPunct="1">
              <a:defRPr/>
            </a:pPr>
            <a:r>
              <a:rPr lang="en-US" sz="2400" dirty="0" smtClean="0">
                <a:effectLst>
                  <a:outerShdw blurRad="38100" dist="38100" dir="2700000" algn="tl">
                    <a:srgbClr val="000000">
                      <a:alpha val="43137"/>
                    </a:srgbClr>
                  </a:outerShdw>
                </a:effectLst>
              </a:rPr>
              <a:t>A dedication to the work of reform</a:t>
            </a:r>
          </a:p>
          <a:p>
            <a:pPr lvl="1" eaLnBrk="1" hangingPunct="1">
              <a:defRPr/>
            </a:pPr>
            <a:r>
              <a:rPr lang="en-US" sz="2400" dirty="0" smtClean="0">
                <a:effectLst>
                  <a:outerShdw blurRad="38100" dist="38100" dir="2700000" algn="tl">
                    <a:srgbClr val="000000">
                      <a:alpha val="43137"/>
                    </a:srgbClr>
                  </a:outerShdw>
                </a:effectLst>
              </a:rPr>
              <a:t>An attitude of intolerance toward heresy</a:t>
            </a:r>
          </a:p>
        </p:txBody>
      </p:sp>
      <p:pic>
        <p:nvPicPr>
          <p:cNvPr id="6148" name="Picture 5" descr="1_2_3_image"/>
          <p:cNvPicPr>
            <a:picLocks noChangeAspect="1" noChangeArrowheads="1"/>
          </p:cNvPicPr>
          <p:nvPr/>
        </p:nvPicPr>
        <p:blipFill>
          <a:blip r:embed="rId2" cstate="print"/>
          <a:srcRect/>
          <a:stretch>
            <a:fillRect/>
          </a:stretch>
        </p:blipFill>
        <p:spPr bwMode="auto">
          <a:xfrm>
            <a:off x="5181600" y="1447800"/>
            <a:ext cx="3032125" cy="4495800"/>
          </a:xfrm>
          <a:prstGeom prst="rect">
            <a:avLst/>
          </a:prstGeom>
          <a:solidFill>
            <a:srgbClr val="FFFFFF">
              <a:shade val="85000"/>
            </a:srgbClr>
          </a:solidFill>
          <a:ln w="88900" cap="sq">
            <a:solidFill>
              <a:srgbClr val="FFCC66"/>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457200" y="152400"/>
            <a:ext cx="8229600" cy="1143000"/>
          </a:xfrm>
        </p:spPr>
        <p:txBody>
          <a:bodyPr/>
          <a:lstStyle/>
          <a:p>
            <a:pPr eaLnBrk="1" hangingPunct="1">
              <a:defRPr/>
            </a:pPr>
            <a:r>
              <a:rPr lang="en-US" dirty="0" smtClean="0"/>
              <a:t>Against All Compromise</a:t>
            </a:r>
          </a:p>
        </p:txBody>
      </p:sp>
      <p:sp>
        <p:nvSpPr>
          <p:cNvPr id="114691" name="Rectangle 3"/>
          <p:cNvSpPr>
            <a:spLocks noGrp="1" noChangeArrowheads="1"/>
          </p:cNvSpPr>
          <p:nvPr>
            <p:ph type="body" idx="1"/>
          </p:nvPr>
        </p:nvSpPr>
        <p:spPr>
          <a:xfrm>
            <a:off x="457200" y="1554163"/>
            <a:ext cx="6019800" cy="4876800"/>
          </a:xfrm>
        </p:spPr>
        <p:txBody>
          <a:bodyPr/>
          <a:lstStyle/>
          <a:p>
            <a:pPr eaLnBrk="1" hangingPunct="1">
              <a:defRPr/>
            </a:pPr>
            <a:r>
              <a:rPr lang="en-US" sz="2800" dirty="0" smtClean="0">
                <a:effectLst>
                  <a:outerShdw blurRad="38100" dist="38100" dir="2700000" algn="tl">
                    <a:srgbClr val="000000">
                      <a:alpha val="43137"/>
                    </a:srgbClr>
                  </a:outerShdw>
                </a:effectLst>
              </a:rPr>
              <a:t>The forces in the church that desired conciliation with the Protestants and that might have been willing to make concessions to secure unity were defeated by those who:</a:t>
            </a:r>
          </a:p>
          <a:p>
            <a:pPr lvl="1" eaLnBrk="1" hangingPunct="1">
              <a:defRPr/>
            </a:pPr>
            <a:r>
              <a:rPr lang="en-US" sz="2400" dirty="0" smtClean="0">
                <a:effectLst>
                  <a:outerShdw blurRad="38100" dist="38100" dir="2700000" algn="tl">
                    <a:srgbClr val="000000">
                      <a:alpha val="43137"/>
                    </a:srgbClr>
                  </a:outerShdw>
                </a:effectLst>
              </a:rPr>
              <a:t>Set their minds against all compromise</a:t>
            </a:r>
          </a:p>
          <a:p>
            <a:pPr lvl="1" eaLnBrk="1" hangingPunct="1">
              <a:defRPr/>
            </a:pPr>
            <a:r>
              <a:rPr lang="en-US" sz="2400" dirty="0" smtClean="0">
                <a:effectLst>
                  <a:outerShdw blurRad="38100" dist="38100" dir="2700000" algn="tl">
                    <a:srgbClr val="000000">
                      <a:alpha val="43137"/>
                    </a:srgbClr>
                  </a:outerShdw>
                </a:effectLst>
              </a:rPr>
              <a:t>Rejected any thought of concession</a:t>
            </a:r>
          </a:p>
          <a:p>
            <a:pPr lvl="1" eaLnBrk="1" hangingPunct="1">
              <a:defRPr/>
            </a:pPr>
            <a:r>
              <a:rPr lang="en-US" sz="2400" dirty="0" smtClean="0">
                <a:effectLst>
                  <a:outerShdw blurRad="38100" dist="38100" dir="2700000" algn="tl">
                    <a:srgbClr val="000000">
                      <a:alpha val="43137"/>
                    </a:srgbClr>
                  </a:outerShdw>
                </a:effectLst>
              </a:rPr>
              <a:t>Suppressed heresy where they could</a:t>
            </a:r>
          </a:p>
        </p:txBody>
      </p:sp>
      <p:pic>
        <p:nvPicPr>
          <p:cNvPr id="7172" name="Picture 5" descr="Altar_of_St_Michael_the_Archangel_St_Peters"/>
          <p:cNvPicPr>
            <a:picLocks noChangeAspect="1" noChangeArrowheads="1"/>
          </p:cNvPicPr>
          <p:nvPr/>
        </p:nvPicPr>
        <p:blipFill>
          <a:blip r:embed="rId2" cstate="print"/>
          <a:srcRect l="14008" r="11284"/>
          <a:stretch>
            <a:fillRect/>
          </a:stretch>
        </p:blipFill>
        <p:spPr bwMode="auto">
          <a:xfrm>
            <a:off x="6477000" y="1447800"/>
            <a:ext cx="2438400" cy="4900613"/>
          </a:xfrm>
          <a:prstGeom prst="rect">
            <a:avLst/>
          </a:prstGeom>
          <a:solidFill>
            <a:srgbClr val="FFFFFF">
              <a:shade val="85000"/>
            </a:srgbClr>
          </a:solidFill>
          <a:ln w="88900" cap="sq">
            <a:solidFill>
              <a:srgbClr val="FFCC66"/>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457200" y="76200"/>
            <a:ext cx="8229600" cy="1143000"/>
          </a:xfrm>
        </p:spPr>
        <p:txBody>
          <a:bodyPr/>
          <a:lstStyle/>
          <a:p>
            <a:pPr eaLnBrk="1" hangingPunct="1">
              <a:defRPr/>
            </a:pPr>
            <a:r>
              <a:rPr lang="en-US" dirty="0" smtClean="0"/>
              <a:t>Intolerance</a:t>
            </a:r>
          </a:p>
        </p:txBody>
      </p:sp>
      <p:sp>
        <p:nvSpPr>
          <p:cNvPr id="115715" name="Rectangle 3"/>
          <p:cNvSpPr>
            <a:spLocks noGrp="1" noChangeArrowheads="1"/>
          </p:cNvSpPr>
          <p:nvPr>
            <p:ph type="body" idx="1"/>
          </p:nvPr>
        </p:nvSpPr>
        <p:spPr>
          <a:xfrm>
            <a:off x="228600" y="1325563"/>
            <a:ext cx="4800600" cy="4953000"/>
          </a:xfrm>
        </p:spPr>
        <p:txBody>
          <a:bodyPr/>
          <a:lstStyle/>
          <a:p>
            <a:pPr eaLnBrk="1" hangingPunct="1">
              <a:defRPr/>
            </a:pPr>
            <a:r>
              <a:rPr lang="en-US" sz="2800" dirty="0" smtClean="0"/>
              <a:t>Despite its achievements, the period of reform and renewal was tarnished by widespread intolerance:</a:t>
            </a:r>
          </a:p>
          <a:p>
            <a:pPr lvl="1" eaLnBrk="1" hangingPunct="1">
              <a:defRPr/>
            </a:pPr>
            <a:r>
              <a:rPr lang="en-US" sz="2400" dirty="0" smtClean="0"/>
              <a:t>Of Catholics toward Protestants</a:t>
            </a:r>
          </a:p>
          <a:p>
            <a:pPr lvl="1" eaLnBrk="1" hangingPunct="1">
              <a:defRPr/>
            </a:pPr>
            <a:r>
              <a:rPr lang="en-US" sz="2400" dirty="0" smtClean="0"/>
              <a:t>Of Protestants toward Catholics</a:t>
            </a:r>
          </a:p>
          <a:p>
            <a:pPr lvl="1" eaLnBrk="1" hangingPunct="1">
              <a:defRPr/>
            </a:pPr>
            <a:r>
              <a:rPr lang="en-US" sz="2400" dirty="0" smtClean="0"/>
              <a:t>Of the various Protestant groups toward one another</a:t>
            </a:r>
          </a:p>
        </p:txBody>
      </p:sp>
      <p:pic>
        <p:nvPicPr>
          <p:cNvPr id="8196" name="Picture 7" descr="http://1.bp.blogspot.com/_Vx05FT5m91o/SpAZqPb2w4I/AAAAAAAAASQ/T8l8FV0IxCs/s400/burned+at+the+stake.jpg"/>
          <p:cNvPicPr>
            <a:picLocks noChangeAspect="1" noChangeArrowheads="1"/>
          </p:cNvPicPr>
          <p:nvPr/>
        </p:nvPicPr>
        <p:blipFill>
          <a:blip r:embed="rId2" cstate="print"/>
          <a:srcRect/>
          <a:stretch>
            <a:fillRect/>
          </a:stretch>
        </p:blipFill>
        <p:spPr bwMode="auto">
          <a:xfrm>
            <a:off x="5105400" y="1477962"/>
            <a:ext cx="3810000" cy="2924175"/>
          </a:xfrm>
          <a:prstGeom prst="rect">
            <a:avLst/>
          </a:prstGeom>
          <a:solidFill>
            <a:srgbClr val="FFFFFF">
              <a:shade val="85000"/>
            </a:srgbClr>
          </a:solidFill>
          <a:ln w="88900" cap="sq">
            <a:solidFill>
              <a:srgbClr val="FFCC66"/>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457200" y="76200"/>
            <a:ext cx="8229600" cy="1143000"/>
          </a:xfrm>
        </p:spPr>
        <p:txBody>
          <a:bodyPr/>
          <a:lstStyle/>
          <a:p>
            <a:pPr eaLnBrk="1" hangingPunct="1">
              <a:defRPr/>
            </a:pPr>
            <a:r>
              <a:rPr lang="en-US" dirty="0" smtClean="0"/>
              <a:t>The Papacy</a:t>
            </a:r>
          </a:p>
        </p:txBody>
      </p:sp>
      <p:sp>
        <p:nvSpPr>
          <p:cNvPr id="116739" name="Rectangle 3"/>
          <p:cNvSpPr>
            <a:spLocks noGrp="1" noChangeArrowheads="1"/>
          </p:cNvSpPr>
          <p:nvPr>
            <p:ph type="body" idx="1"/>
          </p:nvPr>
        </p:nvSpPr>
        <p:spPr>
          <a:xfrm>
            <a:off x="381000" y="1401763"/>
            <a:ext cx="4419600" cy="4495800"/>
          </a:xfrm>
        </p:spPr>
        <p:txBody>
          <a:bodyPr/>
          <a:lstStyle/>
          <a:p>
            <a:pPr eaLnBrk="1" hangingPunct="1">
              <a:defRPr/>
            </a:pPr>
            <a:r>
              <a:rPr lang="en-US" sz="2800" dirty="0" smtClean="0"/>
              <a:t>The first agency of Catholic reform was the papacy.  Paul </a:t>
            </a:r>
            <a:r>
              <a:rPr lang="en-US" sz="2800" dirty="0" err="1" smtClean="0"/>
              <a:t>III’s</a:t>
            </a:r>
            <a:r>
              <a:rPr lang="en-US" sz="2800" dirty="0" smtClean="0"/>
              <a:t> pontificate (1534-1549) witnessed the founding of the Jesuit order, the opening of the Council of Trent, and the revival of the Inquisition. </a:t>
            </a:r>
          </a:p>
        </p:txBody>
      </p:sp>
      <p:pic>
        <p:nvPicPr>
          <p:cNvPr id="9220" name="Picture 5" descr="Pope_paul3_2"/>
          <p:cNvPicPr>
            <a:picLocks noChangeAspect="1" noChangeArrowheads="1"/>
          </p:cNvPicPr>
          <p:nvPr/>
        </p:nvPicPr>
        <p:blipFill>
          <a:blip r:embed="rId2" cstate="print"/>
          <a:srcRect/>
          <a:stretch>
            <a:fillRect/>
          </a:stretch>
        </p:blipFill>
        <p:spPr bwMode="auto">
          <a:xfrm>
            <a:off x="4987925" y="1535112"/>
            <a:ext cx="3851275" cy="4362450"/>
          </a:xfrm>
          <a:prstGeom prst="rect">
            <a:avLst/>
          </a:prstGeom>
          <a:solidFill>
            <a:srgbClr val="FFFFFF">
              <a:shade val="85000"/>
            </a:srgbClr>
          </a:solidFill>
          <a:ln w="88900" cap="sq">
            <a:solidFill>
              <a:srgbClr val="FFCC66"/>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pPr eaLnBrk="1" hangingPunct="1">
              <a:defRPr/>
            </a:pPr>
            <a:r>
              <a:rPr lang="en-US" dirty="0" smtClean="0"/>
              <a:t>The Society of Jesus</a:t>
            </a:r>
          </a:p>
        </p:txBody>
      </p:sp>
      <p:sp>
        <p:nvSpPr>
          <p:cNvPr id="117763" name="Rectangle 3"/>
          <p:cNvSpPr>
            <a:spLocks noGrp="1" noChangeArrowheads="1"/>
          </p:cNvSpPr>
          <p:nvPr>
            <p:ph type="body" idx="1"/>
          </p:nvPr>
        </p:nvSpPr>
        <p:spPr>
          <a:xfrm>
            <a:off x="457200" y="1600200"/>
            <a:ext cx="4800600" cy="4953000"/>
          </a:xfrm>
        </p:spPr>
        <p:txBody>
          <a:bodyPr/>
          <a:lstStyle/>
          <a:p>
            <a:pPr eaLnBrk="1" hangingPunct="1">
              <a:defRPr/>
            </a:pPr>
            <a:r>
              <a:rPr lang="en-US" sz="2800" dirty="0" smtClean="0"/>
              <a:t>The second  agency of Catholic reform was religious orders, most notably, </a:t>
            </a:r>
            <a:r>
              <a:rPr lang="en-US" sz="2800" dirty="0" smtClean="0">
                <a:solidFill>
                  <a:srgbClr val="00B050"/>
                </a:solidFill>
              </a:rPr>
              <a:t>the Society of Jesus. The Jesuits were the creation of St. Ignatius Loyola. </a:t>
            </a:r>
            <a:r>
              <a:rPr lang="en-US" sz="2800" dirty="0" smtClean="0"/>
              <a:t>He was a Spanish soldier, injured in battle, who experienced a conversion during his convalescence. </a:t>
            </a:r>
          </a:p>
        </p:txBody>
      </p:sp>
      <p:pic>
        <p:nvPicPr>
          <p:cNvPr id="10244" name="Picture 5" descr="10"/>
          <p:cNvPicPr>
            <a:picLocks noChangeAspect="1" noChangeArrowheads="1"/>
          </p:cNvPicPr>
          <p:nvPr/>
        </p:nvPicPr>
        <p:blipFill>
          <a:blip r:embed="rId2"/>
          <a:srcRect/>
          <a:stretch>
            <a:fillRect/>
          </a:stretch>
        </p:blipFill>
        <p:spPr bwMode="auto">
          <a:xfrm>
            <a:off x="5715000" y="1600200"/>
            <a:ext cx="3019425" cy="4876800"/>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pPr eaLnBrk="1" hangingPunct="1">
              <a:defRPr/>
            </a:pPr>
            <a:r>
              <a:rPr lang="en-US" dirty="0" smtClean="0"/>
              <a:t>St. Ignatius Loyola</a:t>
            </a:r>
          </a:p>
        </p:txBody>
      </p:sp>
      <p:sp>
        <p:nvSpPr>
          <p:cNvPr id="11267" name="Rectangle 3"/>
          <p:cNvSpPr>
            <a:spLocks noGrp="1" noChangeArrowheads="1"/>
          </p:cNvSpPr>
          <p:nvPr>
            <p:ph type="body" idx="1"/>
          </p:nvPr>
        </p:nvSpPr>
        <p:spPr>
          <a:xfrm>
            <a:off x="457200" y="1600200"/>
            <a:ext cx="4953000" cy="4495800"/>
          </a:xfrm>
        </p:spPr>
        <p:txBody>
          <a:bodyPr/>
          <a:lstStyle/>
          <a:p>
            <a:pPr eaLnBrk="1" hangingPunct="1"/>
            <a:r>
              <a:rPr lang="en-US" sz="2800" smtClean="0">
                <a:effectLst/>
              </a:rPr>
              <a:t>As a consequence, he felt a new desire to devote his life to the service of God and carried his military ideals with him. Henceforth, he would be a Soldier of Christ. </a:t>
            </a:r>
          </a:p>
        </p:txBody>
      </p:sp>
      <p:pic>
        <p:nvPicPr>
          <p:cNvPr id="11268" name="Picture 5" descr="11"/>
          <p:cNvPicPr>
            <a:picLocks noChangeAspect="1" noChangeArrowheads="1"/>
          </p:cNvPicPr>
          <p:nvPr/>
        </p:nvPicPr>
        <p:blipFill>
          <a:blip r:embed="rId2"/>
          <a:srcRect/>
          <a:stretch>
            <a:fillRect/>
          </a:stretch>
        </p:blipFill>
        <p:spPr bwMode="auto">
          <a:xfrm>
            <a:off x="5791200" y="1676400"/>
            <a:ext cx="2978150" cy="4829175"/>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par>
    </p:tnLst>
  </p:timing>
</p:sld>
</file>

<file path=ppt/theme/theme1.xml><?xml version="1.0" encoding="utf-8"?>
<a:theme xmlns:a="http://schemas.openxmlformats.org/drawingml/2006/main" name="Slit">
  <a:themeElements>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Sli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Slit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lit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Slit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Slit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Slit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Slit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Slit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Slit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Slit</Template>
  <TotalTime>657</TotalTime>
  <Words>1258</Words>
  <Application>Microsoft Office PowerPoint</Application>
  <PresentationFormat>On-screen Show (4:3)</PresentationFormat>
  <Paragraphs>82</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Slit</vt:lpstr>
      <vt:lpstr>The Catholic Reformation</vt:lpstr>
      <vt:lpstr>Internal Reform</vt:lpstr>
      <vt:lpstr>Agencies of Reform</vt:lpstr>
      <vt:lpstr>Spirit of the Catholic Reformation</vt:lpstr>
      <vt:lpstr>Against All Compromise</vt:lpstr>
      <vt:lpstr>Intolerance</vt:lpstr>
      <vt:lpstr>The Papacy</vt:lpstr>
      <vt:lpstr>The Society of Jesus</vt:lpstr>
      <vt:lpstr>St. Ignatius Loyola</vt:lpstr>
      <vt:lpstr>New Religious Order</vt:lpstr>
      <vt:lpstr>Purposes of the Order</vt:lpstr>
      <vt:lpstr>Education</vt:lpstr>
      <vt:lpstr>Council of Trent</vt:lpstr>
      <vt:lpstr>Split Remained</vt:lpstr>
      <vt:lpstr>Doctrinal Decrees</vt:lpstr>
      <vt:lpstr>Reform Decrees</vt:lpstr>
      <vt:lpstr>Priestly Responsibilities</vt:lpstr>
      <vt:lpstr>Outcome of Decrees</vt:lpstr>
      <vt:lpstr>Suppression of Heresy</vt:lpstr>
      <vt:lpstr>Persecution and Repression</vt:lpstr>
      <vt:lpstr>The Index</vt:lpstr>
      <vt:lpstr>Religious Revival</vt:lpstr>
    </vt:vector>
  </TitlesOfParts>
  <Company>ESM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Catholic Reformation</dc:title>
  <dc:creator>Edrene S. McKay</dc:creator>
  <cp:lastModifiedBy>Mark Sweeney</cp:lastModifiedBy>
  <cp:revision>49</cp:revision>
  <cp:lastPrinted>1601-01-01T00:00:00Z</cp:lastPrinted>
  <dcterms:created xsi:type="dcterms:W3CDTF">2007-07-31T11:49:49Z</dcterms:created>
  <dcterms:modified xsi:type="dcterms:W3CDTF">2013-01-22T13:25:49Z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TC010900291033</vt:lpwstr>
  </property>
</Properties>
</file>