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handoutMasterIdLst>
    <p:handoutMasterId r:id="rId21"/>
  </p:handoutMasterIdLst>
  <p:sldIdLst>
    <p:sldId id="267" r:id="rId2"/>
    <p:sldId id="262" r:id="rId3"/>
    <p:sldId id="263" r:id="rId4"/>
    <p:sldId id="273" r:id="rId5"/>
    <p:sldId id="257" r:id="rId6"/>
    <p:sldId id="274" r:id="rId7"/>
    <p:sldId id="280" r:id="rId8"/>
    <p:sldId id="276" r:id="rId9"/>
    <p:sldId id="279" r:id="rId10"/>
    <p:sldId id="278" r:id="rId11"/>
    <p:sldId id="275" r:id="rId12"/>
    <p:sldId id="277" r:id="rId13"/>
    <p:sldId id="268" r:id="rId14"/>
    <p:sldId id="272" r:id="rId15"/>
    <p:sldId id="264" r:id="rId16"/>
    <p:sldId id="258" r:id="rId17"/>
    <p:sldId id="265" r:id="rId18"/>
    <p:sldId id="266" r:id="rId19"/>
    <p:sldId id="281" r:id="rId2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609" autoAdjust="0"/>
  </p:normalViewPr>
  <p:slideViewPr>
    <p:cSldViewPr>
      <p:cViewPr varScale="1">
        <p:scale>
          <a:sx n="72" d="100"/>
          <a:sy n="72" d="100"/>
        </p:scale>
        <p:origin x="456" y="54"/>
      </p:cViewPr>
      <p:guideLst>
        <p:guide orient="horz" pos="2160"/>
        <p:guide pos="2880"/>
      </p:guideLst>
    </p:cSldViewPr>
  </p:slideViewPr>
  <p:outlineViewPr>
    <p:cViewPr>
      <p:scale>
        <a:sx n="33" d="100"/>
        <a:sy n="33" d="100"/>
      </p:scale>
      <p:origin x="48" y="1120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433713DC-8FCA-427C-B64A-F148369E0A60}" type="datetimeFigureOut">
              <a:rPr lang="en-US" smtClean="0"/>
              <a:pPr/>
              <a:t>3/14/2014</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F08F086E-9E6A-41BC-821B-4553CB581DCD}" type="slidenum">
              <a:rPr lang="en-US" smtClean="0"/>
              <a:pPr/>
              <a:t>‹#›</a:t>
            </a:fld>
            <a:endParaRPr lang="en-US"/>
          </a:p>
        </p:txBody>
      </p:sp>
    </p:spTree>
    <p:extLst>
      <p:ext uri="{BB962C8B-B14F-4D97-AF65-F5344CB8AC3E}">
        <p14:creationId xmlns:p14="http://schemas.microsoft.com/office/powerpoint/2010/main" val="335291896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4810125" y="2209800"/>
            <a:ext cx="4265613" cy="1127125"/>
          </a:xfrm>
          <a:extLst>
            <a:ext uri="{91240B29-F687-4F45-9708-019B960494DF}">
              <a14:hiddenLine xmlns:a14="http://schemas.microsoft.com/office/drawing/2010/main" w="9525">
                <a:solidFill>
                  <a:schemeClr val="tx1"/>
                </a:solidFill>
                <a:miter lim="800000"/>
                <a:headEnd/>
                <a:tailEnd/>
              </a14:hiddenLine>
            </a:ext>
          </a:extLst>
        </p:spPr>
        <p:txBody>
          <a:bodyPr/>
          <a:lstStyle>
            <a:lvl1pPr>
              <a:defRPr sz="4000"/>
            </a:lvl1pPr>
          </a:lstStyle>
          <a:p>
            <a:pPr lvl="0"/>
            <a:r>
              <a:rPr lang="en-US" noProof="0" smtClean="0"/>
              <a:t>Click to edit Master title style</a:t>
            </a:r>
          </a:p>
        </p:txBody>
      </p:sp>
      <p:sp>
        <p:nvSpPr>
          <p:cNvPr id="11267" name="Rectangle 3"/>
          <p:cNvSpPr>
            <a:spLocks noGrp="1" noChangeArrowheads="1"/>
          </p:cNvSpPr>
          <p:nvPr>
            <p:ph type="subTitle" idx="1"/>
          </p:nvPr>
        </p:nvSpPr>
        <p:spPr>
          <a:xfrm>
            <a:off x="4810125" y="3184525"/>
            <a:ext cx="4265613" cy="1752600"/>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Tx/>
              <a:buNone/>
              <a:defRPr sz="3600"/>
            </a:lvl1pPr>
          </a:lstStyle>
          <a:p>
            <a:pPr lvl="0"/>
            <a:r>
              <a:rPr lang="en-US" noProof="0" smtClean="0"/>
              <a:t>Click to edit Master subtitle style</a:t>
            </a:r>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8275"/>
            <a:ext cx="2057400" cy="5962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8275"/>
            <a:ext cx="6019800" cy="5962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68275"/>
            <a:ext cx="8229600" cy="1050925"/>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371600"/>
            <a:ext cx="8229600" cy="4759325"/>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Text </a:t>
            </a:r>
          </a:p>
          <a:p>
            <a:pPr lvl="1"/>
            <a:r>
              <a:rPr lang="en-US" smtClean="0"/>
              <a:t>Asdf </a:t>
            </a:r>
          </a:p>
        </p:txBody>
      </p:sp>
      <p:sp>
        <p:nvSpPr>
          <p:cNvPr id="1028" name="Text Box 4"/>
          <p:cNvSpPr txBox="1">
            <a:spLocks noChangeArrowheads="1"/>
          </p:cNvSpPr>
          <p:nvPr/>
        </p:nvSpPr>
        <p:spPr bwMode="auto">
          <a:xfrm>
            <a:off x="98425" y="6535738"/>
            <a:ext cx="4165600" cy="274637"/>
          </a:xfrm>
          <a:prstGeom prst="rect">
            <a:avLst/>
          </a:prstGeom>
          <a:noFill/>
          <a:ln w="9525">
            <a:noFill/>
            <a:miter lim="800000"/>
            <a:headEnd/>
            <a:tailEnd/>
          </a:ln>
          <a:effectLst/>
        </p:spPr>
        <p:txBody>
          <a:bodyPr wrap="none">
            <a:spAutoFit/>
          </a:bodyPr>
          <a:lstStyle/>
          <a:p>
            <a:pPr>
              <a:spcBef>
                <a:spcPct val="20000"/>
              </a:spcBef>
              <a:buSzPct val="75000"/>
              <a:buFont typeface="Wingdings" pitchFamily="2" charset="2"/>
              <a:buNone/>
            </a:pPr>
            <a:r>
              <a:rPr lang="en-US" sz="1200">
                <a:solidFill>
                  <a:schemeClr val="bg1"/>
                </a:solidFill>
              </a:rPr>
              <a:t>Copyright © Houghton Mifflin Company. All rights reserved.</a:t>
            </a:r>
          </a:p>
        </p:txBody>
      </p:sp>
      <p:sp>
        <p:nvSpPr>
          <p:cNvPr id="1029" name="Text Box 5"/>
          <p:cNvSpPr txBox="1">
            <a:spLocks noChangeArrowheads="1"/>
          </p:cNvSpPr>
          <p:nvPr/>
        </p:nvSpPr>
        <p:spPr bwMode="auto">
          <a:xfrm>
            <a:off x="8464550" y="6535738"/>
            <a:ext cx="579438" cy="274637"/>
          </a:xfrm>
          <a:prstGeom prst="rect">
            <a:avLst/>
          </a:prstGeom>
          <a:noFill/>
          <a:ln w="9525">
            <a:noFill/>
            <a:miter lim="800000"/>
            <a:headEnd/>
            <a:tailEnd/>
          </a:ln>
          <a:effectLst/>
        </p:spPr>
        <p:txBody>
          <a:bodyPr wrap="none">
            <a:spAutoFit/>
          </a:bodyPr>
          <a:lstStyle/>
          <a:p>
            <a:pPr>
              <a:spcBef>
                <a:spcPct val="20000"/>
              </a:spcBef>
              <a:buSzPct val="75000"/>
              <a:buFont typeface="Wingdings" pitchFamily="2" charset="2"/>
              <a:buNone/>
            </a:pPr>
            <a:r>
              <a:rPr lang="en-US" sz="1200">
                <a:solidFill>
                  <a:schemeClr val="bg1"/>
                </a:solidFill>
              </a:rPr>
              <a:t>3 | </a:t>
            </a:r>
            <a:fld id="{EAEDB0ED-8C2C-4CA6-9569-AA63F4EF0B71}" type="slidenum">
              <a:rPr lang="en-US" sz="1200">
                <a:solidFill>
                  <a:schemeClr val="bg1"/>
                </a:solidFill>
              </a:rPr>
              <a:pPr>
                <a:spcBef>
                  <a:spcPct val="20000"/>
                </a:spcBef>
                <a:buSzPct val="75000"/>
                <a:buFont typeface="Wingdings" pitchFamily="2" charset="2"/>
                <a:buNone/>
              </a:pPr>
              <a:t>‹#›</a:t>
            </a:fld>
            <a:endParaRPr lang="en-US" sz="1200">
              <a:solidFill>
                <a:schemeClr val="bg1"/>
              </a:solidFill>
            </a:endParaRPr>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wipe dir="r"/>
  </p:transition>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p:titleStyle>
    <p:bodyStyle>
      <a:lvl1pPr marL="465138" indent="-465138" algn="l" rtl="0" eaLnBrk="0" fontAlgn="base" hangingPunct="0">
        <a:spcBef>
          <a:spcPct val="0"/>
        </a:spcBef>
        <a:spcAft>
          <a:spcPct val="0"/>
        </a:spcAft>
        <a:buChar char="•"/>
        <a:defRPr sz="3200">
          <a:solidFill>
            <a:schemeClr val="tx1"/>
          </a:solidFill>
          <a:latin typeface="+mn-lt"/>
          <a:ea typeface="+mn-ea"/>
          <a:cs typeface="+mn-cs"/>
        </a:defRPr>
      </a:lvl1pPr>
      <a:lvl2pPr marL="1035050" indent="-411163" algn="l" rtl="0" eaLnBrk="0" fontAlgn="base" hangingPunct="0">
        <a:spcBef>
          <a:spcPct val="0"/>
        </a:spcBef>
        <a:spcAft>
          <a:spcPct val="0"/>
        </a:spcAft>
        <a:buChar char="•"/>
        <a:defRPr sz="2800">
          <a:solidFill>
            <a:schemeClr val="tx1"/>
          </a:solidFill>
          <a:latin typeface="+mn-lt"/>
        </a:defRPr>
      </a:lvl2pPr>
      <a:lvl3pPr marL="1377950" indent="-228600" algn="l" rtl="0" eaLnBrk="0" fontAlgn="base" hangingPunct="0">
        <a:spcBef>
          <a:spcPct val="20000"/>
        </a:spcBef>
        <a:spcAft>
          <a:spcPct val="0"/>
        </a:spcAft>
        <a:buChar char="•"/>
        <a:defRPr sz="2400">
          <a:solidFill>
            <a:schemeClr val="bg1"/>
          </a:solidFill>
          <a:latin typeface="+mn-lt"/>
        </a:defRPr>
      </a:lvl3pPr>
      <a:lvl4pPr marL="1720850" indent="-228600" algn="l" rtl="0" eaLnBrk="0" fontAlgn="base" hangingPunct="0">
        <a:spcBef>
          <a:spcPct val="20000"/>
        </a:spcBef>
        <a:spcAft>
          <a:spcPct val="0"/>
        </a:spcAft>
        <a:buChar char="–"/>
        <a:defRPr sz="2000">
          <a:solidFill>
            <a:schemeClr val="bg1"/>
          </a:solidFill>
          <a:latin typeface="+mn-lt"/>
        </a:defRPr>
      </a:lvl4pPr>
      <a:lvl5pPr marL="2063750" indent="-228600" algn="l" rtl="0" eaLnBrk="0" fontAlgn="base" hangingPunct="0">
        <a:spcBef>
          <a:spcPct val="20000"/>
        </a:spcBef>
        <a:spcAft>
          <a:spcPct val="0"/>
        </a:spcAft>
        <a:buChar char="»"/>
        <a:defRPr sz="2000">
          <a:solidFill>
            <a:schemeClr val="bg1"/>
          </a:solidFill>
          <a:latin typeface="+mn-lt"/>
        </a:defRPr>
      </a:lvl5pPr>
      <a:lvl6pPr marL="2520950" indent="-228600" algn="l" rtl="0" fontAlgn="base">
        <a:spcBef>
          <a:spcPct val="20000"/>
        </a:spcBef>
        <a:spcAft>
          <a:spcPct val="0"/>
        </a:spcAft>
        <a:buChar char="»"/>
        <a:defRPr sz="2000">
          <a:solidFill>
            <a:schemeClr val="bg1"/>
          </a:solidFill>
          <a:latin typeface="+mn-lt"/>
        </a:defRPr>
      </a:lvl6pPr>
      <a:lvl7pPr marL="2978150" indent="-228600" algn="l" rtl="0" fontAlgn="base">
        <a:spcBef>
          <a:spcPct val="20000"/>
        </a:spcBef>
        <a:spcAft>
          <a:spcPct val="0"/>
        </a:spcAft>
        <a:buChar char="»"/>
        <a:defRPr sz="2000">
          <a:solidFill>
            <a:schemeClr val="bg1"/>
          </a:solidFill>
          <a:latin typeface="+mn-lt"/>
        </a:defRPr>
      </a:lvl7pPr>
      <a:lvl8pPr marL="3435350" indent="-228600" algn="l" rtl="0" fontAlgn="base">
        <a:spcBef>
          <a:spcPct val="20000"/>
        </a:spcBef>
        <a:spcAft>
          <a:spcPct val="0"/>
        </a:spcAft>
        <a:buChar char="»"/>
        <a:defRPr sz="2000">
          <a:solidFill>
            <a:schemeClr val="bg1"/>
          </a:solidFill>
          <a:latin typeface="+mn-lt"/>
        </a:defRPr>
      </a:lvl8pPr>
      <a:lvl9pPr marL="389255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hyperlink" Target="http://en.wikipedia.org/wiki/Tsunami"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Harbor" TargetMode="External"/><Relationship Id="rId2" Type="http://schemas.openxmlformats.org/officeDocument/2006/relationships/hyperlink" Target="http://en.wikipedia.org/wiki/Island" TargetMode="External"/><Relationship Id="rId1" Type="http://schemas.openxmlformats.org/officeDocument/2006/relationships/slideLayout" Target="../slideLayouts/slideLayout2.xml"/><Relationship Id="rId5" Type="http://schemas.openxmlformats.org/officeDocument/2006/relationships/hyperlink" Target="http://en.wikipedia.org/wiki/Civilization" TargetMode="External"/><Relationship Id="rId4" Type="http://schemas.openxmlformats.org/officeDocument/2006/relationships/hyperlink" Target="http://en.wikipedia.org/wiki/3100_BC"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Sulfur_dioxide" TargetMode="External"/><Relationship Id="rId2" Type="http://schemas.openxmlformats.org/officeDocument/2006/relationships/hyperlink" Target="http://en.wikipedia.org/wiki/1450_BC" TargetMode="External"/><Relationship Id="rId1" Type="http://schemas.openxmlformats.org/officeDocument/2006/relationships/slideLayout" Target="../slideLayouts/slideLayout2.xml"/><Relationship Id="rId4" Type="http://schemas.openxmlformats.org/officeDocument/2006/relationships/hyperlink" Target="http://en.wikipedia.org/wiki/Volcanic_win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Description of Greece:</a:t>
            </a:r>
            <a:br>
              <a:rPr lang="en-US" sz="4000" dirty="0" smtClean="0"/>
            </a:br>
            <a:endParaRPr lang="en-US" dirty="0"/>
          </a:p>
        </p:txBody>
      </p:sp>
      <p:sp>
        <p:nvSpPr>
          <p:cNvPr id="3" name="Content Placeholder 2"/>
          <p:cNvSpPr>
            <a:spLocks noGrp="1"/>
          </p:cNvSpPr>
          <p:nvPr>
            <p:ph idx="1"/>
          </p:nvPr>
        </p:nvSpPr>
        <p:spPr/>
        <p:txBody>
          <a:bodyPr/>
          <a:lstStyle/>
          <a:p>
            <a:pPr>
              <a:buNone/>
            </a:pPr>
            <a:r>
              <a:rPr lang="en-US" sz="2400" dirty="0" smtClean="0">
                <a:solidFill>
                  <a:schemeClr val="tx1"/>
                </a:solidFill>
                <a:latin typeface="+mn-lt"/>
                <a:ea typeface="+mn-ea"/>
                <a:cs typeface="+mn-cs"/>
              </a:rPr>
              <a:t>Moderate Temperatures</a:t>
            </a:r>
          </a:p>
          <a:p>
            <a:r>
              <a:rPr lang="en-US" sz="2400" dirty="0" smtClean="0">
                <a:solidFill>
                  <a:schemeClr val="tx1"/>
                </a:solidFill>
                <a:latin typeface="+mn-lt"/>
                <a:ea typeface="+mn-ea"/>
                <a:cs typeface="+mn-cs"/>
              </a:rPr>
              <a:t>Crops could grow- but needed advanced technology (terracing)</a:t>
            </a:r>
          </a:p>
          <a:p>
            <a:r>
              <a:rPr lang="en-US" sz="2400" dirty="0" smtClean="0">
                <a:solidFill>
                  <a:schemeClr val="tx1"/>
                </a:solidFill>
                <a:latin typeface="+mn-lt"/>
                <a:ea typeface="+mn-ea"/>
                <a:cs typeface="+mn-cs"/>
              </a:rPr>
              <a:t>Along the coastline, the soil was not very fertile, but the ancient Greeks used systems of irrigation and crop rotation to help solve that problem. They grew </a:t>
            </a:r>
          </a:p>
          <a:p>
            <a:pPr lvl="1"/>
            <a:r>
              <a:rPr lang="en-US" sz="2000" dirty="0" smtClean="0">
                <a:solidFill>
                  <a:schemeClr val="tx1"/>
                </a:solidFill>
                <a:latin typeface="+mn-lt"/>
                <a:ea typeface="+mn-ea"/>
                <a:cs typeface="+mn-cs"/>
              </a:rPr>
              <a:t>olives</a:t>
            </a:r>
          </a:p>
          <a:p>
            <a:pPr lvl="1"/>
            <a:r>
              <a:rPr lang="en-US" sz="2000" dirty="0" smtClean="0">
                <a:solidFill>
                  <a:schemeClr val="tx1"/>
                </a:solidFill>
                <a:latin typeface="+mn-lt"/>
                <a:ea typeface="+mn-ea"/>
                <a:cs typeface="+mn-cs"/>
              </a:rPr>
              <a:t>grapes </a:t>
            </a:r>
          </a:p>
          <a:p>
            <a:pPr lvl="1"/>
            <a:r>
              <a:rPr lang="en-US" sz="2000" dirty="0" smtClean="0">
                <a:solidFill>
                  <a:schemeClr val="tx1"/>
                </a:solidFill>
                <a:latin typeface="+mn-lt"/>
                <a:ea typeface="+mn-ea"/>
                <a:cs typeface="+mn-cs"/>
              </a:rPr>
              <a:t>Figs</a:t>
            </a:r>
            <a:endParaRPr lang="en-US" sz="2000" dirty="0">
              <a:ea typeface="+mn-ea"/>
              <a:cs typeface="+mn-cs"/>
            </a:endParaRPr>
          </a:p>
          <a:p>
            <a:pPr lvl="1"/>
            <a:r>
              <a:rPr lang="en-US" sz="2000" dirty="0" smtClean="0">
                <a:solidFill>
                  <a:schemeClr val="tx1"/>
                </a:solidFill>
                <a:latin typeface="+mn-lt"/>
                <a:ea typeface="+mn-ea"/>
                <a:cs typeface="+mn-cs"/>
              </a:rPr>
              <a:t>Wheat</a:t>
            </a:r>
          </a:p>
          <a:p>
            <a:r>
              <a:rPr lang="en-US" sz="2400" dirty="0" smtClean="0">
                <a:solidFill>
                  <a:schemeClr val="tx1"/>
                </a:solidFill>
                <a:latin typeface="+mn-lt"/>
                <a:ea typeface="+mn-ea"/>
                <a:cs typeface="+mn-cs"/>
              </a:rPr>
              <a:t> They kept goats, for milk and cheese. Fish, seafood, and home-made wine were very popular food items. </a:t>
            </a:r>
          </a:p>
          <a:p>
            <a:endParaRPr lang="en-US" sz="24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3288" y="228600"/>
            <a:ext cx="1143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5681" y="3675529"/>
            <a:ext cx="1551397"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3675529"/>
            <a:ext cx="1676400" cy="1115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4600" y="3675529"/>
            <a:ext cx="183886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6735" y="228600"/>
            <a:ext cx="1143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5447" y="3675529"/>
            <a:ext cx="1676400" cy="1115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8047" y="3675529"/>
            <a:ext cx="183886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2051"/>
                                        </p:tgtEl>
                                        <p:attrNameLst>
                                          <p:attrName>style.visibility</p:attrName>
                                        </p:attrNameLst>
                                      </p:cBhvr>
                                      <p:to>
                                        <p:strVal val="visible"/>
                                      </p:to>
                                    </p:set>
                                    <p:animEffect transition="in" filter="fade">
                                      <p:cBhvr>
                                        <p:cTn id="23" dur="500"/>
                                        <p:tgtEl>
                                          <p:spTgt spid="205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500"/>
                                        <p:tgtEl>
                                          <p:spTgt spid="3">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fade">
                                      <p:cBhvr>
                                        <p:cTn id="53" dur="500"/>
                                        <p:tgtEl>
                                          <p:spTgt spid="3">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Effect transition="in" filter="fade">
                                      <p:cBhvr>
                                        <p:cTn id="5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the Minoans</a:t>
            </a:r>
            <a:endParaRPr lang="en-US" dirty="0"/>
          </a:p>
        </p:txBody>
      </p:sp>
      <p:sp>
        <p:nvSpPr>
          <p:cNvPr id="3" name="Content Placeholder 2"/>
          <p:cNvSpPr>
            <a:spLocks noGrp="1"/>
          </p:cNvSpPr>
          <p:nvPr>
            <p:ph idx="1"/>
          </p:nvPr>
        </p:nvSpPr>
        <p:spPr/>
        <p:txBody>
          <a:bodyPr/>
          <a:lstStyle/>
          <a:p>
            <a:r>
              <a:rPr lang="en-US" dirty="0"/>
              <a:t>The massive eruption of </a:t>
            </a:r>
            <a:r>
              <a:rPr lang="en-US" dirty="0" err="1"/>
              <a:t>Thera</a:t>
            </a:r>
            <a:r>
              <a:rPr lang="en-US" dirty="0"/>
              <a:t> also led to the volcano's collapse, causing massive </a:t>
            </a:r>
            <a:r>
              <a:rPr lang="en-US" u="sng" dirty="0">
                <a:hlinkClick r:id="rId2" tooltip="Tsunami"/>
              </a:rPr>
              <a:t>tsunamis</a:t>
            </a:r>
            <a:r>
              <a:rPr lang="en-US" dirty="0"/>
              <a:t> which destroyed naval installations and settlements near the coasts. Some archeologists believe the Minoans may have lost their religious faith in the ability of the priests to control nature, possibly leading to the fall of Minoan civilization.</a:t>
            </a:r>
          </a:p>
          <a:p>
            <a:endParaRPr lang="en-US" dirty="0"/>
          </a:p>
          <a:p>
            <a:endParaRPr lang="en-US" dirty="0"/>
          </a:p>
        </p:txBody>
      </p:sp>
    </p:spTree>
    <p:extLst>
      <p:ext uri="{BB962C8B-B14F-4D97-AF65-F5344CB8AC3E}">
        <p14:creationId xmlns:p14="http://schemas.microsoft.com/office/powerpoint/2010/main" val="1418346024"/>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Mycenaeans</a:t>
            </a:r>
            <a:endParaRPr lang="en-US" dirty="0"/>
          </a:p>
        </p:txBody>
      </p:sp>
      <p:sp>
        <p:nvSpPr>
          <p:cNvPr id="3" name="Content Placeholder 2"/>
          <p:cNvSpPr>
            <a:spLocks noGrp="1"/>
          </p:cNvSpPr>
          <p:nvPr>
            <p:ph idx="1"/>
          </p:nvPr>
        </p:nvSpPr>
        <p:spPr/>
        <p:txBody>
          <a:bodyPr/>
          <a:lstStyle/>
          <a:p>
            <a:pPr marL="932815" indent="-311150" eaLnBrk="1" hangingPunct="1">
              <a:spcBef>
                <a:spcPts val="0"/>
              </a:spcBef>
              <a:spcAft>
                <a:spcPts val="0"/>
              </a:spcAft>
              <a:defRPr/>
            </a:pPr>
            <a:r>
              <a:rPr lang="en-US" dirty="0">
                <a:latin typeface="Times New Roman"/>
                <a:ea typeface="Times New Roman"/>
              </a:rPr>
              <a:t>About 1650 </a:t>
            </a:r>
            <a:r>
              <a:rPr lang="en-US" cap="small" dirty="0" err="1">
                <a:latin typeface="Times New Roman"/>
                <a:ea typeface="Times New Roman"/>
              </a:rPr>
              <a:t>b.c.</a:t>
            </a:r>
            <a:r>
              <a:rPr lang="en-US" cap="small" dirty="0">
                <a:latin typeface="Times New Roman"/>
                <a:ea typeface="Times New Roman"/>
              </a:rPr>
              <a:t>,</a:t>
            </a:r>
            <a:r>
              <a:rPr lang="en-US" dirty="0">
                <a:latin typeface="Times New Roman"/>
                <a:ea typeface="Times New Roman"/>
              </a:rPr>
              <a:t> Greek-speaking immigrants to the Balkans had formed the kingdom of Mycenae in southern Greece. </a:t>
            </a:r>
            <a:r>
              <a:rPr lang="en-US" dirty="0" smtClean="0">
                <a:latin typeface="Times New Roman"/>
                <a:ea typeface="Times New Roman"/>
              </a:rPr>
              <a:t>Around </a:t>
            </a:r>
            <a:r>
              <a:rPr lang="en-US" dirty="0">
                <a:latin typeface="Times New Roman"/>
                <a:ea typeface="Times New Roman"/>
              </a:rPr>
              <a:t>1450 </a:t>
            </a:r>
            <a:r>
              <a:rPr lang="en-US" cap="small" dirty="0" err="1">
                <a:latin typeface="Times New Roman"/>
                <a:ea typeface="Times New Roman"/>
              </a:rPr>
              <a:t>b.c.</a:t>
            </a:r>
            <a:r>
              <a:rPr lang="en-US" cap="small" dirty="0">
                <a:latin typeface="Times New Roman"/>
                <a:ea typeface="Times New Roman"/>
              </a:rPr>
              <a:t>,</a:t>
            </a:r>
            <a:r>
              <a:rPr lang="en-US" dirty="0">
                <a:latin typeface="Times New Roman"/>
                <a:ea typeface="Times New Roman"/>
              </a:rPr>
              <a:t> the </a:t>
            </a:r>
            <a:r>
              <a:rPr lang="en-US" dirty="0" err="1">
                <a:latin typeface="Times New Roman"/>
                <a:ea typeface="Times New Roman"/>
              </a:rPr>
              <a:t>Mycenaeans</a:t>
            </a:r>
            <a:r>
              <a:rPr lang="en-US" dirty="0">
                <a:latin typeface="Times New Roman"/>
                <a:ea typeface="Times New Roman"/>
              </a:rPr>
              <a:t> attacked Crete</a:t>
            </a:r>
            <a:r>
              <a:rPr lang="en-US" dirty="0" smtClean="0">
                <a:latin typeface="Times New Roman"/>
                <a:ea typeface="Times New Roman"/>
              </a:rPr>
              <a:t>.</a:t>
            </a:r>
          </a:p>
          <a:p>
            <a:pPr marL="932815" indent="-311150" eaLnBrk="1" hangingPunct="1">
              <a:spcBef>
                <a:spcPts val="0"/>
              </a:spcBef>
              <a:spcAft>
                <a:spcPts val="0"/>
              </a:spcAft>
              <a:defRPr/>
            </a:pPr>
            <a:r>
              <a:rPr lang="en-US" dirty="0" err="1" smtClean="0">
                <a:latin typeface="Times New Roman"/>
                <a:ea typeface="Times New Roman"/>
              </a:rPr>
              <a:t>Mycenaeans</a:t>
            </a:r>
            <a:r>
              <a:rPr lang="en-US" dirty="0" smtClean="0">
                <a:latin typeface="Times New Roman"/>
                <a:ea typeface="Times New Roman"/>
              </a:rPr>
              <a:t> were warlike and influential.</a:t>
            </a:r>
            <a:endParaRPr lang="en-US" dirty="0">
              <a:latin typeface="Times New Roman"/>
              <a:ea typeface="Times New Roman"/>
            </a:endParaRPr>
          </a:p>
          <a:p>
            <a:pPr marL="932815" indent="-311150" eaLnBrk="1" hangingPunct="1">
              <a:spcBef>
                <a:spcPts val="0"/>
              </a:spcBef>
              <a:spcAft>
                <a:spcPts val="0"/>
              </a:spcAft>
              <a:defRPr/>
            </a:pPr>
            <a:r>
              <a:rPr lang="en-US" dirty="0">
                <a:latin typeface="Times New Roman"/>
                <a:ea typeface="Times New Roman"/>
              </a:rPr>
              <a:t>The collapse of Mycenae (probably due to internal conflict) was followed by the Dark Age (1100 </a:t>
            </a:r>
            <a:r>
              <a:rPr lang="en-US" cap="small" dirty="0">
                <a:latin typeface="Times New Roman"/>
                <a:ea typeface="Times New Roman"/>
              </a:rPr>
              <a:t>b.c.</a:t>
            </a:r>
            <a:r>
              <a:rPr lang="en-US" dirty="0">
                <a:latin typeface="Times New Roman"/>
                <a:ea typeface="Times New Roman"/>
                <a:sym typeface="Symbol"/>
              </a:rPr>
              <a:t></a:t>
            </a:r>
            <a:r>
              <a:rPr lang="en-US" dirty="0">
                <a:latin typeface="Times New Roman"/>
                <a:ea typeface="Times New Roman"/>
              </a:rPr>
              <a:t>800 </a:t>
            </a:r>
            <a:r>
              <a:rPr lang="en-US" cap="small" dirty="0" err="1">
                <a:latin typeface="Times New Roman"/>
                <a:ea typeface="Times New Roman"/>
              </a:rPr>
              <a:t>b.c.</a:t>
            </a:r>
            <a:r>
              <a:rPr lang="en-US" dirty="0">
                <a:latin typeface="Times New Roman"/>
                <a:ea typeface="Times New Roman"/>
              </a:rPr>
              <a:t>).</a:t>
            </a:r>
          </a:p>
          <a:p>
            <a:pPr eaLnBrk="1" hangingPunct="1">
              <a:buFontTx/>
              <a:buNone/>
              <a:defRPr/>
            </a:pPr>
            <a:endParaRPr lang="en-US" dirty="0"/>
          </a:p>
          <a:p>
            <a:endParaRPr lang="en-US" dirty="0"/>
          </a:p>
        </p:txBody>
      </p:sp>
    </p:spTree>
    <p:extLst>
      <p:ext uri="{BB962C8B-B14F-4D97-AF65-F5344CB8AC3E}">
        <p14:creationId xmlns:p14="http://schemas.microsoft.com/office/powerpoint/2010/main" val="45410319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143000"/>
            <a:ext cx="8203883"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2967768"/>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Greek Mythology</a:t>
            </a:r>
            <a:endParaRPr lang="en-US" dirty="0"/>
          </a:p>
        </p:txBody>
      </p:sp>
      <p:sp>
        <p:nvSpPr>
          <p:cNvPr id="3" name="Content Placeholder 2"/>
          <p:cNvSpPr>
            <a:spLocks noGrp="1"/>
          </p:cNvSpPr>
          <p:nvPr>
            <p:ph idx="1"/>
          </p:nvPr>
        </p:nvSpPr>
        <p:spPr/>
        <p:txBody>
          <a:bodyPr/>
          <a:lstStyle/>
          <a:p>
            <a:pPr>
              <a:buNone/>
            </a:pPr>
            <a:r>
              <a:rPr lang="en-US" dirty="0" smtClean="0">
                <a:solidFill>
                  <a:schemeClr val="tx1"/>
                </a:solidFill>
                <a:latin typeface="+mn-lt"/>
                <a:ea typeface="+mn-ea"/>
                <a:cs typeface="+mn-cs"/>
              </a:rPr>
              <a:t>Myth</a:t>
            </a:r>
            <a:r>
              <a:rPr lang="en-US" sz="2800" dirty="0" smtClean="0">
                <a:solidFill>
                  <a:schemeClr val="tx1"/>
                </a:solidFill>
                <a:latin typeface="+mn-lt"/>
                <a:ea typeface="+mn-ea"/>
                <a:cs typeface="+mn-cs"/>
              </a:rPr>
              <a:t>- a story passed on from generation to generation that attempts to explain something</a:t>
            </a:r>
          </a:p>
          <a:p>
            <a:r>
              <a:rPr lang="en-US" dirty="0" smtClean="0">
                <a:solidFill>
                  <a:schemeClr val="tx1"/>
                </a:solidFill>
                <a:latin typeface="+mn-lt"/>
                <a:ea typeface="+mn-ea"/>
                <a:cs typeface="+mn-cs"/>
              </a:rPr>
              <a:t>	</a:t>
            </a:r>
            <a:r>
              <a:rPr lang="en-US" sz="2400" dirty="0" smtClean="0">
                <a:solidFill>
                  <a:schemeClr val="tx1"/>
                </a:solidFill>
                <a:latin typeface="+mn-lt"/>
                <a:ea typeface="+mn-ea"/>
                <a:cs typeface="+mn-cs"/>
              </a:rPr>
              <a:t>Man’s origins</a:t>
            </a:r>
          </a:p>
          <a:p>
            <a:r>
              <a:rPr lang="en-US" sz="2400" dirty="0" smtClean="0">
                <a:solidFill>
                  <a:schemeClr val="tx1"/>
                </a:solidFill>
                <a:latin typeface="+mn-lt"/>
                <a:ea typeface="+mn-ea"/>
                <a:cs typeface="+mn-cs"/>
              </a:rPr>
              <a:t>	Natural phenomena</a:t>
            </a:r>
          </a:p>
          <a:p>
            <a:r>
              <a:rPr lang="en-US" sz="2400" dirty="0" smtClean="0">
                <a:solidFill>
                  <a:schemeClr val="tx1"/>
                </a:solidFill>
                <a:latin typeface="+mn-lt"/>
                <a:ea typeface="+mn-ea"/>
                <a:cs typeface="+mn-cs"/>
              </a:rPr>
              <a:t>	Unexplained events</a:t>
            </a:r>
          </a:p>
          <a:p>
            <a:r>
              <a:rPr lang="en-US" sz="2400" dirty="0" smtClean="0">
                <a:solidFill>
                  <a:schemeClr val="tx1"/>
                </a:solidFill>
                <a:latin typeface="+mn-lt"/>
                <a:ea typeface="+mn-ea"/>
                <a:cs typeface="+mn-cs"/>
              </a:rPr>
              <a:t>	Aspects of Culture</a:t>
            </a:r>
          </a:p>
          <a:p>
            <a:r>
              <a:rPr lang="en-US" sz="2800" dirty="0" smtClean="0">
                <a:solidFill>
                  <a:schemeClr val="tx1"/>
                </a:solidFill>
                <a:latin typeface="+mn-lt"/>
                <a:ea typeface="+mn-ea"/>
                <a:cs typeface="+mn-cs"/>
              </a:rPr>
              <a:t>Samples of Greek Myths- Demeter and Persephone; Theseus </a:t>
            </a:r>
            <a:r>
              <a:rPr lang="en-US" sz="2800" dirty="0" smtClean="0">
                <a:solidFill>
                  <a:schemeClr val="tx1"/>
                </a:solidFill>
                <a:latin typeface="+mn-lt"/>
                <a:ea typeface="+mn-ea"/>
                <a:cs typeface="+mn-cs"/>
              </a:rPr>
              <a:t>and the </a:t>
            </a:r>
            <a:r>
              <a:rPr lang="en-US" sz="2800" dirty="0" smtClean="0">
                <a:solidFill>
                  <a:schemeClr val="tx1"/>
                </a:solidFill>
                <a:latin typeface="+mn-lt"/>
                <a:ea typeface="+mn-ea"/>
                <a:cs typeface="+mn-cs"/>
              </a:rPr>
              <a:t>Minotaur</a:t>
            </a:r>
            <a:r>
              <a:rPr lang="en-US" sz="2800" dirty="0" smtClean="0">
                <a:solidFill>
                  <a:schemeClr val="tx1"/>
                </a:solidFill>
                <a:latin typeface="+mn-lt"/>
                <a:ea typeface="+mn-ea"/>
                <a:cs typeface="+mn-cs"/>
              </a:rPr>
              <a:t>; Daedalus and Icarus; Achilles; Troy; Pandora; Prometheus; Apollo and his chariot; Atlas;  Medusa, Fates; </a:t>
            </a:r>
            <a:endParaRPr lang="en-US" sz="2800"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YDC4097.JPG"/>
          <p:cNvPicPr>
            <a:picLocks noChangeAspect="1"/>
          </p:cNvPicPr>
          <p:nvPr/>
        </p:nvPicPr>
        <p:blipFill>
          <a:blip r:embed="rId2" cstate="print"/>
          <a:stretch>
            <a:fillRect/>
          </a:stretch>
        </p:blipFill>
        <p:spPr>
          <a:xfrm>
            <a:off x="762000" y="533400"/>
            <a:ext cx="2225544" cy="1662289"/>
          </a:xfrm>
          <a:prstGeom prst="rect">
            <a:avLst/>
          </a:prstGeom>
        </p:spPr>
      </p:pic>
      <p:pic>
        <p:nvPicPr>
          <p:cNvPr id="3" name="Picture 2" descr="MYDC4143.JPG"/>
          <p:cNvPicPr>
            <a:picLocks noChangeAspect="1"/>
          </p:cNvPicPr>
          <p:nvPr/>
        </p:nvPicPr>
        <p:blipFill>
          <a:blip r:embed="rId3" cstate="print"/>
          <a:stretch>
            <a:fillRect/>
          </a:stretch>
        </p:blipFill>
        <p:spPr>
          <a:xfrm>
            <a:off x="6553200" y="762000"/>
            <a:ext cx="2209800" cy="1650530"/>
          </a:xfrm>
          <a:prstGeom prst="rect">
            <a:avLst/>
          </a:prstGeom>
        </p:spPr>
      </p:pic>
      <p:pic>
        <p:nvPicPr>
          <p:cNvPr id="5" name="Picture 4" descr="8.jpg"/>
          <p:cNvPicPr>
            <a:picLocks noChangeAspect="1"/>
          </p:cNvPicPr>
          <p:nvPr/>
        </p:nvPicPr>
        <p:blipFill>
          <a:blip r:embed="rId4" cstate="print"/>
          <a:stretch>
            <a:fillRect/>
          </a:stretch>
        </p:blipFill>
        <p:spPr>
          <a:xfrm>
            <a:off x="3282113" y="469588"/>
            <a:ext cx="2136648" cy="2908873"/>
          </a:xfrm>
          <a:prstGeom prst="rect">
            <a:avLst/>
          </a:prstGeom>
        </p:spPr>
      </p:pic>
      <p:pic>
        <p:nvPicPr>
          <p:cNvPr id="6" name="Picture 5" descr="gram 38.jpg"/>
          <p:cNvPicPr>
            <a:picLocks noChangeAspect="1"/>
          </p:cNvPicPr>
          <p:nvPr/>
        </p:nvPicPr>
        <p:blipFill>
          <a:blip r:embed="rId5" cstate="print"/>
          <a:stretch>
            <a:fillRect/>
          </a:stretch>
        </p:blipFill>
        <p:spPr>
          <a:xfrm>
            <a:off x="472932" y="3279191"/>
            <a:ext cx="2081425" cy="2057400"/>
          </a:xfrm>
          <a:prstGeom prst="rect">
            <a:avLst/>
          </a:prstGeom>
        </p:spPr>
      </p:pic>
      <p:sp>
        <p:nvSpPr>
          <p:cNvPr id="7" name="TextBox 6"/>
          <p:cNvSpPr txBox="1"/>
          <p:nvPr/>
        </p:nvSpPr>
        <p:spPr>
          <a:xfrm>
            <a:off x="1295400" y="2590800"/>
            <a:ext cx="1295400" cy="369332"/>
          </a:xfrm>
          <a:prstGeom prst="rect">
            <a:avLst/>
          </a:prstGeom>
          <a:noFill/>
        </p:spPr>
        <p:txBody>
          <a:bodyPr wrap="square" rtlCol="0">
            <a:spAutoFit/>
          </a:bodyPr>
          <a:lstStyle/>
          <a:p>
            <a:r>
              <a:rPr lang="en-US" dirty="0" smtClean="0"/>
              <a:t>Myth #1</a:t>
            </a:r>
            <a:endParaRPr lang="en-US" dirty="0"/>
          </a:p>
        </p:txBody>
      </p:sp>
      <p:sp>
        <p:nvSpPr>
          <p:cNvPr id="8" name="TextBox 7"/>
          <p:cNvSpPr txBox="1"/>
          <p:nvPr/>
        </p:nvSpPr>
        <p:spPr>
          <a:xfrm>
            <a:off x="3958822" y="3378461"/>
            <a:ext cx="1295400" cy="369332"/>
          </a:xfrm>
          <a:prstGeom prst="rect">
            <a:avLst/>
          </a:prstGeom>
          <a:noFill/>
        </p:spPr>
        <p:txBody>
          <a:bodyPr wrap="square" rtlCol="0">
            <a:spAutoFit/>
          </a:bodyPr>
          <a:lstStyle/>
          <a:p>
            <a:r>
              <a:rPr lang="en-US" dirty="0" smtClean="0"/>
              <a:t>Myth #2</a:t>
            </a:r>
            <a:endParaRPr lang="en-US" dirty="0"/>
          </a:p>
        </p:txBody>
      </p:sp>
      <p:sp>
        <p:nvSpPr>
          <p:cNvPr id="9" name="TextBox 8"/>
          <p:cNvSpPr txBox="1"/>
          <p:nvPr/>
        </p:nvSpPr>
        <p:spPr>
          <a:xfrm>
            <a:off x="7010400" y="2590800"/>
            <a:ext cx="1295400" cy="369332"/>
          </a:xfrm>
          <a:prstGeom prst="rect">
            <a:avLst/>
          </a:prstGeom>
          <a:noFill/>
        </p:spPr>
        <p:txBody>
          <a:bodyPr wrap="square" rtlCol="0">
            <a:spAutoFit/>
          </a:bodyPr>
          <a:lstStyle/>
          <a:p>
            <a:r>
              <a:rPr lang="en-US" dirty="0" smtClean="0"/>
              <a:t>Myth #3</a:t>
            </a:r>
            <a:endParaRPr lang="en-US" dirty="0"/>
          </a:p>
        </p:txBody>
      </p:sp>
      <p:sp>
        <p:nvSpPr>
          <p:cNvPr id="10" name="TextBox 9"/>
          <p:cNvSpPr txBox="1"/>
          <p:nvPr/>
        </p:nvSpPr>
        <p:spPr>
          <a:xfrm>
            <a:off x="865944" y="5470984"/>
            <a:ext cx="1295400" cy="369332"/>
          </a:xfrm>
          <a:prstGeom prst="rect">
            <a:avLst/>
          </a:prstGeom>
          <a:noFill/>
        </p:spPr>
        <p:txBody>
          <a:bodyPr wrap="square" rtlCol="0">
            <a:spAutoFit/>
          </a:bodyPr>
          <a:lstStyle/>
          <a:p>
            <a:r>
              <a:rPr lang="en-US" dirty="0" smtClean="0"/>
              <a:t>Myth #4</a:t>
            </a:r>
            <a:endParaRPr lang="en-US" dirty="0"/>
          </a:p>
        </p:txBody>
      </p:sp>
      <p:sp>
        <p:nvSpPr>
          <p:cNvPr id="11" name="TextBox 10"/>
          <p:cNvSpPr txBox="1"/>
          <p:nvPr/>
        </p:nvSpPr>
        <p:spPr>
          <a:xfrm>
            <a:off x="5558174" y="3279191"/>
            <a:ext cx="3448030" cy="1477328"/>
          </a:xfrm>
          <a:prstGeom prst="rect">
            <a:avLst/>
          </a:prstGeom>
          <a:noFill/>
        </p:spPr>
        <p:txBody>
          <a:bodyPr wrap="square" rtlCol="0">
            <a:spAutoFit/>
          </a:bodyPr>
          <a:lstStyle/>
          <a:p>
            <a:r>
              <a:rPr lang="en-US" dirty="0" smtClean="0"/>
              <a:t>Create a “myth” using ONE of theses images as a starting point.  Remember, the 4 pts of myths and what they are attempting to illustrate.  </a:t>
            </a:r>
            <a:endParaRPr lang="en-US"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5661" y="4389945"/>
            <a:ext cx="1981200" cy="1479785"/>
          </a:xfrm>
          <a:prstGeom prst="rect">
            <a:avLst/>
          </a:prstGeom>
        </p:spPr>
      </p:pic>
      <p:sp>
        <p:nvSpPr>
          <p:cNvPr id="12" name="TextBox 11"/>
          <p:cNvSpPr txBox="1"/>
          <p:nvPr/>
        </p:nvSpPr>
        <p:spPr>
          <a:xfrm>
            <a:off x="3495261" y="5942049"/>
            <a:ext cx="1371600" cy="369332"/>
          </a:xfrm>
          <a:prstGeom prst="rect">
            <a:avLst/>
          </a:prstGeom>
          <a:noFill/>
        </p:spPr>
        <p:txBody>
          <a:bodyPr wrap="square" rtlCol="0">
            <a:spAutoFit/>
          </a:bodyPr>
          <a:lstStyle/>
          <a:p>
            <a:r>
              <a:rPr lang="en-US" dirty="0" smtClean="0"/>
              <a:t>Myth #5</a:t>
            </a:r>
            <a:endParaRPr lang="en-US" dirty="0"/>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91978" y="4730015"/>
            <a:ext cx="2266122" cy="1692597"/>
          </a:xfrm>
          <a:prstGeom prst="rect">
            <a:avLst/>
          </a:prstGeom>
        </p:spPr>
      </p:pic>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200" b="0" dirty="0" smtClean="0">
                <a:solidFill>
                  <a:srgbClr val="000000"/>
                </a:solidFill>
                <a:latin typeface="Times New Roman"/>
                <a:ea typeface="Times New Roman"/>
                <a:cs typeface="+mn-cs"/>
              </a:rPr>
              <a:t>Homer, Hesiod, Gods, and Heroes</a:t>
            </a:r>
            <a:endParaRPr lang="en-US" dirty="0" smtClean="0"/>
          </a:p>
        </p:txBody>
      </p:sp>
      <p:sp>
        <p:nvSpPr>
          <p:cNvPr id="3" name="Content Placeholder 2"/>
          <p:cNvSpPr>
            <a:spLocks noGrp="1"/>
          </p:cNvSpPr>
          <p:nvPr>
            <p:ph idx="1"/>
          </p:nvPr>
        </p:nvSpPr>
        <p:spPr/>
        <p:txBody>
          <a:bodyPr/>
          <a:lstStyle/>
          <a:p>
            <a:pPr marL="621665" indent="0" eaLnBrk="1" hangingPunct="1">
              <a:spcBef>
                <a:spcPts val="0"/>
              </a:spcBef>
              <a:spcAft>
                <a:spcPts val="0"/>
              </a:spcAft>
              <a:buFontTx/>
              <a:buNone/>
              <a:defRPr/>
            </a:pPr>
            <a:r>
              <a:rPr lang="en-US" sz="2800" dirty="0" smtClean="0">
                <a:latin typeface="Times New Roman"/>
                <a:ea typeface="Times New Roman"/>
              </a:rPr>
              <a:t>Homer’s </a:t>
            </a:r>
            <a:r>
              <a:rPr lang="en-US" sz="2800" i="1" dirty="0" smtClean="0">
                <a:latin typeface="Times New Roman"/>
                <a:ea typeface="Times New Roman"/>
              </a:rPr>
              <a:t>Iliad</a:t>
            </a:r>
            <a:r>
              <a:rPr lang="en-US" sz="2800" dirty="0" smtClean="0">
                <a:latin typeface="Times New Roman"/>
                <a:ea typeface="Times New Roman"/>
              </a:rPr>
              <a:t> and </a:t>
            </a:r>
            <a:r>
              <a:rPr lang="en-US" sz="2800" i="1" dirty="0" smtClean="0">
                <a:latin typeface="Times New Roman"/>
                <a:ea typeface="Times New Roman"/>
              </a:rPr>
              <a:t>Odyssey</a:t>
            </a:r>
            <a:endParaRPr lang="en-US" sz="2800" dirty="0" smtClean="0">
              <a:latin typeface="Times New Roman"/>
              <a:ea typeface="Times New Roman"/>
            </a:endParaRPr>
          </a:p>
          <a:p>
            <a:pPr marL="1243965" indent="-311150" eaLnBrk="1" hangingPunct="1">
              <a:spcBef>
                <a:spcPts val="0"/>
              </a:spcBef>
              <a:spcAft>
                <a:spcPts val="0"/>
              </a:spcAft>
              <a:defRPr/>
            </a:pPr>
            <a:r>
              <a:rPr lang="en-US" sz="2800" dirty="0" smtClean="0">
                <a:latin typeface="Times New Roman"/>
                <a:ea typeface="Times New Roman"/>
              </a:rPr>
              <a:t>The poems of Homer idealized the Greek past:  The </a:t>
            </a:r>
            <a:r>
              <a:rPr lang="en-US" sz="2800" i="1" dirty="0" smtClean="0">
                <a:latin typeface="Times New Roman"/>
                <a:ea typeface="Times New Roman"/>
              </a:rPr>
              <a:t>Iliad</a:t>
            </a:r>
            <a:r>
              <a:rPr lang="en-US" sz="2800" dirty="0" smtClean="0">
                <a:latin typeface="Times New Roman"/>
                <a:ea typeface="Times New Roman"/>
              </a:rPr>
              <a:t> describes the expedition against the Trojans.  The </a:t>
            </a:r>
            <a:r>
              <a:rPr lang="en-US" sz="2800" i="1" dirty="0" smtClean="0">
                <a:latin typeface="Times New Roman"/>
                <a:ea typeface="Times New Roman"/>
              </a:rPr>
              <a:t>Odyssey</a:t>
            </a:r>
            <a:r>
              <a:rPr lang="en-US" sz="2800" dirty="0" smtClean="0">
                <a:latin typeface="Times New Roman"/>
                <a:ea typeface="Times New Roman"/>
              </a:rPr>
              <a:t> tells of the adventures of Odysseus.</a:t>
            </a:r>
          </a:p>
          <a:p>
            <a:pPr marL="932815" indent="-311150" eaLnBrk="1" hangingPunct="1">
              <a:spcBef>
                <a:spcPts val="0"/>
              </a:spcBef>
              <a:spcAft>
                <a:spcPts val="0"/>
              </a:spcAft>
              <a:defRPr/>
            </a:pPr>
            <a:r>
              <a:rPr lang="en-US" sz="2800" dirty="0" smtClean="0">
                <a:latin typeface="Times New Roman"/>
                <a:ea typeface="Times New Roman"/>
              </a:rPr>
              <a:t>Hesiod’s </a:t>
            </a:r>
            <a:r>
              <a:rPr lang="en-US" sz="2800" i="1" dirty="0" err="1" smtClean="0">
                <a:latin typeface="Times New Roman"/>
                <a:ea typeface="Times New Roman"/>
              </a:rPr>
              <a:t>Theogony</a:t>
            </a:r>
            <a:r>
              <a:rPr lang="en-US" sz="2800" dirty="0" smtClean="0">
                <a:latin typeface="Times New Roman"/>
                <a:ea typeface="Times New Roman"/>
              </a:rPr>
              <a:t> and </a:t>
            </a:r>
            <a:r>
              <a:rPr lang="en-US" sz="2800" i="1" dirty="0" smtClean="0">
                <a:latin typeface="Times New Roman"/>
                <a:ea typeface="Times New Roman"/>
              </a:rPr>
              <a:t>Works and Days.  </a:t>
            </a:r>
            <a:r>
              <a:rPr lang="en-US" sz="2800" b="1" i="1" dirty="0" smtClean="0">
                <a:latin typeface="Times New Roman"/>
                <a:ea typeface="Times New Roman"/>
              </a:rPr>
              <a:t>T</a:t>
            </a:r>
            <a:r>
              <a:rPr lang="en-US" sz="2800" dirty="0" smtClean="0">
                <a:latin typeface="Times New Roman"/>
                <a:ea typeface="Times New Roman"/>
              </a:rPr>
              <a:t>he </a:t>
            </a:r>
            <a:r>
              <a:rPr lang="en-US" sz="2800" i="1" dirty="0" err="1" smtClean="0">
                <a:latin typeface="Times New Roman"/>
                <a:ea typeface="Times New Roman"/>
              </a:rPr>
              <a:t>Theogony</a:t>
            </a:r>
            <a:r>
              <a:rPr lang="en-US" sz="2800" dirty="0" smtClean="0">
                <a:latin typeface="Times New Roman"/>
                <a:ea typeface="Times New Roman"/>
              </a:rPr>
              <a:t> traces the origins of Zeus.  The </a:t>
            </a:r>
            <a:r>
              <a:rPr lang="en-US" sz="2800" i="1" dirty="0" smtClean="0">
                <a:latin typeface="Times New Roman"/>
                <a:ea typeface="Times New Roman"/>
              </a:rPr>
              <a:t>Works and Days</a:t>
            </a:r>
            <a:r>
              <a:rPr lang="en-US" sz="2800" dirty="0" smtClean="0">
                <a:latin typeface="Times New Roman"/>
                <a:ea typeface="Times New Roman"/>
              </a:rPr>
              <a:t> tells of Hesiod’s own village life.</a:t>
            </a:r>
          </a:p>
          <a:p>
            <a:pPr eaLnBrk="1" hangingPunct="1">
              <a:defRPr/>
            </a:pPr>
            <a:endParaRPr lang="en-US" dirty="0" smtClean="0"/>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t>The Origins of the Polis</a:t>
            </a:r>
          </a:p>
        </p:txBody>
      </p:sp>
      <p:sp>
        <p:nvSpPr>
          <p:cNvPr id="4099" name="Rectangle 3"/>
          <p:cNvSpPr>
            <a:spLocks noGrp="1" noChangeArrowheads="1"/>
          </p:cNvSpPr>
          <p:nvPr>
            <p:ph type="body" idx="1"/>
          </p:nvPr>
        </p:nvSpPr>
        <p:spPr/>
        <p:txBody>
          <a:bodyPr/>
          <a:lstStyle/>
          <a:p>
            <a:pPr marL="311150" indent="-311150" eaLnBrk="1" hangingPunct="1"/>
            <a:r>
              <a:rPr lang="en-US" sz="2800" dirty="0" smtClean="0">
                <a:latin typeface="Times New Roman" pitchFamily="18" charset="0"/>
                <a:cs typeface="Times New Roman" pitchFamily="18" charset="0"/>
              </a:rPr>
              <a:t>Even during the late Mycenaean period, towns had grown up around palaces.</a:t>
            </a:r>
          </a:p>
          <a:p>
            <a:pPr marL="311150" indent="-311150" eaLnBrk="1" hangingPunct="1"/>
            <a:r>
              <a:rPr lang="en-US" sz="2800" dirty="0" smtClean="0">
                <a:latin typeface="Times New Roman" pitchFamily="18" charset="0"/>
                <a:cs typeface="Times New Roman" pitchFamily="18" charset="0"/>
              </a:rPr>
              <a:t>These villages and towns administered political affairs of the community.</a:t>
            </a:r>
          </a:p>
          <a:p>
            <a:pPr marL="311150" indent="-311150" eaLnBrk="1" hangingPunct="1"/>
            <a:r>
              <a:rPr lang="en-US" sz="2800" dirty="0" smtClean="0">
                <a:latin typeface="Times New Roman" pitchFamily="18" charset="0"/>
                <a:cs typeface="Times New Roman" pitchFamily="18" charset="0"/>
              </a:rPr>
              <a:t>Each had its local cult to its own deity.</a:t>
            </a:r>
          </a:p>
          <a:p>
            <a:pPr marL="311150" indent="-311150" eaLnBrk="1" hangingPunct="1"/>
            <a:r>
              <a:rPr lang="en-US" sz="2800" dirty="0" smtClean="0">
                <a:latin typeface="Times New Roman" pitchFamily="18" charset="0"/>
                <a:cs typeface="Times New Roman" pitchFamily="18" charset="0"/>
              </a:rPr>
              <a:t>They exchanged goods and developed a social system.</a:t>
            </a:r>
          </a:p>
          <a:p>
            <a:pPr marL="311150" indent="-311150" eaLnBrk="1" hangingPunct="1"/>
            <a:r>
              <a:rPr lang="en-US" sz="2800" dirty="0" smtClean="0">
                <a:latin typeface="Times New Roman" pitchFamily="18" charset="0"/>
                <a:cs typeface="Times New Roman" pitchFamily="18" charset="0"/>
              </a:rPr>
              <a:t>Each polis shared a number of key features.</a:t>
            </a:r>
            <a:endParaRPr lang="en-US" sz="2800" dirty="0" smtClean="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200" b="0" dirty="0" smtClean="0">
                <a:solidFill>
                  <a:srgbClr val="000000"/>
                </a:solidFill>
                <a:latin typeface="Times New Roman"/>
                <a:ea typeface="Times New Roman"/>
                <a:cs typeface="+mn-cs"/>
              </a:rPr>
              <a:t>City and </a:t>
            </a:r>
            <a:r>
              <a:rPr lang="en-US" sz="3200" b="0" dirty="0" err="1" smtClean="0">
                <a:solidFill>
                  <a:srgbClr val="000000"/>
                </a:solidFill>
                <a:latin typeface="Times New Roman"/>
                <a:ea typeface="Times New Roman"/>
                <a:cs typeface="+mn-cs"/>
              </a:rPr>
              <a:t>Chora</a:t>
            </a:r>
            <a:endParaRPr lang="en-US" dirty="0" smtClean="0"/>
          </a:p>
        </p:txBody>
      </p:sp>
      <p:sp>
        <p:nvSpPr>
          <p:cNvPr id="3" name="Content Placeholder 2"/>
          <p:cNvSpPr>
            <a:spLocks noGrp="1"/>
          </p:cNvSpPr>
          <p:nvPr>
            <p:ph idx="1"/>
          </p:nvPr>
        </p:nvSpPr>
        <p:spPr/>
        <p:txBody>
          <a:bodyPr/>
          <a:lstStyle/>
          <a:p>
            <a:pPr marL="932815" indent="-311150" eaLnBrk="1" hangingPunct="1">
              <a:spcBef>
                <a:spcPts val="0"/>
              </a:spcBef>
              <a:spcAft>
                <a:spcPts val="0"/>
              </a:spcAft>
              <a:defRPr/>
            </a:pPr>
            <a:r>
              <a:rPr lang="en-US" sz="2800" dirty="0" smtClean="0">
                <a:latin typeface="Times New Roman"/>
                <a:ea typeface="Times New Roman"/>
              </a:rPr>
              <a:t>Life in the polis demanded the integration of the </a:t>
            </a:r>
            <a:r>
              <a:rPr lang="en-US" sz="2800" dirty="0" err="1" smtClean="0">
                <a:latin typeface="Times New Roman"/>
                <a:ea typeface="Times New Roman"/>
              </a:rPr>
              <a:t>chora</a:t>
            </a:r>
            <a:r>
              <a:rPr lang="en-US" sz="2800" dirty="0" smtClean="0">
                <a:latin typeface="Times New Roman"/>
                <a:ea typeface="Times New Roman"/>
              </a:rPr>
              <a:t> and the city.</a:t>
            </a:r>
          </a:p>
          <a:p>
            <a:pPr marL="932815" indent="-311150" eaLnBrk="1" hangingPunct="1">
              <a:spcBef>
                <a:spcPts val="0"/>
              </a:spcBef>
              <a:spcAft>
                <a:spcPts val="0"/>
              </a:spcAft>
              <a:defRPr/>
            </a:pPr>
            <a:r>
              <a:rPr lang="en-US" sz="2800" dirty="0" smtClean="0">
                <a:latin typeface="Times New Roman"/>
                <a:ea typeface="Times New Roman"/>
              </a:rPr>
              <a:t>Since the Neolithic Period, agriculture had provided the basis for Greek society.</a:t>
            </a:r>
          </a:p>
          <a:p>
            <a:pPr marL="932815" indent="-311150" eaLnBrk="1" hangingPunct="1">
              <a:spcBef>
                <a:spcPts val="0"/>
              </a:spcBef>
              <a:spcAft>
                <a:spcPts val="0"/>
              </a:spcAft>
              <a:defRPr/>
            </a:pPr>
            <a:r>
              <a:rPr lang="en-US" sz="2800" dirty="0" smtClean="0">
                <a:latin typeface="Times New Roman"/>
                <a:ea typeface="Times New Roman"/>
              </a:rPr>
              <a:t>Farmers were the economic basis of the polis and they were also involved in the politics of the city.</a:t>
            </a:r>
          </a:p>
          <a:p>
            <a:pPr marL="932815" indent="-311150" eaLnBrk="1" hangingPunct="1">
              <a:spcBef>
                <a:spcPts val="0"/>
              </a:spcBef>
              <a:spcAft>
                <a:spcPts val="0"/>
              </a:spcAft>
              <a:defRPr/>
            </a:pPr>
            <a:r>
              <a:rPr lang="en-US" sz="2800" dirty="0" smtClean="0">
                <a:latin typeface="Times New Roman"/>
                <a:ea typeface="Times New Roman"/>
              </a:rPr>
              <a:t>Most Greek religious practices were rooted in the country.</a:t>
            </a:r>
          </a:p>
          <a:p>
            <a:pPr marL="932815" indent="-311150" eaLnBrk="1" hangingPunct="1">
              <a:spcBef>
                <a:spcPts val="0"/>
              </a:spcBef>
              <a:spcAft>
                <a:spcPts val="0"/>
              </a:spcAft>
              <a:defRPr/>
            </a:pPr>
            <a:r>
              <a:rPr lang="en-US" sz="2800" dirty="0" smtClean="0">
                <a:latin typeface="Times New Roman"/>
                <a:ea typeface="Times New Roman"/>
              </a:rPr>
              <a:t>The polis did not have a standing army, but depended on its citizens for protection.</a:t>
            </a:r>
          </a:p>
          <a:p>
            <a:pPr marL="932815" indent="-311150" eaLnBrk="1" hangingPunct="1">
              <a:spcBef>
                <a:spcPts val="0"/>
              </a:spcBef>
              <a:spcAft>
                <a:spcPts val="0"/>
              </a:spcAft>
              <a:defRPr/>
            </a:pPr>
            <a:r>
              <a:rPr lang="en-US" sz="2800" dirty="0" smtClean="0">
                <a:latin typeface="Times New Roman"/>
                <a:ea typeface="Times New Roman"/>
              </a:rPr>
              <a:t>The polis was fundamental to Greek life.</a:t>
            </a:r>
          </a:p>
          <a:p>
            <a:pPr eaLnBrk="1" hangingPunct="1">
              <a:defRPr/>
            </a:pPr>
            <a:endParaRPr lang="en-US" dirty="0" smtClean="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622300" indent="-311150" eaLnBrk="1" hangingPunct="1">
              <a:spcBef>
                <a:spcPts val="0"/>
              </a:spcBef>
              <a:spcAft>
                <a:spcPts val="0"/>
              </a:spcAft>
              <a:defRPr/>
            </a:pPr>
            <a:r>
              <a:rPr lang="en-US" sz="4000" b="0" dirty="0" smtClean="0">
                <a:solidFill>
                  <a:srgbClr val="000000"/>
                </a:solidFill>
                <a:latin typeface="Times New Roman"/>
                <a:ea typeface="Times New Roman"/>
                <a:cs typeface="+mn-cs"/>
              </a:rPr>
              <a:t>Governing Structures</a:t>
            </a:r>
            <a:r>
              <a:rPr lang="en-US" sz="3200" b="0" dirty="0" smtClean="0">
                <a:solidFill>
                  <a:srgbClr val="000000"/>
                </a:solidFill>
                <a:latin typeface="Times New Roman"/>
                <a:ea typeface="Times New Roman"/>
                <a:cs typeface="+mn-cs"/>
              </a:rPr>
              <a:t/>
            </a:r>
            <a:br>
              <a:rPr lang="en-US" sz="3200" b="0" dirty="0" smtClean="0">
                <a:solidFill>
                  <a:srgbClr val="000000"/>
                </a:solidFill>
                <a:latin typeface="Times New Roman"/>
                <a:ea typeface="Times New Roman"/>
                <a:cs typeface="+mn-cs"/>
              </a:rPr>
            </a:br>
            <a:endParaRPr lang="en-US" dirty="0" smtClean="0"/>
          </a:p>
        </p:txBody>
      </p:sp>
      <p:sp>
        <p:nvSpPr>
          <p:cNvPr id="3" name="Content Placeholder 2"/>
          <p:cNvSpPr>
            <a:spLocks noGrp="1"/>
          </p:cNvSpPr>
          <p:nvPr>
            <p:ph idx="1"/>
          </p:nvPr>
        </p:nvSpPr>
        <p:spPr/>
        <p:txBody>
          <a:bodyPr/>
          <a:lstStyle/>
          <a:p>
            <a:pPr marL="932815" indent="-311150" eaLnBrk="1" hangingPunct="1">
              <a:spcBef>
                <a:spcPts val="0"/>
              </a:spcBef>
              <a:spcAft>
                <a:spcPts val="0"/>
              </a:spcAft>
              <a:defRPr/>
            </a:pPr>
            <a:r>
              <a:rPr lang="en-US" dirty="0" smtClean="0">
                <a:latin typeface="Times New Roman"/>
                <a:ea typeface="Times New Roman"/>
              </a:rPr>
              <a:t>Greek city-states had several different types of governments.</a:t>
            </a:r>
          </a:p>
          <a:p>
            <a:pPr marL="932815" indent="-311150" eaLnBrk="1" hangingPunct="1">
              <a:spcBef>
                <a:spcPts val="0"/>
              </a:spcBef>
              <a:spcAft>
                <a:spcPts val="0"/>
              </a:spcAft>
              <a:defRPr/>
            </a:pPr>
            <a:r>
              <a:rPr lang="en-US" dirty="0" smtClean="0">
                <a:latin typeface="Times New Roman"/>
                <a:ea typeface="Times New Roman"/>
              </a:rPr>
              <a:t>Only democracy and oligarchy played lasting roles in Greek political life.</a:t>
            </a:r>
          </a:p>
          <a:p>
            <a:pPr marL="932815" indent="-311150" eaLnBrk="1" hangingPunct="1">
              <a:spcBef>
                <a:spcPts val="0"/>
              </a:spcBef>
              <a:spcAft>
                <a:spcPts val="0"/>
              </a:spcAft>
              <a:defRPr/>
            </a:pPr>
            <a:r>
              <a:rPr lang="en-US" dirty="0" smtClean="0">
                <a:latin typeface="Times New Roman"/>
                <a:ea typeface="Times New Roman"/>
              </a:rPr>
              <a:t>Greek democracy meant the rule of citizens.</a:t>
            </a:r>
          </a:p>
          <a:p>
            <a:pPr marL="932815" indent="-311150" eaLnBrk="1" hangingPunct="1">
              <a:spcBef>
                <a:spcPts val="0"/>
              </a:spcBef>
              <a:spcAft>
                <a:spcPts val="0"/>
              </a:spcAft>
              <a:defRPr/>
            </a:pPr>
            <a:r>
              <a:rPr lang="en-US" dirty="0" smtClean="0">
                <a:latin typeface="Times New Roman"/>
                <a:ea typeface="Times New Roman"/>
              </a:rPr>
              <a:t>Most Greek states were oligarchies.</a:t>
            </a:r>
          </a:p>
          <a:p>
            <a:pPr marL="932815" indent="-311150" eaLnBrk="1" hangingPunct="1">
              <a:spcBef>
                <a:spcPts val="0"/>
              </a:spcBef>
              <a:spcAft>
                <a:spcPts val="0"/>
              </a:spcAft>
              <a:defRPr/>
            </a:pPr>
            <a:r>
              <a:rPr lang="en-US" dirty="0" smtClean="0">
                <a:latin typeface="Times New Roman"/>
                <a:ea typeface="Times New Roman"/>
              </a:rPr>
              <a:t>The fierce independence of Greek city-states led to almost constant warfare.</a:t>
            </a:r>
          </a:p>
          <a:p>
            <a:pPr eaLnBrk="1" hangingPunct="1">
              <a:defRPr/>
            </a:pPr>
            <a:endParaRPr lang="en-US" dirty="0" smtClean="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838200"/>
            <a:ext cx="91440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Persian Threat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Cyrus of Persia</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Ionia</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Darius I.</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Miletus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Greek victories at Marathon</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Xerxes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Greek victories at Salamis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Results of the Persian defeat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Rise of Athens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Delian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League</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Peloponnesian League</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Pericles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65138" indent="-465138" eaLnBrk="1" hangingPunct="1">
              <a:defRPr/>
            </a:pPr>
            <a:r>
              <a:rPr lang="en-US" sz="4400" b="0" dirty="0" smtClean="0">
                <a:solidFill>
                  <a:srgbClr val="000000"/>
                </a:solidFill>
                <a:ea typeface="+mn-ea"/>
                <a:cs typeface="+mn-cs"/>
              </a:rPr>
              <a:t>Geography</a:t>
            </a:r>
            <a:r>
              <a:rPr lang="en-US" sz="3200" b="0" dirty="0" smtClean="0">
                <a:solidFill>
                  <a:srgbClr val="000000"/>
                </a:solidFill>
                <a:ea typeface="+mn-ea"/>
                <a:cs typeface="+mn-cs"/>
              </a:rPr>
              <a:t/>
            </a:r>
            <a:br>
              <a:rPr lang="en-US" sz="3200" b="0" dirty="0" smtClean="0">
                <a:solidFill>
                  <a:srgbClr val="000000"/>
                </a:solidFill>
                <a:ea typeface="+mn-ea"/>
                <a:cs typeface="+mn-cs"/>
              </a:rPr>
            </a:br>
            <a:endParaRPr lang="en-US" dirty="0" smtClean="0"/>
          </a:p>
        </p:txBody>
      </p:sp>
      <p:sp>
        <p:nvSpPr>
          <p:cNvPr id="3" name="Content Placeholder 2"/>
          <p:cNvSpPr>
            <a:spLocks noGrp="1"/>
          </p:cNvSpPr>
          <p:nvPr>
            <p:ph idx="1"/>
          </p:nvPr>
        </p:nvSpPr>
        <p:spPr>
          <a:xfrm>
            <a:off x="457200" y="802434"/>
            <a:ext cx="8229600" cy="4759325"/>
          </a:xfrm>
        </p:spPr>
        <p:txBody>
          <a:bodyPr/>
          <a:lstStyle/>
          <a:p>
            <a:pPr eaLnBrk="1" hangingPunct="1"/>
            <a:r>
              <a:rPr lang="en-US" sz="2800" dirty="0" smtClean="0"/>
              <a:t>Geography played a major role in the development of Greek city-states.</a:t>
            </a:r>
          </a:p>
          <a:p>
            <a:pPr eaLnBrk="1" hangingPunct="1"/>
            <a:r>
              <a:rPr lang="en-US" sz="2800" dirty="0" smtClean="0"/>
              <a:t>The islands of the Aegean served to link the Greek peninsula and Asia Minor.</a:t>
            </a:r>
          </a:p>
          <a:p>
            <a:pPr eaLnBrk="1" hangingPunct="1"/>
            <a:r>
              <a:rPr lang="en-US" sz="2800" dirty="0" smtClean="0"/>
              <a:t>Mountains regions meant good </a:t>
            </a:r>
            <a:r>
              <a:rPr lang="en-US" sz="2800" dirty="0"/>
              <a:t>protection but little transportation between </a:t>
            </a:r>
            <a:r>
              <a:rPr lang="en-US" sz="2800" dirty="0" smtClean="0"/>
              <a:t>cities.  Result was little cooperation between city-states.</a:t>
            </a:r>
          </a:p>
          <a:p>
            <a:pPr eaLnBrk="1" hangingPunct="1"/>
            <a:r>
              <a:rPr lang="en-US" sz="2800" dirty="0"/>
              <a:t>Good Harbors- careers at sea (fishing and trade)</a:t>
            </a:r>
          </a:p>
          <a:p>
            <a:pPr eaLnBrk="1" hangingPunct="1"/>
            <a:endParaRPr lang="en-US" sz="2800"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4495799"/>
            <a:ext cx="25431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4495799"/>
            <a:ext cx="267652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fade">
                                      <p:cBhvr>
                                        <p:cTn id="25"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1905000" y="533400"/>
            <a:ext cx="6019800" cy="5273931"/>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24093"/>
            <a:ext cx="6019800" cy="6366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3046124"/>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marL="465138" indent="-465138" eaLnBrk="1" hangingPunct="1">
              <a:defRPr/>
            </a:pPr>
            <a:r>
              <a:rPr lang="en-US" sz="3200" b="0" dirty="0" smtClean="0">
                <a:solidFill>
                  <a:srgbClr val="000000"/>
                </a:solidFill>
                <a:ea typeface="+mn-ea"/>
                <a:cs typeface="+mn-cs"/>
              </a:rPr>
              <a:t>The Minoans</a:t>
            </a:r>
            <a:endParaRPr lang="en-US" sz="3200" b="0" dirty="0">
              <a:solidFill>
                <a:srgbClr val="000000"/>
              </a:solidFill>
              <a:ea typeface="+mn-ea"/>
              <a:cs typeface="+mn-cs"/>
            </a:endParaRPr>
          </a:p>
        </p:txBody>
      </p:sp>
      <p:sp>
        <p:nvSpPr>
          <p:cNvPr id="3075" name="Rectangle 3"/>
          <p:cNvSpPr>
            <a:spLocks noGrp="1" noChangeArrowheads="1"/>
          </p:cNvSpPr>
          <p:nvPr>
            <p:ph type="body" idx="1"/>
          </p:nvPr>
        </p:nvSpPr>
        <p:spPr/>
        <p:txBody>
          <a:bodyPr/>
          <a:lstStyle/>
          <a:p>
            <a:pPr marL="932815" indent="-311150" eaLnBrk="1" hangingPunct="1">
              <a:spcBef>
                <a:spcPts val="0"/>
              </a:spcBef>
              <a:spcAft>
                <a:spcPts val="0"/>
              </a:spcAft>
              <a:defRPr/>
            </a:pPr>
            <a:r>
              <a:rPr lang="en-US" sz="2600" dirty="0" smtClean="0">
                <a:latin typeface="Times New Roman"/>
                <a:ea typeface="Times New Roman"/>
              </a:rPr>
              <a:t>A civilization with writing and a noble class appeared on Crete by about 2000 </a:t>
            </a:r>
            <a:r>
              <a:rPr lang="en-US" sz="2600" cap="small" dirty="0" err="1" smtClean="0">
                <a:latin typeface="Times New Roman"/>
                <a:ea typeface="Times New Roman"/>
              </a:rPr>
              <a:t>b.c.</a:t>
            </a:r>
            <a:r>
              <a:rPr lang="en-US" sz="2600" dirty="0" smtClean="0">
                <a:latin typeface="Times New Roman"/>
                <a:ea typeface="Times New Roman"/>
              </a:rPr>
              <a:t> (Minoans).</a:t>
            </a:r>
          </a:p>
          <a:p>
            <a:pPr marL="932815" indent="-311150" eaLnBrk="1" hangingPunct="1">
              <a:spcBef>
                <a:spcPts val="0"/>
              </a:spcBef>
              <a:spcAft>
                <a:spcPts val="0"/>
              </a:spcAft>
              <a:defRPr/>
            </a:pPr>
            <a:r>
              <a:rPr lang="en-US" sz="2800" dirty="0" smtClean="0"/>
              <a:t>Crete </a:t>
            </a:r>
            <a:r>
              <a:rPr lang="en-US" sz="2800" dirty="0"/>
              <a:t>is a mountainous </a:t>
            </a:r>
            <a:r>
              <a:rPr lang="en-US" sz="2800" dirty="0">
                <a:hlinkClick r:id="rId2" tooltip="Island"/>
              </a:rPr>
              <a:t>island</a:t>
            </a:r>
            <a:r>
              <a:rPr lang="en-US" sz="2800" dirty="0"/>
              <a:t> with natural </a:t>
            </a:r>
            <a:r>
              <a:rPr lang="en-US" sz="2800" dirty="0">
                <a:hlinkClick r:id="rId3" tooltip="Harbor"/>
              </a:rPr>
              <a:t>harbors</a:t>
            </a:r>
            <a:r>
              <a:rPr lang="en-US" sz="2800" dirty="0"/>
              <a:t>. There are signs of earthquake damage at Minoan sites. The oldest signs of inhabitants on Crete are ceramic remains that date to approximately 7000 BC. The beginning of the Bronze Age, around </a:t>
            </a:r>
            <a:r>
              <a:rPr lang="en-US" sz="2800" dirty="0">
                <a:hlinkClick r:id="rId4" tooltip="3100 BC"/>
              </a:rPr>
              <a:t>3100 BC</a:t>
            </a:r>
            <a:r>
              <a:rPr lang="en-US" sz="2800" dirty="0"/>
              <a:t>, was a period of great unrest in Crete, but it also marks the beginning of Crete as an important center of </a:t>
            </a:r>
            <a:r>
              <a:rPr lang="en-US" sz="2800" dirty="0">
                <a:hlinkClick r:id="rId5" tooltip="Civilization"/>
              </a:rPr>
              <a:t>civilization</a:t>
            </a:r>
            <a:r>
              <a:rPr lang="en-US" sz="2800" dirty="0" smtClean="0"/>
              <a:t>.</a:t>
            </a:r>
            <a:endParaRPr lang="en-US" sz="2600" dirty="0" smtClean="0">
              <a:latin typeface="Times New Roman"/>
              <a:ea typeface="Times New Roman"/>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Minoans</a:t>
            </a:r>
            <a:endParaRPr lang="en-US" dirty="0"/>
          </a:p>
        </p:txBody>
      </p:sp>
      <p:sp>
        <p:nvSpPr>
          <p:cNvPr id="3" name="Content Placeholder 2"/>
          <p:cNvSpPr>
            <a:spLocks noGrp="1"/>
          </p:cNvSpPr>
          <p:nvPr>
            <p:ph idx="1"/>
          </p:nvPr>
        </p:nvSpPr>
        <p:spPr/>
        <p:txBody>
          <a:bodyPr/>
          <a:lstStyle/>
          <a:p>
            <a:r>
              <a:rPr lang="en-US" dirty="0" smtClean="0"/>
              <a:t>Knowledge </a:t>
            </a:r>
            <a:r>
              <a:rPr lang="en-US" dirty="0"/>
              <a:t>of this civilization </a:t>
            </a:r>
            <a:endParaRPr lang="en-US" dirty="0" smtClean="0"/>
          </a:p>
          <a:p>
            <a:pPr marL="0" indent="0">
              <a:buNone/>
            </a:pPr>
            <a:r>
              <a:rPr lang="en-US" dirty="0" smtClean="0"/>
              <a:t>comes </a:t>
            </a:r>
            <a:r>
              <a:rPr lang="en-US" dirty="0"/>
              <a:t>from the work of Sir Arthur Evans, an archeologist who unearthed some ruins from the palace of Knossos.  For years no one knew Knossos existed but Sir Arthur Evans used the legend of King Minos (the legend of the </a:t>
            </a:r>
            <a:r>
              <a:rPr lang="en-US" dirty="0" smtClean="0"/>
              <a:t>Minotaur and Theseus)</a:t>
            </a:r>
            <a:r>
              <a:rPr lang="en-US" b="1" dirty="0" smtClean="0"/>
              <a:t>. </a:t>
            </a:r>
          </a:p>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152400"/>
            <a:ext cx="180022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3625" y="4398757"/>
            <a:ext cx="2362200" cy="1889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7237492"/>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Minoan Civ.</a:t>
            </a:r>
            <a:endParaRPr lang="en-US" dirty="0"/>
          </a:p>
        </p:txBody>
      </p:sp>
      <p:sp>
        <p:nvSpPr>
          <p:cNvPr id="3" name="Content Placeholder 2"/>
          <p:cNvSpPr>
            <a:spLocks noGrp="1"/>
          </p:cNvSpPr>
          <p:nvPr>
            <p:ph idx="1"/>
          </p:nvPr>
        </p:nvSpPr>
        <p:spPr/>
        <p:txBody>
          <a:bodyPr/>
          <a:lstStyle/>
          <a:p>
            <a:r>
              <a:rPr lang="en-US" dirty="0" smtClean="0"/>
              <a:t>royal palace</a:t>
            </a:r>
          </a:p>
          <a:p>
            <a:r>
              <a:rPr lang="en-US" dirty="0" smtClean="0"/>
              <a:t>drainage system</a:t>
            </a:r>
          </a:p>
          <a:p>
            <a:r>
              <a:rPr lang="en-US" dirty="0" smtClean="0"/>
              <a:t>hot </a:t>
            </a:r>
            <a:r>
              <a:rPr lang="en-US" dirty="0"/>
              <a:t>and cold running </a:t>
            </a:r>
            <a:r>
              <a:rPr lang="en-US" dirty="0" smtClean="0"/>
              <a:t>water</a:t>
            </a:r>
          </a:p>
          <a:p>
            <a:r>
              <a:rPr lang="en-US" dirty="0" smtClean="0"/>
              <a:t> ac</a:t>
            </a:r>
          </a:p>
          <a:p>
            <a:r>
              <a:rPr lang="en-US" dirty="0" smtClean="0"/>
              <a:t>Crete Industry</a:t>
            </a:r>
          </a:p>
          <a:p>
            <a:pPr lvl="1"/>
            <a:r>
              <a:rPr lang="en-US" dirty="0" smtClean="0"/>
              <a:t>overseas </a:t>
            </a:r>
            <a:r>
              <a:rPr lang="en-US" dirty="0"/>
              <a:t>trade (strong navy) </a:t>
            </a:r>
            <a:endParaRPr lang="en-US" dirty="0" smtClean="0"/>
          </a:p>
          <a:p>
            <a:pPr lvl="1"/>
            <a:r>
              <a:rPr lang="en-US" dirty="0" smtClean="0"/>
              <a:t>manufacturing</a:t>
            </a:r>
            <a:r>
              <a:rPr lang="en-US" dirty="0"/>
              <a:t>				</a:t>
            </a:r>
          </a:p>
          <a:p>
            <a:r>
              <a:rPr lang="en-US" dirty="0" smtClean="0"/>
              <a:t>Sports</a:t>
            </a:r>
          </a:p>
          <a:p>
            <a:pPr lvl="1"/>
            <a:r>
              <a:rPr lang="en-US" dirty="0" smtClean="0"/>
              <a:t>boxing </a:t>
            </a:r>
            <a:r>
              <a:rPr lang="en-US" dirty="0"/>
              <a:t>(world’s first boxing arena</a:t>
            </a:r>
            <a:r>
              <a:rPr lang="en-US" dirty="0" smtClean="0"/>
              <a:t>);</a:t>
            </a:r>
          </a:p>
          <a:p>
            <a:pPr lvl="1"/>
            <a:r>
              <a:rPr lang="en-US" dirty="0" err="1" smtClean="0"/>
              <a:t>bulljumping</a:t>
            </a:r>
            <a:r>
              <a:rPr lang="en-US" dirty="0" smtClean="0"/>
              <a:t>- </a:t>
            </a:r>
            <a:r>
              <a:rPr lang="en-US" dirty="0"/>
              <a:t>religious implications</a:t>
            </a:r>
          </a:p>
        </p:txBody>
      </p:sp>
    </p:spTree>
    <p:extLst>
      <p:ext uri="{BB962C8B-B14F-4D97-AF65-F5344CB8AC3E}">
        <p14:creationId xmlns:p14="http://schemas.microsoft.com/office/powerpoint/2010/main" val="52237491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228600"/>
            <a:ext cx="5867399" cy="586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2258193"/>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Minoans</a:t>
            </a:r>
            <a:endParaRPr lang="en-US" dirty="0"/>
          </a:p>
        </p:txBody>
      </p:sp>
      <p:sp>
        <p:nvSpPr>
          <p:cNvPr id="3" name="Content Placeholder 2"/>
          <p:cNvSpPr>
            <a:spLocks noGrp="1"/>
          </p:cNvSpPr>
          <p:nvPr>
            <p:ph idx="1"/>
          </p:nvPr>
        </p:nvSpPr>
        <p:spPr/>
        <p:txBody>
          <a:bodyPr/>
          <a:lstStyle/>
          <a:p>
            <a:r>
              <a:rPr lang="en-US" sz="2800" dirty="0"/>
              <a:t>Around </a:t>
            </a:r>
            <a:r>
              <a:rPr lang="en-US" sz="2800" dirty="0">
                <a:hlinkClick r:id="rId2" tooltip="1450 BC"/>
              </a:rPr>
              <a:t>1450 BC</a:t>
            </a:r>
            <a:r>
              <a:rPr lang="en-US" sz="2800" dirty="0"/>
              <a:t> (still debated), the volcanic island </a:t>
            </a:r>
            <a:r>
              <a:rPr lang="en-US" sz="2800" dirty="0" err="1"/>
              <a:t>Thera</a:t>
            </a:r>
            <a:r>
              <a:rPr lang="en-US" sz="2800" dirty="0"/>
              <a:t>, at about 70 km distance, erupted. The volcanic eruption and fallout was quite possibly the largest historical eruption on record. The eruption has been identified by ash fallout in eastern Crete, Egypt, and cores from the Aegean and Eastern Mediterranean seas. The </a:t>
            </a:r>
            <a:r>
              <a:rPr lang="en-US" sz="2800" dirty="0">
                <a:hlinkClick r:id="rId3" tooltip="Sulfur dioxide"/>
              </a:rPr>
              <a:t>sulfur dioxide</a:t>
            </a:r>
            <a:r>
              <a:rPr lang="en-US" sz="2800" dirty="0"/>
              <a:t> and ash clouds emitted by the volcano are thought to have destroyed some settlements and resulted in </a:t>
            </a:r>
            <a:r>
              <a:rPr lang="en-US" sz="2800" u="sng" dirty="0">
                <a:hlinkClick r:id="rId4" tooltip="Volcanic winter"/>
              </a:rPr>
              <a:t>volcanic winters</a:t>
            </a:r>
            <a:r>
              <a:rPr lang="en-US" sz="2800" dirty="0"/>
              <a:t> and poor harvests for several years. </a:t>
            </a:r>
          </a:p>
        </p:txBody>
      </p:sp>
    </p:spTree>
    <p:extLst>
      <p:ext uri="{BB962C8B-B14F-4D97-AF65-F5344CB8AC3E}">
        <p14:creationId xmlns:p14="http://schemas.microsoft.com/office/powerpoint/2010/main" val="2603607966"/>
      </p:ext>
    </p:extLst>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McKay, Western Society">
  <a:themeElements>
    <a:clrScheme name="McKay, Western Societ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cKay, Western Societ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cKay, Western Societ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cKay, Western Societ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cKay, Western Societ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cKay, Western Societ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cKay, Western Societ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cKay, Western Societ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cKay, Western Societ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cKay, Western Societ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cKay, Western Societ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cKay, Western Societ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cKay, Western Societ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cKay, Western Societ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mckay</Template>
  <TotalTime>1112</TotalTime>
  <Words>829</Words>
  <Application>Microsoft Office PowerPoint</Application>
  <PresentationFormat>On-screen Show (4:3)</PresentationFormat>
  <Paragraphs>88</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Symbol</vt:lpstr>
      <vt:lpstr>Times New Roman</vt:lpstr>
      <vt:lpstr>Wingdings</vt:lpstr>
      <vt:lpstr>McKay, Western Society</vt:lpstr>
      <vt:lpstr>Description of Greece: </vt:lpstr>
      <vt:lpstr>Geography </vt:lpstr>
      <vt:lpstr>PowerPoint Presentation</vt:lpstr>
      <vt:lpstr>PowerPoint Presentation</vt:lpstr>
      <vt:lpstr>The Minoans</vt:lpstr>
      <vt:lpstr>Minoans</vt:lpstr>
      <vt:lpstr>Elements of Minoan Civ.</vt:lpstr>
      <vt:lpstr>PowerPoint Presentation</vt:lpstr>
      <vt:lpstr>End of Minoans</vt:lpstr>
      <vt:lpstr>End of the Minoans</vt:lpstr>
      <vt:lpstr>Mycenaeans</vt:lpstr>
      <vt:lpstr>PowerPoint Presentation</vt:lpstr>
      <vt:lpstr>Greek Mythology</vt:lpstr>
      <vt:lpstr>PowerPoint Presentation</vt:lpstr>
      <vt:lpstr>Homer, Hesiod, Gods, and Heroes</vt:lpstr>
      <vt:lpstr>The Origins of the Polis</vt:lpstr>
      <vt:lpstr>City and Chora</vt:lpstr>
      <vt:lpstr>Governing Structures </vt:lpstr>
      <vt:lpstr>PowerPoint Presentation</vt:lpstr>
    </vt:vector>
  </TitlesOfParts>
  <Company>Houghton Mifflin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dc:title>
  <dc:creator>football</dc:creator>
  <cp:lastModifiedBy>Mark Sweeney</cp:lastModifiedBy>
  <cp:revision>40</cp:revision>
  <cp:lastPrinted>2011-10-11T16:40:53Z</cp:lastPrinted>
  <dcterms:created xsi:type="dcterms:W3CDTF">2007-07-02T15:18:23Z</dcterms:created>
  <dcterms:modified xsi:type="dcterms:W3CDTF">2014-03-14T17:35:48Z</dcterms:modified>
</cp:coreProperties>
</file>