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90" r:id="rId2"/>
    <p:sldId id="318" r:id="rId3"/>
    <p:sldId id="319" r:id="rId4"/>
    <p:sldId id="317" r:id="rId5"/>
    <p:sldId id="300" r:id="rId6"/>
    <p:sldId id="308" r:id="rId7"/>
    <p:sldId id="291" r:id="rId8"/>
    <p:sldId id="292" r:id="rId9"/>
    <p:sldId id="257" r:id="rId10"/>
    <p:sldId id="259" r:id="rId11"/>
    <p:sldId id="275" r:id="rId12"/>
    <p:sldId id="311" r:id="rId13"/>
    <p:sldId id="260" r:id="rId14"/>
    <p:sldId id="306" r:id="rId15"/>
    <p:sldId id="261" r:id="rId16"/>
    <p:sldId id="270" r:id="rId17"/>
    <p:sldId id="272" r:id="rId18"/>
    <p:sldId id="265" r:id="rId19"/>
    <p:sldId id="262" r:id="rId20"/>
    <p:sldId id="312" r:id="rId21"/>
    <p:sldId id="313" r:id="rId22"/>
    <p:sldId id="314" r:id="rId23"/>
    <p:sldId id="315" r:id="rId24"/>
    <p:sldId id="264" r:id="rId25"/>
    <p:sldId id="267" r:id="rId26"/>
    <p:sldId id="273" r:id="rId27"/>
    <p:sldId id="284" r:id="rId28"/>
    <p:sldId id="296" r:id="rId29"/>
    <p:sldId id="307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5"/>
    <a:srgbClr val="FF0000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0870" autoAdjust="0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31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1797BB-8A17-400E-8ED2-635EF8A00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1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4FD9B-8C7A-41DC-8780-CFDEE86DF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F5D65-DF4B-4CA6-9DB0-3BAC664C6888}" type="slidenum">
              <a:rPr lang="en-US"/>
              <a:pPr/>
              <a:t>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93884-9BB6-4BAF-BAEC-541DB65B2275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D798-47F6-46FA-AEEB-4BDA1F03F256}" type="slidenum">
              <a:rPr lang="en-US"/>
              <a:pPr/>
              <a:t>14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68F70-E9FA-40D9-A8C4-1CEA0AC6FB0A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A0AB7-C031-4669-8271-A90FE73B4CA1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FBCC-EB95-4280-AF5A-31405E1C9A1B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1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720F3-980B-45AD-ACC4-436EE1D5B516}" type="slidenum">
              <a:rPr lang="en-US"/>
              <a:pPr/>
              <a:t>18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2125C-2EEE-41D3-B720-A90CAA98AF6B}" type="slidenum">
              <a:rPr lang="en-US"/>
              <a:pPr/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DBA1D-C1E9-4493-B33D-C87AEE8CA4EB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12AF6-9794-40A5-9569-3F3086F134AD}" type="slidenum">
              <a:rPr lang="en-US"/>
              <a:pPr/>
              <a:t>21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FA005-41C0-474C-90A4-BDED552B92B5}" type="slidenum">
              <a:rPr lang="en-US"/>
              <a:pPr/>
              <a:t>22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8A859-F06F-420F-A9D8-093254C007B9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5E1EC-DA5F-4590-AA6C-90E1BDFF8187}" type="slidenum">
              <a:rPr lang="en-US"/>
              <a:pPr/>
              <a:t>23</a:t>
            </a:fld>
            <a:endParaRPr lang="en-US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29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C4F73-1007-4A54-95D3-E6E58BC858ED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2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FB9-5526-4A1A-8203-62E356DEB170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0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B06FD-52D2-4CA8-B1D8-F1A6BAD715E2}" type="slidenum">
              <a:rPr lang="en-US"/>
              <a:pPr/>
              <a:t>26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5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38ED-B863-4B75-BB9E-FCC5959524FE}" type="slidenum">
              <a:rPr lang="en-US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54562-5571-431F-88DC-4CE3E60546C2}" type="slidenum">
              <a:rPr lang="en-US"/>
              <a:pPr/>
              <a:t>28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0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ACC35-CCE9-40FF-9670-3FF42E48A200}" type="slidenum">
              <a:rPr lang="en-US"/>
              <a:pPr/>
              <a:t>29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24011-688E-498A-B72D-0C34174D3C1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2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476A0-30B9-4DBB-BF94-B34F6B318B65}" type="slidenum">
              <a:rPr lang="en-US"/>
              <a:pPr/>
              <a:t>6</a:t>
            </a:fld>
            <a:endParaRPr lang="en-US"/>
          </a:p>
        </p:txBody>
      </p:sp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B25B5-43FF-4F4B-B41F-286D7AE32A3E}" type="slidenum">
              <a:rPr lang="en-US"/>
              <a:pPr/>
              <a:t>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03A0-684A-44BE-9EA4-0EF08F17A850}" type="slidenum">
              <a:rPr lang="en-US"/>
              <a:pPr/>
              <a:t>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1233B-E9BE-4810-A7A6-96ABD3061223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7FCF4-24E8-4A43-A59A-AF897B8BBB37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5C478-21A9-473C-BD5E-18D0738594D5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1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F9C2-133C-4837-B82E-234A95BA95F4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2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3E52B420-5EAD-4731-9954-F388ED0903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482D9-9F73-4F9F-855D-5DF9028C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9CAE4-6886-42FB-9DD5-36E1E9DE2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5E4D-55A7-4F62-8ECA-AD09889E0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17D6-8F2D-4D66-AF2F-ACCF98C0E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E389-57DD-4889-8C1A-C2C9DAD65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F6E7-6626-450F-A7E2-678532CC2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5D58C-F224-4DCE-A20F-3CA424521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056F0-9A02-4172-B21E-AC1D30E17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0C203-6994-4B75-A38E-0672EB771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83789-4731-45C0-8F6B-2D3A2CB70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D440B893-328E-44A4-A0EF-451F1F18146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 descr="A:\paint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6600CC"/>
                </a:solidFill>
              </a:rPr>
              <a:t>Perception</a:t>
            </a:r>
            <a:endParaRPr lang="en-US" altLang="en-US" sz="36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Selective Attention</a:t>
            </a:r>
            <a:r>
              <a:rPr lang="en-US" altLang="en-US" dirty="0"/>
              <a:t>				  focus of conscious 		     awareness on a 			       particular stimulus</a:t>
            </a:r>
          </a:p>
        </p:txBody>
      </p:sp>
      <p:pic>
        <p:nvPicPr>
          <p:cNvPr id="115717" name="Picture 5" descr="U:\201\SELECT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	Organization: Grouping Principles</a:t>
            </a:r>
            <a:endParaRPr lang="en-US" altLang="en-US" sz="3600" dirty="0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	Organization: Closure</a:t>
            </a:r>
            <a:endParaRPr lang="en-US" altLang="en-US" sz="36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0" y="1885950"/>
            <a:ext cx="2540000" cy="4743450"/>
          </a:xfrm>
        </p:spPr>
        <p:txBody>
          <a:bodyPr/>
          <a:lstStyle/>
          <a:p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Gestalt grouping principles are at work here.</a:t>
            </a:r>
          </a:p>
        </p:txBody>
      </p:sp>
      <p:pic>
        <p:nvPicPr>
          <p:cNvPr id="83977" name="Picture 9" descr="D:\Art\ch06\jpg\un06-p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026400" cy="386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	Organization: Grouping Principles</a:t>
            </a:r>
            <a:endParaRPr lang="en-US" altLang="en-US" sz="360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228600"/>
            <a:ext cx="2540000" cy="2895600"/>
          </a:xfrm>
        </p:spPr>
        <p:txBody>
          <a:bodyPr/>
          <a:lstStyle/>
          <a:p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Gestalt grouping principles are at work here.</a:t>
            </a:r>
          </a:p>
        </p:txBody>
      </p:sp>
      <p:pic>
        <p:nvPicPr>
          <p:cNvPr id="163844" name="Picture 4" descr="U:\201\GROU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524000"/>
            <a:ext cx="4258525" cy="3810000"/>
          </a:xfrm>
          <a:prstGeom prst="rect">
            <a:avLst/>
          </a:prstGeom>
          <a:noFill/>
        </p:spPr>
      </p:pic>
      <p:pic>
        <p:nvPicPr>
          <p:cNvPr id="8" name="Picture 6" descr="D:\Art\ch06\jpg\un06-p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666" y="2971800"/>
            <a:ext cx="3406559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Depth Perception</a:t>
            </a:r>
            <a:endParaRPr lang="en-US" altLang="en-US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ability to see objects in three dimensions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allows us to judge distance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Binocular cues</a:t>
            </a:r>
            <a:endParaRPr lang="en-US" altLang="en-US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retinal disparity</a:t>
            </a:r>
            <a:endParaRPr lang="en-US" altLang="en-US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images from the two eyes differ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closer the object, the larger the disparity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convergence</a:t>
            </a:r>
            <a:endParaRPr lang="en-US" altLang="en-US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neuromuscular cue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two eyes move inward for near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153605" name="Text Box 1029"/>
          <p:cNvSpPr txBox="1">
            <a:spLocks noChangeArrowheads="1"/>
          </p:cNvSpPr>
          <p:nvPr/>
        </p:nvSpPr>
        <p:spPr bwMode="auto">
          <a:xfrm>
            <a:off x="35814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Visual Cliff</a:t>
            </a:r>
            <a:endParaRPr lang="en-US"/>
          </a:p>
        </p:txBody>
      </p:sp>
      <p:pic>
        <p:nvPicPr>
          <p:cNvPr id="153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8" name="Picture 1032" descr="D:\Art\ch06\jpg\figure 06-07-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113" y="2286000"/>
            <a:ext cx="2655887" cy="398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972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Monocular Cues</a:t>
            </a:r>
            <a:endParaRPr lang="en-US" altLang="en-US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relative size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smaller image is more distant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interposition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closer object blocks distant object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relative clarity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hazy object seen as more distant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texture</a:t>
            </a:r>
            <a:r>
              <a:rPr lang="en-US" altLang="en-US" sz="3200" dirty="0"/>
              <a:t>  	coarse --&gt; close					fine --&gt; distant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</a:p>
        </p:txBody>
      </p:sp>
      <p:pic>
        <p:nvPicPr>
          <p:cNvPr id="73733" name="Picture 5" descr="U:\201\RELSZ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7848600" cy="4464050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81400" y="646112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Relative Size</a:t>
            </a:r>
            <a:endParaRPr lang="en-US" sz="1800">
              <a:solidFill>
                <a:srgbClr val="66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</a:p>
        </p:txBody>
      </p:sp>
      <p:pic>
        <p:nvPicPr>
          <p:cNvPr id="77833" name="Picture 1033" descr="D:\Art\ch06\jpg\un06-p217-bottom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5029200" cy="4826000"/>
          </a:xfrm>
          <a:prstGeom prst="rect">
            <a:avLst/>
          </a:prstGeom>
          <a:noFill/>
        </p:spPr>
      </p:pic>
      <p:sp>
        <p:nvSpPr>
          <p:cNvPr id="77834" name="Text Box 1034"/>
          <p:cNvSpPr txBox="1">
            <a:spLocks noChangeArrowheads="1"/>
          </p:cNvSpPr>
          <p:nvPr/>
        </p:nvSpPr>
        <p:spPr bwMode="auto">
          <a:xfrm>
            <a:off x="32004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Interposition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972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Monocular Cues </a:t>
            </a:r>
            <a:r>
              <a:rPr lang="en-US" altLang="en-US" dirty="0"/>
              <a:t>(cont.)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relative height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higher objects seen as more distant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relative motion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closer objects seem to move faster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linear perspective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parallel lines converge with distance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6600CC"/>
                </a:solidFill>
              </a:rPr>
              <a:t>relative brightness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closer objects appear brighter</a:t>
            </a: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429000" y="6400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Relative Height</a:t>
            </a:r>
            <a:endParaRPr lang="en-US" sz="2400"/>
          </a:p>
        </p:txBody>
      </p:sp>
      <p:pic>
        <p:nvPicPr>
          <p:cNvPr id="57354" name="Picture 10" descr="D:\Art\ch06\jpg\un06-p218-middle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495800" cy="4484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and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382000" cy="4438650"/>
          </a:xfrm>
        </p:spPr>
        <p:txBody>
          <a:bodyPr/>
          <a:lstStyle/>
          <a:p>
            <a:r>
              <a:rPr lang="en-US" dirty="0" smtClean="0"/>
              <a:t>Perceptual Set- the influence of past experiences on what a person expects</a:t>
            </a:r>
          </a:p>
          <a:p>
            <a:pPr lvl="1"/>
            <a:r>
              <a:rPr lang="en-US" dirty="0" smtClean="0"/>
              <a:t>Star Spangled…</a:t>
            </a:r>
          </a:p>
          <a:p>
            <a:pPr lvl="1"/>
            <a:r>
              <a:rPr lang="en-US" dirty="0" smtClean="0"/>
              <a:t>Ready, Set,…..</a:t>
            </a:r>
          </a:p>
          <a:p>
            <a:r>
              <a:rPr lang="en-US" dirty="0" smtClean="0"/>
              <a:t>Perception and Needs</a:t>
            </a:r>
          </a:p>
          <a:p>
            <a:pPr lvl="1"/>
            <a:r>
              <a:rPr lang="en-US" dirty="0" smtClean="0"/>
              <a:t>Hungry person and food </a:t>
            </a:r>
          </a:p>
          <a:p>
            <a:pPr lvl="1"/>
            <a:r>
              <a:rPr lang="en-US" dirty="0" smtClean="0"/>
              <a:t>Thirsty person and water</a:t>
            </a:r>
          </a:p>
          <a:p>
            <a:r>
              <a:rPr lang="en-US" dirty="0" smtClean="0"/>
              <a:t> Santa Clause Effect (children’s artwork)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pic>
        <p:nvPicPr>
          <p:cNvPr id="165891" name="Picture 3" descr="U:\201\PERSPEC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95450"/>
            <a:ext cx="8001000" cy="4754563"/>
          </a:xfrm>
          <a:prstGeom prst="rect">
            <a:avLst/>
          </a:prstGeom>
          <a:noFill/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Perspective Techniques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Light and Shadow</a:t>
            </a:r>
            <a:endParaRPr lang="en-US" sz="2400"/>
          </a:p>
        </p:txBody>
      </p:sp>
      <p:pic>
        <p:nvPicPr>
          <p:cNvPr id="167941" name="Picture 5" descr="H:\Stress\Myers7\7e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167942" name="Picture 6" descr="D:\Art\ch06\jpg\un06-p219-top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4611688" cy="462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410200" y="2286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Illusory Depth</a:t>
            </a:r>
            <a:endParaRPr lang="en-US" sz="2400"/>
          </a:p>
        </p:txBody>
      </p:sp>
      <p:pic>
        <p:nvPicPr>
          <p:cNvPr id="169990" name="Picture 6" descr="D:\Art\ch06\jpg\un06-p219-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51054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Depth Perception</a:t>
            </a:r>
            <a:endParaRPr lang="en-US" altLang="en-US" sz="3600" dirty="0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410200" y="22860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Illusory Depth Explanation</a:t>
            </a:r>
            <a:endParaRPr lang="en-US" sz="2400"/>
          </a:p>
        </p:txBody>
      </p:sp>
      <p:pic>
        <p:nvPicPr>
          <p:cNvPr id="172038" name="Picture 6" descr="D:\Art\ch06\jpg\un06-p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5029200" cy="4954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6600CC"/>
                </a:solidFill>
              </a:rPr>
              <a:t>Perceptual Constancy</a:t>
            </a:r>
            <a:endParaRPr lang="en-US" altLang="en-US" sz="36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600CC"/>
                </a:solidFill>
              </a:rPr>
              <a:t>Perceptual Constancy</a:t>
            </a:r>
            <a:endParaRPr lang="en-US" alt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perceiving objects as unchanging even as illumination and retinal image change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color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shape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size</a:t>
            </a:r>
          </a:p>
        </p:txBody>
      </p:sp>
      <p:pic>
        <p:nvPicPr>
          <p:cNvPr id="61446" name="Picture 6" descr="U:\201\SHAP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05200"/>
            <a:ext cx="609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6600CC"/>
                </a:solidFill>
              </a:rPr>
              <a:t>Perceptual Organization</a:t>
            </a:r>
            <a:endParaRPr lang="en-US" altLang="en-US" sz="3600" dirty="0"/>
          </a:p>
        </p:txBody>
      </p: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 Organization:  Size-Distance Relationship</a:t>
            </a:r>
            <a:endParaRPr lang="en-US" altLang="en-US" sz="3600" dirty="0"/>
          </a:p>
        </p:txBody>
      </p:sp>
      <p:pic>
        <p:nvPicPr>
          <p:cNvPr id="79877" name="Picture 5" descr="U:\201\SHR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54213"/>
            <a:ext cx="70104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Sensory Restriction:</a:t>
            </a:r>
            <a:br>
              <a:rPr lang="en-US" altLang="en-US" sz="3600" dirty="0">
                <a:solidFill>
                  <a:srgbClr val="6600CC"/>
                </a:solidFill>
              </a:rPr>
            </a:br>
            <a:r>
              <a:rPr lang="en-US" altLang="en-US" sz="3600" dirty="0">
                <a:solidFill>
                  <a:srgbClr val="6600CC"/>
                </a:solidFill>
              </a:rPr>
              <a:t>Blakemore &amp; Cooper, 1970</a:t>
            </a:r>
            <a:endParaRPr lang="en-US" altLang="en-US" sz="3600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2133600"/>
            <a:ext cx="36830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/>
              <a:t>Kittens raised without exposure to horizontal lines later had difficulty perceiving horizontal bars.</a:t>
            </a:r>
          </a:p>
        </p:txBody>
      </p:sp>
      <p:pic>
        <p:nvPicPr>
          <p:cNvPr id="102405" name="Picture 5" descr="U:\201\BLAKE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3571875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6600CC"/>
                </a:solidFill>
              </a:rPr>
              <a:t>Perception and the Human Factor		</a:t>
            </a:r>
            <a:endParaRPr lang="en-US" altLang="en-US" sz="3600" dirty="0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41738"/>
            <a:ext cx="68580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78800" cy="417195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Human Factors Psychology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explores how people and machines interact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explores how machine and physical environments can be adapted to human behaviors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6600CC"/>
                </a:solidFill>
              </a:rPr>
              <a:t>Perceptual Set:  Human Factors</a:t>
            </a:r>
          </a:p>
        </p:txBody>
      </p:sp>
      <p:grpSp>
        <p:nvGrpSpPr>
          <p:cNvPr id="155719" name="Group 71"/>
          <p:cNvGrpSpPr>
            <a:grpSpLocks/>
          </p:cNvGrpSpPr>
          <p:nvPr/>
        </p:nvGrpSpPr>
        <p:grpSpPr bwMode="auto">
          <a:xfrm>
            <a:off x="1266825" y="1625600"/>
            <a:ext cx="6429375" cy="5065713"/>
            <a:chOff x="798" y="1024"/>
            <a:chExt cx="4050" cy="3191"/>
          </a:xfrm>
        </p:grpSpPr>
        <p:sp>
          <p:nvSpPr>
            <p:cNvPr id="155709" name="Line 61"/>
            <p:cNvSpPr>
              <a:spLocks noChangeShapeType="1"/>
            </p:cNvSpPr>
            <p:nvPr/>
          </p:nvSpPr>
          <p:spPr bwMode="auto">
            <a:xfrm flipV="1">
              <a:off x="2448" y="2736"/>
              <a:ext cx="14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707" name="Group 59"/>
            <p:cNvGrpSpPr>
              <a:grpSpLocks/>
            </p:cNvGrpSpPr>
            <p:nvPr/>
          </p:nvGrpSpPr>
          <p:grpSpPr bwMode="auto">
            <a:xfrm>
              <a:off x="2064" y="1392"/>
              <a:ext cx="2784" cy="2400"/>
              <a:chOff x="2064" y="1392"/>
              <a:chExt cx="2784" cy="2400"/>
            </a:xfrm>
          </p:grpSpPr>
          <p:sp>
            <p:nvSpPr>
              <p:cNvPr id="155684" name="Line 36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5" name="Line 37"/>
              <p:cNvSpPr>
                <a:spLocks noChangeShapeType="1"/>
              </p:cNvSpPr>
              <p:nvPr/>
            </p:nvSpPr>
            <p:spPr bwMode="auto">
              <a:xfrm>
                <a:off x="2064" y="307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6" name="Line 38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7" name="Line 39"/>
              <p:cNvSpPr>
                <a:spLocks noChangeShapeType="1"/>
              </p:cNvSpPr>
              <p:nvPr/>
            </p:nvSpPr>
            <p:spPr bwMode="auto">
              <a:xfrm>
                <a:off x="2064" y="355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9" name="Line 41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0" name="Line 42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1" name="Line 43"/>
              <p:cNvSpPr>
                <a:spLocks noChangeShapeType="1"/>
              </p:cNvSpPr>
              <p:nvPr/>
            </p:nvSpPr>
            <p:spPr bwMode="auto">
              <a:xfrm>
                <a:off x="2064" y="235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2" name="Line 44"/>
              <p:cNvSpPr>
                <a:spLocks noChangeShapeType="1"/>
              </p:cNvSpPr>
              <p:nvPr/>
            </p:nvSpPr>
            <p:spPr bwMode="auto">
              <a:xfrm>
                <a:off x="2064" y="259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3" name="Line 45"/>
              <p:cNvSpPr>
                <a:spLocks noChangeShapeType="1"/>
              </p:cNvSpPr>
              <p:nvPr/>
            </p:nvSpPr>
            <p:spPr bwMode="auto">
              <a:xfrm>
                <a:off x="2064" y="163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4" name="Line 46"/>
              <p:cNvSpPr>
                <a:spLocks noChangeShapeType="1"/>
              </p:cNvSpPr>
              <p:nvPr/>
            </p:nvSpPr>
            <p:spPr bwMode="auto">
              <a:xfrm>
                <a:off x="3763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5" name="Line 47"/>
              <p:cNvSpPr>
                <a:spLocks noChangeShapeType="1"/>
              </p:cNvSpPr>
              <p:nvPr/>
            </p:nvSpPr>
            <p:spPr bwMode="auto">
              <a:xfrm>
                <a:off x="4046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6" name="Line 48"/>
              <p:cNvSpPr>
                <a:spLocks noChangeShapeType="1"/>
              </p:cNvSpPr>
              <p:nvPr/>
            </p:nvSpPr>
            <p:spPr bwMode="auto">
              <a:xfrm>
                <a:off x="4329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7" name="Line 49"/>
              <p:cNvSpPr>
                <a:spLocks noChangeShapeType="1"/>
              </p:cNvSpPr>
              <p:nvPr/>
            </p:nvSpPr>
            <p:spPr bwMode="auto">
              <a:xfrm>
                <a:off x="4612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8" name="Line 50"/>
              <p:cNvSpPr>
                <a:spLocks noChangeShapeType="1"/>
              </p:cNvSpPr>
              <p:nvPr/>
            </p:nvSpPr>
            <p:spPr bwMode="auto">
              <a:xfrm>
                <a:off x="2630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9" name="Line 51"/>
              <p:cNvSpPr>
                <a:spLocks noChangeShapeType="1"/>
              </p:cNvSpPr>
              <p:nvPr/>
            </p:nvSpPr>
            <p:spPr bwMode="auto">
              <a:xfrm>
                <a:off x="2913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00" name="Line 52"/>
              <p:cNvSpPr>
                <a:spLocks noChangeShapeType="1"/>
              </p:cNvSpPr>
              <p:nvPr/>
            </p:nvSpPr>
            <p:spPr bwMode="auto">
              <a:xfrm>
                <a:off x="3196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01" name="Line 53"/>
              <p:cNvSpPr>
                <a:spLocks noChangeShapeType="1"/>
              </p:cNvSpPr>
              <p:nvPr/>
            </p:nvSpPr>
            <p:spPr bwMode="auto">
              <a:xfrm>
                <a:off x="3480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02" name="Line 54"/>
              <p:cNvSpPr>
                <a:spLocks noChangeShapeType="1"/>
              </p:cNvSpPr>
              <p:nvPr/>
            </p:nvSpPr>
            <p:spPr bwMode="auto">
              <a:xfrm>
                <a:off x="2347" y="1392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05" name="Freeform 57"/>
              <p:cNvSpPr>
                <a:spLocks/>
              </p:cNvSpPr>
              <p:nvPr/>
            </p:nvSpPr>
            <p:spPr bwMode="auto">
              <a:xfrm>
                <a:off x="2064" y="1392"/>
                <a:ext cx="2736" cy="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2" y="1440"/>
                  </a:cxn>
                  <a:cxn ang="0">
                    <a:pos x="2736" y="2400"/>
                  </a:cxn>
                </a:cxnLst>
                <a:rect l="0" t="0" r="r" b="b"/>
                <a:pathLst>
                  <a:path w="2736" h="2400">
                    <a:moveTo>
                      <a:pt x="0" y="0"/>
                    </a:moveTo>
                    <a:cubicBezTo>
                      <a:pt x="348" y="520"/>
                      <a:pt x="696" y="1040"/>
                      <a:pt x="1152" y="1440"/>
                    </a:cubicBezTo>
                    <a:cubicBezTo>
                      <a:pt x="1608" y="1840"/>
                      <a:pt x="2172" y="2120"/>
                      <a:pt x="2736" y="2400"/>
                    </a:cubicBezTo>
                  </a:path>
                </a:pathLst>
              </a:custGeom>
              <a:noFill/>
              <a:ln w="539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06" name="Freeform 58"/>
              <p:cNvSpPr>
                <a:spLocks/>
              </p:cNvSpPr>
              <p:nvPr/>
            </p:nvSpPr>
            <p:spPr bwMode="auto">
              <a:xfrm>
                <a:off x="2064" y="1392"/>
                <a:ext cx="2160" cy="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4" y="1152"/>
                  </a:cxn>
                  <a:cxn ang="0">
                    <a:pos x="960" y="1824"/>
                  </a:cxn>
                  <a:cxn ang="0">
                    <a:pos x="2064" y="2400"/>
                  </a:cxn>
                </a:cxnLst>
                <a:rect l="0" t="0" r="r" b="b"/>
                <a:pathLst>
                  <a:path w="2064" h="2400">
                    <a:moveTo>
                      <a:pt x="0" y="0"/>
                    </a:moveTo>
                    <a:cubicBezTo>
                      <a:pt x="112" y="424"/>
                      <a:pt x="224" y="848"/>
                      <a:pt x="384" y="1152"/>
                    </a:cubicBezTo>
                    <a:cubicBezTo>
                      <a:pt x="544" y="1456"/>
                      <a:pt x="680" y="1616"/>
                      <a:pt x="960" y="1824"/>
                    </a:cubicBezTo>
                    <a:cubicBezTo>
                      <a:pt x="1240" y="2032"/>
                      <a:pt x="1652" y="2216"/>
                      <a:pt x="2064" y="2400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3" name="Line 35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0" cy="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2" name="Line 34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27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88" name="Line 4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27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708" name="Text Box 60"/>
            <p:cNvSpPr txBox="1">
              <a:spLocks noChangeArrowheads="1"/>
            </p:cNvSpPr>
            <p:nvPr/>
          </p:nvSpPr>
          <p:spPr bwMode="auto">
            <a:xfrm>
              <a:off x="2150" y="3143"/>
              <a:ext cx="660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Actual</a:t>
              </a:r>
            </a:p>
            <a:p>
              <a:pPr algn="ctr"/>
              <a:r>
                <a:rPr lang="en-US" sz="1800" b="1">
                  <a:latin typeface="Arial" charset="0"/>
                </a:rPr>
                <a:t>descent</a:t>
              </a:r>
            </a:p>
            <a:p>
              <a:pPr algn="ctr"/>
              <a:r>
                <a:rPr lang="en-US" sz="1800" b="1">
                  <a:latin typeface="Arial" charset="0"/>
                </a:rPr>
                <a:t>path</a:t>
              </a:r>
            </a:p>
          </p:txBody>
        </p:sp>
        <p:sp>
          <p:nvSpPr>
            <p:cNvPr id="155710" name="Text Box 62"/>
            <p:cNvSpPr txBox="1">
              <a:spLocks noChangeArrowheads="1"/>
            </p:cNvSpPr>
            <p:nvPr/>
          </p:nvSpPr>
          <p:spPr bwMode="auto">
            <a:xfrm>
              <a:off x="3014" y="1655"/>
              <a:ext cx="126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Pilot’s perceived</a:t>
              </a:r>
            </a:p>
            <a:p>
              <a:pPr algn="ctr"/>
              <a:r>
                <a:rPr lang="en-US" sz="1800" b="1">
                  <a:latin typeface="Arial" charset="0"/>
                </a:rPr>
                <a:t>descent path</a:t>
              </a:r>
            </a:p>
          </p:txBody>
        </p:sp>
        <p:sp>
          <p:nvSpPr>
            <p:cNvPr id="155711" name="Line 63"/>
            <p:cNvSpPr>
              <a:spLocks noChangeShapeType="1"/>
            </p:cNvSpPr>
            <p:nvPr/>
          </p:nvSpPr>
          <p:spPr bwMode="auto">
            <a:xfrm flipH="1">
              <a:off x="2544" y="1776"/>
              <a:ext cx="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2" name="Text Box 64"/>
            <p:cNvSpPr txBox="1">
              <a:spLocks noChangeArrowheads="1"/>
            </p:cNvSpPr>
            <p:nvPr/>
          </p:nvSpPr>
          <p:spPr bwMode="auto">
            <a:xfrm>
              <a:off x="3504" y="2496"/>
              <a:ext cx="127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Altitude looks</a:t>
              </a:r>
            </a:p>
            <a:p>
              <a:pPr algn="ctr"/>
              <a:r>
                <a:rPr lang="en-US" sz="1800" b="1">
                  <a:latin typeface="Arial" charset="0"/>
                </a:rPr>
                <a:t>this much higher</a:t>
              </a:r>
            </a:p>
          </p:txBody>
        </p:sp>
        <p:sp>
          <p:nvSpPr>
            <p:cNvPr id="155713" name="AutoShape 65"/>
            <p:cNvSpPr>
              <a:spLocks/>
            </p:cNvSpPr>
            <p:nvPr/>
          </p:nvSpPr>
          <p:spPr bwMode="auto">
            <a:xfrm>
              <a:off x="3408" y="2976"/>
              <a:ext cx="48" cy="432"/>
            </a:xfrm>
            <a:prstGeom prst="rightBrace">
              <a:avLst>
                <a:gd name="adj1" fmla="val 75000"/>
                <a:gd name="adj2" fmla="val 52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4" name="Line 66"/>
            <p:cNvSpPr>
              <a:spLocks noChangeShapeType="1"/>
            </p:cNvSpPr>
            <p:nvPr/>
          </p:nvSpPr>
          <p:spPr bwMode="auto">
            <a:xfrm flipV="1">
              <a:off x="3504" y="2880"/>
              <a:ext cx="43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6" name="Text Box 68"/>
            <p:cNvSpPr txBox="1">
              <a:spLocks noChangeArrowheads="1"/>
            </p:cNvSpPr>
            <p:nvPr/>
          </p:nvSpPr>
          <p:spPr bwMode="auto">
            <a:xfrm>
              <a:off x="1910" y="3830"/>
              <a:ext cx="280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 20    18    16    14    12    10     8      6     4      2</a:t>
              </a:r>
            </a:p>
            <a:p>
              <a:pPr algn="ctr"/>
              <a:r>
                <a:rPr lang="en-US" sz="1800" b="1">
                  <a:latin typeface="Arial" charset="0"/>
                </a:rPr>
                <a:t>Distance from runway (miles)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55717" name="Text Box 69"/>
            <p:cNvSpPr txBox="1">
              <a:spLocks noChangeArrowheads="1"/>
            </p:cNvSpPr>
            <p:nvPr/>
          </p:nvSpPr>
          <p:spPr bwMode="auto">
            <a:xfrm>
              <a:off x="1718" y="1024"/>
              <a:ext cx="259" cy="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10</a:t>
              </a:r>
            </a:p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  8</a:t>
              </a:r>
            </a:p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  6</a:t>
              </a:r>
            </a:p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  4</a:t>
              </a:r>
            </a:p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  2</a:t>
              </a:r>
            </a:p>
            <a:p>
              <a:pPr>
                <a:lnSpc>
                  <a:spcPct val="310000"/>
                </a:lnSpc>
              </a:pPr>
              <a:r>
                <a:rPr lang="en-US" sz="1600" b="1">
                  <a:latin typeface="Arial" charset="0"/>
                </a:rPr>
                <a:t>  0</a:t>
              </a:r>
            </a:p>
          </p:txBody>
        </p:sp>
        <p:sp>
          <p:nvSpPr>
            <p:cNvPr id="155718" name="Text Box 70"/>
            <p:cNvSpPr txBox="1">
              <a:spLocks noChangeArrowheads="1"/>
            </p:cNvSpPr>
            <p:nvPr/>
          </p:nvSpPr>
          <p:spPr bwMode="auto">
            <a:xfrm>
              <a:off x="798" y="1607"/>
              <a:ext cx="89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Altitude</a:t>
              </a:r>
            </a:p>
            <a:p>
              <a:pPr algn="r"/>
              <a:r>
                <a:rPr lang="en-US" sz="1800" b="1">
                  <a:latin typeface="Arial" charset="0"/>
                </a:rPr>
                <a:t>(thousands</a:t>
              </a:r>
            </a:p>
            <a:p>
              <a:pPr algn="r"/>
              <a:r>
                <a:rPr lang="en-US" sz="1800" b="1">
                  <a:latin typeface="Arial" charset="0"/>
                </a:rPr>
                <a:t>of feet)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Moods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Person’s Mood and Its Impact on Perceptions</a:t>
            </a:r>
          </a:p>
          <a:p>
            <a:r>
              <a:rPr lang="en-US" dirty="0" smtClean="0"/>
              <a:t>Maslow and </a:t>
            </a:r>
            <a:r>
              <a:rPr lang="en-US" dirty="0" err="1" smtClean="0"/>
              <a:t>Mintz</a:t>
            </a:r>
            <a:r>
              <a:rPr lang="en-US" dirty="0" smtClean="0"/>
              <a:t> Exp.</a:t>
            </a:r>
          </a:p>
          <a:p>
            <a:pPr lvl="1"/>
            <a:r>
              <a:rPr lang="en-US" dirty="0" smtClean="0"/>
              <a:t>Room 1- beautiful room</a:t>
            </a:r>
          </a:p>
          <a:p>
            <a:pPr lvl="1"/>
            <a:r>
              <a:rPr lang="en-US" dirty="0" smtClean="0"/>
              <a:t>Room 2- average room</a:t>
            </a:r>
          </a:p>
          <a:p>
            <a:pPr lvl="1"/>
            <a:r>
              <a:rPr lang="en-US" dirty="0" smtClean="0"/>
              <a:t>Room 3- ugly room</a:t>
            </a:r>
          </a:p>
          <a:p>
            <a:pPr lvl="2"/>
            <a:r>
              <a:rPr lang="en-US" dirty="0" smtClean="0"/>
              <a:t>Face Ratings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6600CC"/>
                </a:solidFill>
              </a:rPr>
              <a:t>Is There Extrasensory Perception?</a:t>
            </a:r>
            <a:r>
              <a:rPr lang="en-US" altLang="en-US" sz="4400" dirty="0">
                <a:solidFill>
                  <a:srgbClr val="6600CC"/>
                </a:solidFill>
              </a:rPr>
              <a:t>		</a:t>
            </a:r>
            <a:endParaRPr lang="en-US" altLang="en-US" sz="3600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972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600CC"/>
                </a:solidFill>
              </a:rPr>
              <a:t>Extrasensory Perception</a:t>
            </a:r>
            <a:endParaRPr lang="en-US" alt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controversial claim that perception can occur apart from sensory input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Telepathy-</a:t>
            </a:r>
            <a:endParaRPr lang="en-US" altLang="en-US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Clairvoyance-</a:t>
            </a:r>
            <a:endParaRPr lang="en-US" altLang="en-US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Precognition-</a:t>
            </a:r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Parapsychology</a:t>
            </a:r>
            <a:endParaRPr lang="en-US" altLang="en-US" sz="3600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the study of paranormal phenomena</a:t>
            </a:r>
            <a:endParaRPr lang="en-US" altLang="en-US" sz="3200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ESP- </a:t>
            </a:r>
            <a:endParaRPr lang="en-US" altLang="en-US" dirty="0"/>
          </a:p>
          <a:p>
            <a:pPr lvl="2">
              <a:buFont typeface="Wingdings" pitchFamily="2" charset="2"/>
              <a:buChar char="§"/>
            </a:pPr>
            <a:r>
              <a:rPr lang="en-US" altLang="en-US" dirty="0" err="1" smtClean="0"/>
              <a:t>Psychokinesis</a:t>
            </a:r>
            <a:r>
              <a:rPr lang="en-US" altLang="en-US" dirty="0" smtClean="0"/>
              <a:t>- 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6600CC"/>
                </a:solidFill>
              </a:rPr>
              <a:t>Muller-</a:t>
            </a:r>
            <a:r>
              <a:rPr lang="en-US" altLang="en-US" dirty="0" err="1" smtClean="0">
                <a:solidFill>
                  <a:srgbClr val="6600CC"/>
                </a:solidFill>
              </a:rPr>
              <a:t>Lyer</a:t>
            </a:r>
            <a:r>
              <a:rPr lang="en-US" altLang="en-US" dirty="0" smtClean="0">
                <a:solidFill>
                  <a:srgbClr val="6600CC"/>
                </a:solidFill>
              </a:rPr>
              <a:t> Illusion</a:t>
            </a:r>
            <a:br>
              <a:rPr lang="en-US" altLang="en-US" dirty="0" smtClean="0">
                <a:solidFill>
                  <a:srgbClr val="6600CC"/>
                </a:solidFill>
              </a:rPr>
            </a:br>
            <a:r>
              <a:rPr lang="en-US" altLang="en-US" sz="2400" dirty="0" smtClean="0">
                <a:solidFill>
                  <a:srgbClr val="6600CC"/>
                </a:solidFill>
              </a:rPr>
              <a:t>pg. 36 text</a:t>
            </a:r>
            <a:endParaRPr lang="en-US" sz="2400" dirty="0"/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2744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4800" dirty="0">
                <a:solidFill>
                  <a:srgbClr val="6600CC"/>
                </a:solidFill>
              </a:rPr>
              <a:t>Perceptual Illusions</a:t>
            </a:r>
            <a:endParaRPr lang="en-US" altLang="en-US" sz="4400" dirty="0">
              <a:solidFill>
                <a:srgbClr val="6600CC"/>
              </a:solidFill>
            </a:endParaRPr>
          </a:p>
        </p:txBody>
      </p:sp>
      <p:pic>
        <p:nvPicPr>
          <p:cNvPr id="139270" name="Picture 6" descr="D:\Art\ch06\jpg\un06-p211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178800" cy="473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899400" cy="1143000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rgbClr val="6600CC"/>
                </a:solidFill>
              </a:rPr>
              <a:t>Perceptual Illusions</a:t>
            </a:r>
            <a:endParaRPr lang="en-US" altLang="en-US" sz="4400" dirty="0">
              <a:solidFill>
                <a:srgbClr val="6600CC"/>
              </a:solidFill>
            </a:endParaRPr>
          </a:p>
        </p:txBody>
      </p:sp>
      <p:pic>
        <p:nvPicPr>
          <p:cNvPr id="157701" name="Picture 5" descr="D:\Art\ch06\jpg\un06-p211-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71675"/>
            <a:ext cx="8305800" cy="4657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6600CC"/>
                </a:solidFill>
              </a:rPr>
              <a:t>Perceptual	 Organization: Gestalt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7434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600" dirty="0">
                <a:solidFill>
                  <a:srgbClr val="6600CC"/>
                </a:solidFill>
              </a:rPr>
              <a:t>Visual Capture</a:t>
            </a:r>
            <a:endParaRPr lang="en-US" altLang="en-US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tendency for vision to dominate the other senses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600" dirty="0">
                <a:solidFill>
                  <a:srgbClr val="6600CC"/>
                </a:solidFill>
              </a:rPr>
              <a:t>Gestalt</a:t>
            </a:r>
            <a:r>
              <a:rPr lang="en-US" altLang="en-US" sz="3600" dirty="0"/>
              <a:t>--an organized whole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tendency to integrate pieces of information into meaningful wholes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Perceptual	 Organization: Gestalt</a:t>
            </a:r>
            <a:endParaRPr lang="en-US" altLang="en-US" sz="3600" dirty="0"/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Grouping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the perceptual tendency to organize stimuli into coherent groups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Grouping Principles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proximity</a:t>
            </a:r>
            <a:r>
              <a:rPr lang="en-US" altLang="en-US" dirty="0"/>
              <a:t>--group nearby figures together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similarity</a:t>
            </a:r>
            <a:r>
              <a:rPr lang="en-US" altLang="en-US" dirty="0"/>
              <a:t>--group figures that are similar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continuity</a:t>
            </a:r>
            <a:r>
              <a:rPr lang="en-US" altLang="en-US" dirty="0"/>
              <a:t>--perceive continuous patterns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closure</a:t>
            </a:r>
            <a:r>
              <a:rPr lang="en-US" altLang="en-US" dirty="0"/>
              <a:t>--fill in gaps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connectedness</a:t>
            </a:r>
            <a:r>
              <a:rPr lang="en-US" altLang="en-US" dirty="0"/>
              <a:t>--spots, lines, and areas are seen as unit when 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6600CC"/>
                </a:solidFill>
              </a:rPr>
              <a:t>Perceptual Organization</a:t>
            </a:r>
            <a:endParaRPr lang="en-US" altLang="en-US" sz="3600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87630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solidFill>
                  <a:srgbClr val="6600CC"/>
                </a:solidFill>
              </a:rPr>
              <a:t>Figure and Ground--</a:t>
            </a:r>
            <a:r>
              <a:rPr lang="en-US" altLang="en-US" dirty="0"/>
              <a:t>organization of the visual field into objects (figures) that stand out from their surroundings (ground)</a:t>
            </a:r>
          </a:p>
        </p:txBody>
      </p:sp>
      <p:pic>
        <p:nvPicPr>
          <p:cNvPr id="45065" name="Picture 9" descr="\\Bfw_1\shares\New_Media\Public\Worth Sites in progress\Myers Psychology 7E\Image and Lecture Gallery\figure-06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4038600" cy="3208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545</Words>
  <Application>Microsoft Office PowerPoint</Application>
  <PresentationFormat>On-screen Show (4:3)</PresentationFormat>
  <Paragraphs>161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Monotype Sorts</vt:lpstr>
      <vt:lpstr>Tahoma</vt:lpstr>
      <vt:lpstr>Times New Roman</vt:lpstr>
      <vt:lpstr>Wingdings</vt:lpstr>
      <vt:lpstr>Contemporary Portrait</vt:lpstr>
      <vt:lpstr>Perception</vt:lpstr>
      <vt:lpstr>Experience and Perception</vt:lpstr>
      <vt:lpstr>Perception and Moods</vt:lpstr>
      <vt:lpstr>Muller-Lyer Illusion pg. 36 text</vt:lpstr>
      <vt:lpstr>Perceptual Illusions</vt:lpstr>
      <vt:lpstr>Perceptual Illusions</vt:lpstr>
      <vt:lpstr>Perceptual  Organization: Gestalt</vt:lpstr>
      <vt:lpstr>Perceptual  Organization: Gestalt</vt:lpstr>
      <vt:lpstr>Perceptual Organization</vt:lpstr>
      <vt:lpstr>Perceptual Organization: Grouping Principles</vt:lpstr>
      <vt:lpstr>Perceptual Organization: Closure</vt:lpstr>
      <vt:lpstr>Perceptual Organization: Grouping Principles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Organization: Depth Perception</vt:lpstr>
      <vt:lpstr>Perceptual Constancy</vt:lpstr>
      <vt:lpstr>Perceptual Organization</vt:lpstr>
      <vt:lpstr>Perceptual Organization:  Size-Distance Relationship</vt:lpstr>
      <vt:lpstr>Sensory Restriction: Blakemore &amp; Cooper, 1970</vt:lpstr>
      <vt:lpstr>Perception and the Human Factor  </vt:lpstr>
      <vt:lpstr>Perceptual Set:  Human Factors</vt:lpstr>
      <vt:lpstr>Is There Extrasensory Perception?  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</dc:title>
  <dc:creator>Preferred Customer</dc:creator>
  <cp:lastModifiedBy>Mark Sweeney</cp:lastModifiedBy>
  <cp:revision>78</cp:revision>
  <cp:lastPrinted>2000-07-23T17:33:04Z</cp:lastPrinted>
  <dcterms:created xsi:type="dcterms:W3CDTF">1998-07-07T15:26:24Z</dcterms:created>
  <dcterms:modified xsi:type="dcterms:W3CDTF">2015-08-12T13:43:04Z</dcterms:modified>
</cp:coreProperties>
</file>