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g" ContentType="video/mpe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27"/>
  </p:notesMasterIdLst>
  <p:sldIdLst>
    <p:sldId id="256" r:id="rId2"/>
    <p:sldId id="257" r:id="rId3"/>
    <p:sldId id="260" r:id="rId4"/>
    <p:sldId id="261" r:id="rId5"/>
    <p:sldId id="262" r:id="rId6"/>
    <p:sldId id="263" r:id="rId7"/>
    <p:sldId id="281" r:id="rId8"/>
    <p:sldId id="264" r:id="rId9"/>
    <p:sldId id="265" r:id="rId10"/>
    <p:sldId id="279" r:id="rId11"/>
    <p:sldId id="266" r:id="rId12"/>
    <p:sldId id="267" r:id="rId13"/>
    <p:sldId id="258" r:id="rId14"/>
    <p:sldId id="268" r:id="rId15"/>
    <p:sldId id="269" r:id="rId16"/>
    <p:sldId id="270" r:id="rId17"/>
    <p:sldId id="271" r:id="rId18"/>
    <p:sldId id="280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4643" autoAdjust="0"/>
  </p:normalViewPr>
  <p:slideViewPr>
    <p:cSldViewPr>
      <p:cViewPr>
        <p:scale>
          <a:sx n="75" d="100"/>
          <a:sy n="75" d="100"/>
        </p:scale>
        <p:origin x="-366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9CA8A543-F0DA-4EDF-8F17-F65AD1483496}" type="datetimeFigureOut">
              <a:rPr lang="en-US"/>
              <a:pPr>
                <a:defRPr/>
              </a:pPr>
              <a:t>1/28/2013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7400B58B-B146-494C-96FE-C119B4B73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9861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Medieval alchemists believed there were only 4 elements</a:t>
            </a:r>
          </a:p>
          <a:p>
            <a:pPr lvl="1">
              <a:spcBef>
                <a:spcPct val="0"/>
              </a:spcBef>
            </a:pPr>
            <a:r>
              <a:rPr lang="en-US" smtClean="0"/>
              <a:t>Earth, fire, water, and air</a:t>
            </a:r>
          </a:p>
          <a:p>
            <a:pPr lvl="1">
              <a:spcBef>
                <a:spcPct val="0"/>
              </a:spcBef>
            </a:pPr>
            <a:r>
              <a:rPr lang="en-US" smtClean="0"/>
              <a:t>Element- object that can not be chemically broken down any further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919B090-CBA6-41D9-9382-AA8D565530C7}" type="slidenum">
              <a:rPr lang="en-US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white">
            <a:xfrm>
              <a:off x="0" y="720"/>
              <a:ext cx="5760" cy="864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white">
            <a:xfrm>
              <a:off x="0" y="4080"/>
              <a:ext cx="5760" cy="24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7" name="Picture 5" descr="URBBANND"/>
            <p:cNvPicPr>
              <a:picLocks noChangeAspect="1" noChangeArrowheads="1"/>
            </p:cNvPicPr>
            <p:nvPr/>
          </p:nvPicPr>
          <p:blipFill>
            <a:blip r:embed="rId2" cstate="print"/>
            <a:srcRect l="5824" t="8493" r="35922"/>
            <a:stretch>
              <a:fillRect/>
            </a:stretch>
          </p:blipFill>
          <p:spPr bwMode="ltGray">
            <a:xfrm>
              <a:off x="0" y="0"/>
              <a:ext cx="5760" cy="9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41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24384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7B9A807-4425-4E74-BF52-AD24176533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836FF-44FF-464A-BBFE-3F08B0419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533400"/>
            <a:ext cx="19431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56769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6E4626-5741-4F30-A737-5E76332FEF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93DC9-28DB-4680-B76F-44FF2B97E4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16541-7AD8-4BB4-A7DD-4B1825436F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9BDBE-AAEB-4009-BD19-A9AC43BFF3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554F37-1087-45F9-8308-F274A943C7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F2050-DE18-43FD-A1C4-B4C505C4C4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CCE47-2FA1-4F4E-96FE-03D8344A45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2B67D-192C-4AD1-917D-3EE980B600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2EF28-714A-472B-B3C5-CA12EC8259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6387" name="Rectangle 3"/>
            <p:cNvSpPr>
              <a:spLocks noChangeArrowheads="1"/>
            </p:cNvSpPr>
            <p:nvPr/>
          </p:nvSpPr>
          <p:spPr bwMode="white">
            <a:xfrm>
              <a:off x="0" y="0"/>
              <a:ext cx="5760" cy="120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88" name="Rectangle 4"/>
            <p:cNvSpPr>
              <a:spLocks noChangeArrowheads="1"/>
            </p:cNvSpPr>
            <p:nvPr/>
          </p:nvSpPr>
          <p:spPr bwMode="white">
            <a:xfrm>
              <a:off x="0" y="4080"/>
              <a:ext cx="5760" cy="24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2058" name="Picture 5" descr="URBBANND"/>
            <p:cNvPicPr>
              <a:picLocks noChangeAspect="1" noChangeArrowheads="1"/>
            </p:cNvPicPr>
            <p:nvPr/>
          </p:nvPicPr>
          <p:blipFill>
            <a:blip r:embed="rId13" cstate="print"/>
            <a:srcRect t="66667"/>
            <a:stretch>
              <a:fillRect/>
            </a:stretch>
          </p:blipFill>
          <p:spPr bwMode="ltGray">
            <a:xfrm>
              <a:off x="0" y="0"/>
              <a:ext cx="57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39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639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9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9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A4E9D441-3194-47B5-B31B-F2BB15E3CF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Ü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30000"/>
        <a:buBlip>
          <a:blip r:embed="rId14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w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15000"/>
        <a:buBlip>
          <a:blip r:embed="rId14"/>
        </a:buBlip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115000"/>
        <a:buBlip>
          <a:blip r:embed="rId14"/>
        </a:buBlip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115000"/>
        <a:buBlip>
          <a:blip r:embed="rId14"/>
        </a:buBlip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115000"/>
        <a:buBlip>
          <a:blip r:embed="rId14"/>
        </a:buBlip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115000"/>
        <a:buBlip>
          <a:blip r:embed="rId14"/>
        </a:buBlip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en.wikipedia.org/wiki/Image:GodfreyKneller-IsaacNewton-1689.jpg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en.wikipedia.org/wiki/Image:William_Harvey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http://www.eyedesignbook.com/ch5/fig5-03TN.jpg&amp;imgrefurl=http://www.eyedesignbook.com/ch5/eyech5-ab.html&amp;h=467&amp;w=300&amp;sz=24&amp;hl=en&amp;start=1&amp;tbnid=4Q6zBXmQWk9y1M:&amp;tbnh=128&amp;tbnw=82&amp;prev=/images?q=early+microscope&amp;svnum=10&amp;hl=en&amp;safe=vss&amp;sa=N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hyperlink" Target="http://www.swva.net/fred1st/2spiro.jpg" TargetMode="Externa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ark\Videos\school%20videos\Beggin%20Strips.wmv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828800" y="1752600"/>
            <a:ext cx="5943600" cy="13112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1218930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>
            <a:spAutoFit/>
            <a:flatTx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4000" i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oadway" pitchFamily="82" charset="0"/>
              </a:rPr>
              <a:t>Science and the Age of Reason</a:t>
            </a:r>
            <a:endParaRPr lang="en-US" sz="4000"/>
          </a:p>
        </p:txBody>
      </p:sp>
      <p:sp>
        <p:nvSpPr>
          <p:cNvPr id="1029" name="Line 8"/>
          <p:cNvSpPr>
            <a:spLocks noChangeShapeType="1"/>
          </p:cNvSpPr>
          <p:nvPr/>
        </p:nvSpPr>
        <p:spPr bwMode="auto">
          <a:xfrm flipV="1">
            <a:off x="1066800" y="3048000"/>
            <a:ext cx="807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060" name="Object 12"/>
          <p:cNvGraphicFramePr>
            <a:graphicFrameLocks noChangeAspect="1"/>
          </p:cNvGraphicFramePr>
          <p:nvPr/>
        </p:nvGraphicFramePr>
        <p:xfrm>
          <a:off x="4038600" y="3429000"/>
          <a:ext cx="1409700" cy="260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Clip" r:id="rId3" imgW="1409760" imgH="2600280" progId="">
                  <p:embed/>
                </p:oleObj>
              </mc:Choice>
              <mc:Fallback>
                <p:oleObj name="Clip" r:id="rId3" imgW="1409760" imgH="2600280" progId="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3429000"/>
                        <a:ext cx="1409700" cy="2600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1660525" y="3619500"/>
            <a:ext cx="958850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Bacon</a:t>
            </a:r>
          </a:p>
          <a:p>
            <a:pPr eaLnBrk="0" hangingPunct="0">
              <a:defRPr/>
            </a:pPr>
            <a:r>
              <a:rPr lang="en-US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Galileo</a:t>
            </a:r>
          </a:p>
          <a:p>
            <a:pPr eaLnBrk="0" hangingPunct="0">
              <a:defRPr/>
            </a:pPr>
            <a:r>
              <a:rPr lang="en-US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Kepler</a:t>
            </a:r>
          </a:p>
          <a:p>
            <a:pPr eaLnBrk="0" hangingPunct="0">
              <a:defRPr/>
            </a:pPr>
            <a:r>
              <a:rPr lang="en-US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Boyle</a:t>
            </a:r>
          </a:p>
          <a:p>
            <a:pPr eaLnBrk="0" hangingPunct="0">
              <a:defRPr/>
            </a:pPr>
            <a:r>
              <a:rPr lang="en-US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Franklin</a:t>
            </a:r>
          </a:p>
          <a:p>
            <a:pPr eaLnBrk="0" hangingPunct="0">
              <a:defRPr/>
            </a:pPr>
            <a:r>
              <a:rPr lang="en-US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Harvey</a:t>
            </a:r>
          </a:p>
          <a:p>
            <a:pPr eaLnBrk="0" hangingPunct="0">
              <a:defRPr/>
            </a:pPr>
            <a:r>
              <a:rPr lang="en-US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Ptolemy</a:t>
            </a:r>
          </a:p>
          <a:p>
            <a:pPr eaLnBrk="0" hangingPunct="0">
              <a:defRPr/>
            </a:pPr>
            <a:r>
              <a:rPr lang="en-US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Newton</a:t>
            </a:r>
          </a:p>
          <a:p>
            <a:pPr eaLnBrk="0" hangingPunct="0">
              <a:defRPr/>
            </a:pPr>
            <a:r>
              <a:rPr lang="en-US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6537325" y="3810000"/>
            <a:ext cx="137795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Diderot</a:t>
            </a:r>
          </a:p>
          <a:p>
            <a:pPr eaLnBrk="0" hangingPunct="0">
              <a:defRPr/>
            </a:pPr>
            <a:r>
              <a:rPr lang="en-US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Hobbes</a:t>
            </a:r>
          </a:p>
          <a:p>
            <a:pPr eaLnBrk="0" hangingPunct="0">
              <a:defRPr/>
            </a:pPr>
            <a:r>
              <a:rPr lang="en-US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Locke</a:t>
            </a:r>
          </a:p>
          <a:p>
            <a:pPr eaLnBrk="0" hangingPunct="0">
              <a:defRPr/>
            </a:pPr>
            <a:r>
              <a:rPr lang="en-US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Rousseau</a:t>
            </a:r>
          </a:p>
          <a:p>
            <a:pPr eaLnBrk="0" hangingPunct="0">
              <a:defRPr/>
            </a:pPr>
            <a:r>
              <a:rPr lang="en-US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Montesquieu</a:t>
            </a:r>
          </a:p>
          <a:p>
            <a:pPr eaLnBrk="0" hangingPunct="0">
              <a:defRPr/>
            </a:pPr>
            <a:r>
              <a:rPr lang="en-US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Voltaire</a:t>
            </a:r>
          </a:p>
          <a:p>
            <a:pPr eaLnBrk="0" hangingPunct="0">
              <a:defRPr/>
            </a:pPr>
            <a:r>
              <a:rPr lang="en-US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Kant</a:t>
            </a:r>
          </a:p>
          <a:p>
            <a:pPr eaLnBrk="0" hangingPunct="0">
              <a:defRPr/>
            </a:pPr>
            <a:endParaRPr lang="en-US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66" name="Rectangle 18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1033" name="Rectangle 19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dirty="0" smtClean="0"/>
              <a:t>.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alileo's Battle for the Heavens 1_mpeg1video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43" y="76200"/>
            <a:ext cx="9155244" cy="6240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Newton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886200"/>
            <a:ext cx="7772400" cy="2209800"/>
          </a:xfrm>
        </p:spPr>
        <p:txBody>
          <a:bodyPr/>
          <a:lstStyle/>
          <a:p>
            <a:pPr eaLnBrk="1" hangingPunct="1"/>
            <a:r>
              <a:rPr lang="en-US" smtClean="0"/>
              <a:t>Born in England in 1642- the year Galileo died</a:t>
            </a:r>
          </a:p>
          <a:p>
            <a:pPr eaLnBrk="1" hangingPunct="1"/>
            <a:r>
              <a:rPr lang="en-US" smtClean="0"/>
              <a:t>Taught math at Cambridge University</a:t>
            </a:r>
          </a:p>
          <a:p>
            <a:pPr eaLnBrk="1" hangingPunct="1"/>
            <a:endParaRPr lang="en-US" smtClean="0"/>
          </a:p>
        </p:txBody>
      </p:sp>
      <p:pic>
        <p:nvPicPr>
          <p:cNvPr id="11268" name="Picture 5" descr="Sir Isaac Newton at 46 in Godfrey Kneller's 1689 portrait">
            <a:hlinkClick r:id="rId2" tooltip="Sir Isaac Newton at 46 in Godfrey Kneller's 1689 portrait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04800"/>
            <a:ext cx="261143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  <p:bldP spid="11267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myths_gravity_space2_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52400"/>
            <a:ext cx="234315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60400"/>
            <a:ext cx="3657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Newton’s Laws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981200"/>
            <a:ext cx="8686800" cy="4724400"/>
          </a:xfrm>
        </p:spPr>
        <p:txBody>
          <a:bodyPr/>
          <a:lstStyle/>
          <a:p>
            <a:pPr eaLnBrk="1" hangingPunct="1"/>
            <a:r>
              <a:rPr lang="en-US" dirty="0" smtClean="0"/>
              <a:t>Worked out math formulas that explained gravity</a:t>
            </a:r>
          </a:p>
          <a:p>
            <a:pPr lvl="1" eaLnBrk="1" hangingPunct="1"/>
            <a:r>
              <a:rPr lang="en-US" dirty="0" smtClean="0"/>
              <a:t>Every planet has a force called gravity that pulls it toward it</a:t>
            </a:r>
          </a:p>
          <a:p>
            <a:pPr lvl="1" eaLnBrk="1" hangingPunct="1"/>
            <a:r>
              <a:rPr lang="en-US" dirty="0" smtClean="0"/>
              <a:t>Gravity strength depends on mass of planet (size and weight) and how far it is from another object</a:t>
            </a:r>
          </a:p>
          <a:p>
            <a:pPr lvl="1" eaLnBrk="1" hangingPunct="1"/>
            <a:r>
              <a:rPr lang="en-US" dirty="0" smtClean="0"/>
              <a:t>Since earth has more mass than moon it has more gravity, so things weigh more</a:t>
            </a:r>
          </a:p>
          <a:p>
            <a:pPr lvl="1" eaLnBrk="1" hangingPunct="1"/>
            <a:r>
              <a:rPr lang="en-US" dirty="0" smtClean="0"/>
              <a:t>Gravity is the reason planets stay in orbit</a:t>
            </a:r>
          </a:p>
          <a:p>
            <a:pPr lvl="1" eaLnBrk="1" hangingPunct="1"/>
            <a:r>
              <a:rPr lang="en-US" dirty="0" smtClean="0"/>
              <a:t>Sun’s gravity holds earth near it and keeps it from flying into space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  <p:bldP spid="12292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Several Branches of Science Move Forward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Improved Mathematics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Modern Math began in Christian world after 1100 AD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/>
              <a:t>Merchants and scholars began using Arabic numbers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/>
              <a:t>Decimal system was perfected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/>
              <a:t>Math symbols (+, -, X, /, =, ) came into use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John Napier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/>
              <a:t>A Scotsman who invented logarithms- short way of doing calculations with very large numbers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/>
              <a:t>Reduced the time needed to solve hard problems</a:t>
            </a:r>
          </a:p>
          <a:p>
            <a:pPr lvl="1"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mtClean="0"/>
          </a:p>
        </p:txBody>
      </p:sp>
      <p:pic>
        <p:nvPicPr>
          <p:cNvPr id="13316" name="Picture 4" descr="imag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0" y="609600"/>
            <a:ext cx="133508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13315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8839200" cy="5410200"/>
          </a:xfrm>
        </p:spPr>
        <p:txBody>
          <a:bodyPr/>
          <a:lstStyle/>
          <a:p>
            <a:pPr eaLnBrk="1" hangingPunct="1"/>
            <a:r>
              <a:rPr lang="en-US" dirty="0" smtClean="0"/>
              <a:t>During the 17</a:t>
            </a:r>
            <a:r>
              <a:rPr lang="en-US" baseline="30000" dirty="0" smtClean="0"/>
              <a:t>th</a:t>
            </a:r>
            <a:r>
              <a:rPr lang="en-US" dirty="0" smtClean="0"/>
              <a:t> Century science was becoming more exact because of new and more accurate tools for observing and measuring</a:t>
            </a:r>
          </a:p>
          <a:p>
            <a:pPr lvl="1" eaLnBrk="1" hangingPunct="1"/>
            <a:r>
              <a:rPr lang="en-US" dirty="0" smtClean="0"/>
              <a:t>Mercury barometer used to measure air pressure- began being used in forecasting weather</a:t>
            </a:r>
          </a:p>
          <a:p>
            <a:pPr lvl="1" eaLnBrk="1" hangingPunct="1"/>
            <a:r>
              <a:rPr lang="en-US" dirty="0" smtClean="0"/>
              <a:t>Mercury thermometer used for accurate temperature gauge (Fahrenheit)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Experiments in Modern Chemistry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8686800" cy="4648200"/>
          </a:xfrm>
        </p:spPr>
        <p:txBody>
          <a:bodyPr/>
          <a:lstStyle/>
          <a:p>
            <a:pPr eaLnBrk="1" hangingPunct="1"/>
            <a:r>
              <a:rPr lang="en-US" dirty="0" smtClean="0"/>
              <a:t>No scientific base until the 17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</a:p>
          <a:p>
            <a:pPr eaLnBrk="1" hangingPunct="1"/>
            <a:r>
              <a:rPr lang="en-US" dirty="0" smtClean="0"/>
              <a:t>Medieval alchemists believed there were 		only 4 elements</a:t>
            </a:r>
          </a:p>
          <a:p>
            <a:pPr lvl="1" eaLnBrk="1" hangingPunct="1"/>
            <a:r>
              <a:rPr lang="en-US" dirty="0" smtClean="0"/>
              <a:t>Earth, fire, water, and air</a:t>
            </a:r>
          </a:p>
          <a:p>
            <a:pPr lvl="1" eaLnBrk="1" hangingPunct="1"/>
            <a:r>
              <a:rPr lang="en-US" dirty="0" smtClean="0"/>
              <a:t>Element- object that can not be chemically broken down any further</a:t>
            </a:r>
          </a:p>
          <a:p>
            <a:pPr eaLnBrk="1" hangingPunct="1"/>
            <a:r>
              <a:rPr lang="en-US" dirty="0" smtClean="0"/>
              <a:t>Robert Boyle- 1</a:t>
            </a:r>
            <a:r>
              <a:rPr lang="en-US" baseline="30000" dirty="0" smtClean="0"/>
              <a:t>st</a:t>
            </a:r>
            <a:r>
              <a:rPr lang="en-US" dirty="0" smtClean="0"/>
              <a:t> to use scientific method in chemistry</a:t>
            </a:r>
          </a:p>
          <a:p>
            <a:pPr lvl="1" eaLnBrk="1" hangingPunct="1"/>
            <a:r>
              <a:rPr lang="en-US" dirty="0" smtClean="0"/>
              <a:t>Proved air wasn’t an element because it was made of several gases</a:t>
            </a:r>
          </a:p>
        </p:txBody>
      </p:sp>
      <p:pic>
        <p:nvPicPr>
          <p:cNvPr id="15364" name="Picture 5" descr="Image:Robert Boy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1371600"/>
            <a:ext cx="177165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  <p:bldP spid="1536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Physicists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William Gilbert- doctor to Queen Elizabeth I</a:t>
            </a:r>
          </a:p>
          <a:p>
            <a:pPr lvl="1" eaLnBrk="1" hangingPunct="1"/>
            <a:r>
              <a:rPr lang="en-US" dirty="0" smtClean="0"/>
              <a:t>Wrote book about how a compass needle works</a:t>
            </a:r>
          </a:p>
          <a:p>
            <a:pPr lvl="1" eaLnBrk="1" hangingPunct="1"/>
            <a:r>
              <a:rPr lang="en-US" dirty="0" smtClean="0"/>
              <a:t>Studied static electricity</a:t>
            </a:r>
          </a:p>
          <a:p>
            <a:pPr eaLnBrk="1" hangingPunct="1"/>
            <a:r>
              <a:rPr lang="en-US" dirty="0" smtClean="0"/>
              <a:t>Ben Franklin- 1</a:t>
            </a:r>
            <a:r>
              <a:rPr lang="en-US" baseline="30000" dirty="0" smtClean="0"/>
              <a:t>st</a:t>
            </a:r>
            <a:r>
              <a:rPr lang="en-US" dirty="0" smtClean="0"/>
              <a:t> important American scientist</a:t>
            </a:r>
          </a:p>
          <a:p>
            <a:pPr lvl="1" eaLnBrk="1" hangingPunct="1"/>
            <a:r>
              <a:rPr lang="en-US" dirty="0" smtClean="0"/>
              <a:t>Believed lightning like static electricity</a:t>
            </a:r>
          </a:p>
          <a:p>
            <a:pPr lvl="1" eaLnBrk="1" hangingPunct="1"/>
            <a:r>
              <a:rPr lang="en-US" dirty="0" smtClean="0"/>
              <a:t>Proved with kite and key in electrical storm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  <p:bldP spid="16387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" descr="William Harvey">
            <a:hlinkClick r:id="rId2" tooltip="William Harvey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77100" y="2971800"/>
            <a:ext cx="17145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Medical Knowledge Grew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981200"/>
            <a:ext cx="88392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Vesalius- began study of anatomy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Gathered dead bodies to study anatomy- sometimes robbed gallows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to correctly describe anatomy of humans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Became personal doctor of Charles V (HRE)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William Harvey- explained blood circulation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Experimented with fish, frogs, and birds to see</a:t>
            </a:r>
            <a:br>
              <a:rPr lang="en-US" dirty="0" smtClean="0"/>
            </a:br>
            <a:r>
              <a:rPr lang="en-US" dirty="0" smtClean="0"/>
              <a:t>how heart works and if blood moves in continuous stream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Wrote a book describing how heart pumps blood thru body</a:t>
            </a:r>
          </a:p>
        </p:txBody>
      </p:sp>
      <p:pic>
        <p:nvPicPr>
          <p:cNvPr id="17413" name="Picture 5" descr="vesali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0"/>
            <a:ext cx="169227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4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4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  <p:bldP spid="17412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0105"/>
            <a:ext cx="3886200" cy="6817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324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762000"/>
            <a:ext cx="7772400" cy="4114800"/>
          </a:xfrm>
        </p:spPr>
        <p:txBody>
          <a:bodyPr/>
          <a:lstStyle/>
          <a:p>
            <a:pPr eaLnBrk="1" hangingPunct="1"/>
            <a:r>
              <a:rPr lang="en-US" dirty="0" smtClean="0"/>
              <a:t>Leeuwenhoek</a:t>
            </a:r>
          </a:p>
          <a:p>
            <a:pPr lvl="1" eaLnBrk="1" hangingPunct="1"/>
            <a:r>
              <a:rPr lang="en-US" dirty="0" smtClean="0"/>
              <a:t>Saw first bacteria</a:t>
            </a:r>
          </a:p>
          <a:p>
            <a:pPr lvl="1" eaLnBrk="1" hangingPunct="1"/>
            <a:r>
              <a:rPr lang="en-US" dirty="0" smtClean="0"/>
              <a:t>Made his own microscope</a:t>
            </a:r>
          </a:p>
          <a:p>
            <a:pPr lvl="1" eaLnBrk="1" hangingPunct="1"/>
            <a:r>
              <a:rPr lang="en-US" dirty="0" smtClean="0"/>
              <a:t>Saw red blood corpuscles, 					bacteria, and other tiny forms 				of life</a:t>
            </a:r>
          </a:p>
          <a:p>
            <a:pPr eaLnBrk="1" hangingPunct="1"/>
            <a:endParaRPr lang="en-US" dirty="0" smtClean="0"/>
          </a:p>
        </p:txBody>
      </p:sp>
      <p:pic>
        <p:nvPicPr>
          <p:cNvPr id="18435" name="Picture 5" descr="leeuwenhoek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533400"/>
            <a:ext cx="323850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7" descr="fig5-03T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3429000"/>
            <a:ext cx="200342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9" descr="2spiro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3743325"/>
            <a:ext cx="2895600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2000"/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2000"/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2000"/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Development of the Scientific Method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Sir Francis Bacon</a:t>
            </a:r>
          </a:p>
          <a:p>
            <a:pPr lvl="1" eaLnBrk="1" hangingPunct="1"/>
            <a:r>
              <a:rPr lang="en-US" dirty="0" smtClean="0"/>
              <a:t>16</a:t>
            </a:r>
            <a:r>
              <a:rPr lang="en-US" baseline="30000" dirty="0" smtClean="0"/>
              <a:t>th</a:t>
            </a:r>
            <a:r>
              <a:rPr lang="en-US" dirty="0" smtClean="0"/>
              <a:t> century English philosopher</a:t>
            </a:r>
          </a:p>
          <a:p>
            <a:pPr lvl="1" eaLnBrk="1" hangingPunct="1"/>
            <a:r>
              <a:rPr lang="en-US" dirty="0" smtClean="0"/>
              <a:t>Urged all scientists to experiment, 			observe, and write results</a:t>
            </a:r>
          </a:p>
          <a:p>
            <a:pPr lvl="1" eaLnBrk="1" hangingPunct="1"/>
            <a:r>
              <a:rPr lang="en-US" dirty="0" smtClean="0"/>
              <a:t>Info found this way led to explanations that could be tested by repeating the experiment</a:t>
            </a:r>
          </a:p>
        </p:txBody>
      </p:sp>
      <p:pic>
        <p:nvPicPr>
          <p:cNvPr id="6152" name="Picture 8" descr="baconfra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4495800"/>
            <a:ext cx="1752600" cy="2074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eggin Strips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791200" y="9144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96" decel="100000" fill="hold"/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1796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96" decel="100000" fill="hold"/>
                                        <p:tgtEl>
                                          <p:spTgt spid="6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1796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796" decel="100000" fill="hold"/>
                                        <p:tgtEl>
                                          <p:spTgt spid="6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1796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61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1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96" decel="100000" fill="hold"/>
                                        <p:tgtEl>
                                          <p:spTgt spid="61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1796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146" grpId="0"/>
      <p:bldP spid="6151" grpId="0" uiExpand="1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4000" smtClean="0"/>
              <a:t>Scientific Method Used in Many Fields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John Locke- English</a:t>
            </a:r>
          </a:p>
          <a:p>
            <a:pPr lvl="1" eaLnBrk="1" hangingPunct="1"/>
            <a:r>
              <a:rPr lang="en-US" dirty="0" smtClean="0"/>
              <a:t>Believed progress was certain if people used minds to reason things thru</a:t>
            </a:r>
          </a:p>
          <a:p>
            <a:pPr lvl="1" eaLnBrk="1" hangingPunct="1"/>
            <a:r>
              <a:rPr lang="en-US" dirty="0" smtClean="0"/>
              <a:t>Wrote about inalienable rights of life, liberty and </a:t>
            </a:r>
            <a:r>
              <a:rPr lang="en-US" dirty="0" smtClean="0">
                <a:solidFill>
                  <a:srgbClr val="FF0000"/>
                </a:solidFill>
              </a:rPr>
              <a:t>property</a:t>
            </a:r>
          </a:p>
          <a:p>
            <a:pPr lvl="1" eaLnBrk="1" hangingPunct="1"/>
            <a:r>
              <a:rPr lang="en-US" dirty="0" smtClean="0"/>
              <a:t>American Revolution based the Declaration of Independence on his beliefs</a:t>
            </a:r>
          </a:p>
        </p:txBody>
      </p:sp>
      <p:pic>
        <p:nvPicPr>
          <p:cNvPr id="19458" name="Picture 2" descr="C:\Users\Mark\AppData\Local\Microsoft\Windows\Temporary Internet Files\Content.IE5\NXQP5O5L\MC90015005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4876800"/>
            <a:ext cx="2406901" cy="18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/>
      <p:bldP spid="19459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Montesquieu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French founder of political science</a:t>
            </a:r>
          </a:p>
          <a:p>
            <a:pPr eaLnBrk="1" hangingPunct="1">
              <a:defRPr/>
            </a:pPr>
            <a:r>
              <a:rPr lang="en-US" dirty="0" smtClean="0"/>
              <a:t> called for separation of powers in government on which the US Constitution is based on</a:t>
            </a:r>
          </a:p>
          <a:p>
            <a:pPr lvl="1"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executive</a:t>
            </a:r>
            <a:endParaRPr lang="en-US" dirty="0" smtClean="0"/>
          </a:p>
          <a:p>
            <a:pPr lvl="1"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 legislative</a:t>
            </a:r>
          </a:p>
          <a:p>
            <a:pPr lvl="1"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 judicial</a:t>
            </a:r>
          </a:p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15362" name="Picture 2" descr="C:\Users\Mark\AppData\Local\Microsoft\Windows\Temporary Internet Files\Content.IE5\23M4GTQX\MC90015001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3581400"/>
            <a:ext cx="3381469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6000" dirty="0" smtClean="0"/>
              <a:t>Voltaire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attacked the follies of his time in books and plays</a:t>
            </a:r>
          </a:p>
          <a:p>
            <a:pPr eaLnBrk="1" hangingPunct="1">
              <a:defRPr/>
            </a:pPr>
            <a:r>
              <a:rPr lang="en-US" dirty="0" smtClean="0"/>
              <a:t> influenced religious toleration</a:t>
            </a:r>
          </a:p>
          <a:p>
            <a:pPr marL="342900" lvl="1" indent="-342900" eaLnBrk="1" hangingPunct="1">
              <a:buClr>
                <a:schemeClr val="accent1"/>
              </a:buClr>
              <a:buSzPct val="80000"/>
              <a:buFont typeface="Wingdings" pitchFamily="2" charset="2"/>
              <a:buChar char="Ü"/>
              <a:defRPr/>
            </a:pPr>
            <a:r>
              <a:rPr lang="en-US" dirty="0" smtClean="0">
                <a:ea typeface="+mn-ea"/>
                <a:cs typeface="+mn-cs"/>
              </a:rPr>
              <a:t> accepted the Deistic Movement- </a:t>
            </a:r>
            <a:r>
              <a:rPr lang="en-US" dirty="0" smtClean="0"/>
              <a:t>(God is like a clockmaker)- </a:t>
            </a:r>
            <a:endParaRPr lang="en-US" dirty="0" smtClean="0">
              <a:ea typeface="+mn-ea"/>
              <a:cs typeface="+mn-cs"/>
            </a:endParaRPr>
          </a:p>
          <a:p>
            <a:pPr lvl="1"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God made the universe and set it up to work by natural laws</a:t>
            </a:r>
          </a:p>
          <a:p>
            <a:pPr lvl="1"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he leaves it alone-</a:t>
            </a:r>
          </a:p>
          <a:p>
            <a:pPr lvl="1"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God stays out of daily lives so praying was useless</a:t>
            </a:r>
            <a:endParaRPr lang="en-US" dirty="0" smtClean="0"/>
          </a:p>
        </p:txBody>
      </p:sp>
      <p:pic>
        <p:nvPicPr>
          <p:cNvPr id="16386" name="Picture 2" descr="C:\Users\Mark\AppData\Local\Microsoft\Windows\Temporary Internet Files\Content.IE5\23M4GTQX\MC900036485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381000"/>
            <a:ext cx="1397203" cy="17474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6000" dirty="0" smtClean="0"/>
              <a:t>Rousseau</a:t>
            </a:r>
            <a:endParaRPr lang="en-US" dirty="0" smtClean="0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born in Switzerland</a:t>
            </a:r>
          </a:p>
          <a:p>
            <a:pPr eaLnBrk="1" hangingPunct="1"/>
            <a:r>
              <a:rPr lang="en-US" smtClean="0"/>
              <a:t>stated that before people were “civilized” they were good and pure but society corrupted them</a:t>
            </a:r>
          </a:p>
          <a:p>
            <a:pPr eaLnBrk="1" hangingPunct="1"/>
            <a:r>
              <a:rPr lang="en-US" smtClean="0"/>
              <a:t> could become good by getting back to nature (simplifying their lives)</a:t>
            </a:r>
          </a:p>
          <a:p>
            <a:pPr eaLnBrk="1" hangingPunct="1"/>
            <a:r>
              <a:rPr lang="en-US" smtClean="0"/>
              <a:t> wrote </a:t>
            </a:r>
            <a:r>
              <a:rPr lang="en-US" b="1" smtClean="0"/>
              <a:t>Social Contract</a:t>
            </a:r>
          </a:p>
          <a:p>
            <a:pPr eaLnBrk="1" hangingPunct="1"/>
            <a:r>
              <a:rPr lang="en-US" smtClean="0"/>
              <a:t>influenced Marie Antoinette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531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6000" dirty="0" smtClean="0"/>
              <a:t>Diderot</a:t>
            </a:r>
            <a:endParaRPr lang="en-US" dirty="0" smtClean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felt knowledge would improve the life of mankind </a:t>
            </a:r>
          </a:p>
          <a:p>
            <a:pPr eaLnBrk="1" hangingPunct="1"/>
            <a:r>
              <a:rPr lang="en-US" smtClean="0"/>
              <a:t>spoke out about ignorance and superstition</a:t>
            </a:r>
          </a:p>
          <a:p>
            <a:pPr eaLnBrk="1" hangingPunct="1"/>
            <a:r>
              <a:rPr lang="en-US" smtClean="0"/>
              <a:t>put new learning into a book and called it Encyclopedia</a:t>
            </a:r>
          </a:p>
        </p:txBody>
      </p:sp>
      <p:pic>
        <p:nvPicPr>
          <p:cNvPr id="17410" name="Picture 2" descr="C:\Users\Mark\AppData\Local\Microsoft\Windows\Temporary Internet Files\Content.IE5\NXQP5O5L\MP900305818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4267200"/>
            <a:ext cx="1413256" cy="198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555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6000" dirty="0" smtClean="0"/>
              <a:t>John Howard</a:t>
            </a:r>
            <a:endParaRPr lang="en-US" dirty="0" smtClean="0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improvements in public health and dealing with the insane</a:t>
            </a:r>
          </a:p>
          <a:p>
            <a:pPr eaLnBrk="1" hangingPunct="1"/>
            <a:r>
              <a:rPr lang="en-US" smtClean="0"/>
              <a:t>partly responsible for prison reform</a:t>
            </a:r>
          </a:p>
          <a:p>
            <a:pPr eaLnBrk="1" hangingPunct="1"/>
            <a:r>
              <a:rPr lang="en-US" smtClean="0"/>
              <a:t>believed prisons should be for rehabilitation and  not punishment alone</a:t>
            </a:r>
          </a:p>
        </p:txBody>
      </p:sp>
      <p:pic>
        <p:nvPicPr>
          <p:cNvPr id="18434" name="Picture 2" descr="C:\Users\Mark\AppData\Local\Microsoft\Windows\Temporary Internet Files\Content.IE5\23M4GTQX\MC90039103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1400" y="2667000"/>
            <a:ext cx="716890" cy="873252"/>
          </a:xfrm>
          <a:prstGeom prst="rect">
            <a:avLst/>
          </a:prstGeom>
          <a:noFill/>
        </p:spPr>
      </p:pic>
      <p:pic>
        <p:nvPicPr>
          <p:cNvPr id="18435" name="Picture 3" descr="C:\Users\Mark\AppData\Local\Microsoft\Windows\Temporary Internet Files\Content.IE5\NXQP5O5L\MC90028750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4343400"/>
            <a:ext cx="1453799" cy="1995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579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4000" smtClean="0"/>
              <a:t>The Heliocentric Theory  vs.  	     The Geocentric Theory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Heliocentric Theory- “sun-centered”  --the sun is the center of the universe</a:t>
            </a:r>
          </a:p>
          <a:p>
            <a:pPr eaLnBrk="1" hangingPunct="1"/>
            <a:r>
              <a:rPr lang="en-US" smtClean="0"/>
              <a:t>Geocentric Theory- “earth-centered”--the earth is the center of the universe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1843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Copernicus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981200"/>
            <a:ext cx="8686800" cy="4114800"/>
          </a:xfrm>
        </p:spPr>
        <p:txBody>
          <a:bodyPr/>
          <a:lstStyle/>
          <a:p>
            <a:pPr eaLnBrk="1" hangingPunct="1"/>
            <a:r>
              <a:rPr lang="en-US" smtClean="0"/>
              <a:t>16</a:t>
            </a:r>
            <a:r>
              <a:rPr lang="en-US" baseline="30000" smtClean="0"/>
              <a:t>th</a:t>
            </a:r>
            <a:r>
              <a:rPr lang="en-US" smtClean="0"/>
              <a:t> Century Pole</a:t>
            </a:r>
          </a:p>
          <a:p>
            <a:pPr eaLnBrk="1" hangingPunct="1"/>
            <a:r>
              <a:rPr lang="en-US" smtClean="0"/>
              <a:t>Developed own idea of how sun and planets moved</a:t>
            </a:r>
          </a:p>
          <a:p>
            <a:pPr lvl="1" eaLnBrk="1" hangingPunct="1"/>
            <a:r>
              <a:rPr lang="en-US" smtClean="0"/>
              <a:t>Sun is the center of the Universe</a:t>
            </a:r>
          </a:p>
          <a:p>
            <a:pPr lvl="1" eaLnBrk="1" hangingPunct="1"/>
            <a:r>
              <a:rPr lang="en-US" smtClean="0"/>
              <a:t>Earth and planets move around it</a:t>
            </a:r>
          </a:p>
          <a:p>
            <a:pPr lvl="1" eaLnBrk="1" hangingPunct="1"/>
            <a:r>
              <a:rPr lang="en-US" smtClean="0"/>
              <a:t>Earth turns on axis each day as it makes yearly trip around the sun</a:t>
            </a:r>
          </a:p>
          <a:p>
            <a:pPr lvl="1" eaLnBrk="1" hangingPunct="1"/>
            <a:endParaRPr lang="en-US" smtClean="0"/>
          </a:p>
        </p:txBody>
      </p:sp>
      <p:pic>
        <p:nvPicPr>
          <p:cNvPr id="6148" name="Picture 4" descr="imag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381000"/>
            <a:ext cx="147161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  <p:bldP spid="2253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 smtClean="0"/>
              <a:t>Copernicus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These ideas upset many</a:t>
            </a:r>
          </a:p>
          <a:p>
            <a:pPr eaLnBrk="1" hangingPunct="1"/>
            <a:r>
              <a:rPr lang="en-US" smtClean="0"/>
              <a:t>Many astronomers didn’t believe this because Copernicus didn’t explain other things well (like why didn’t things fly off earth if it was in motion)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2355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Kepler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 astronomer to agree with Copernicus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He formed 3 laws of planetary motion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Planet moves in an oval path called an ellipse- not a circle- while sun stays in place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Planet speeds up when it comes closer to the sun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Time it takes planet to move around sun depends on how close it is to the sun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Couldn’t explain why planets stayed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sz="2800" dirty="0" smtClean="0"/>
              <a:t> fixed in their paths and did not fly off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sz="2800" dirty="0" smtClean="0"/>
              <a:t>into space                               </a:t>
            </a:r>
          </a:p>
        </p:txBody>
      </p:sp>
      <p:pic>
        <p:nvPicPr>
          <p:cNvPr id="8196" name="Picture 4" descr="imag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0"/>
            <a:ext cx="1524000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24579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Kepler's Three laws of orbital motion - Fascinating!_mpeg1video2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396330"/>
            <a:ext cx="9144000" cy="623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6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Galileo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Born in Pisa, Italy in 1564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Became math teacher at Pisa University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Experimented in his lab to prove that things of different weights fall at same speed in absence of air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Went from Pisa University to Padua University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Heard about the telescope and built one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/>
              <a:t>Saw mountains on the moon and stars of the Milky Way</a:t>
            </a:r>
          </a:p>
          <a:p>
            <a:pPr eaLnBrk="1" hangingPunct="1">
              <a:lnSpc>
                <a:spcPct val="90000"/>
              </a:lnSpc>
            </a:pPr>
            <a:endParaRPr lang="en-US" smtClean="0"/>
          </a:p>
        </p:txBody>
      </p:sp>
      <p:pic>
        <p:nvPicPr>
          <p:cNvPr id="9220" name="Picture 7" descr="Image:Galileo.arp.300pi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07275" y="381000"/>
            <a:ext cx="17367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19812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Galileo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6106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Convinced that Copernicus was correct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One reason was because he discovered the moons moving around Jupiter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/>
              <a:t>This proved not all heavenly bodies moved around the earth, so he felt some planets could move around the sun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Told by the Church not to teach or defend the Theory of Copernicus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In his book “Dialogue on the Two Great Systems of the World” he says Copernicus was correct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He was called before the Church court as a result and interrogated. He broke under threat of torture and recanted.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struction">
  <a:themeElements>
    <a:clrScheme name="Construction 1">
      <a:dk1>
        <a:srgbClr val="000000"/>
      </a:dk1>
      <a:lt1>
        <a:srgbClr val="EAE8E2"/>
      </a:lt1>
      <a:dk2>
        <a:srgbClr val="5F5F5F"/>
      </a:dk2>
      <a:lt2>
        <a:srgbClr val="FDBC03"/>
      </a:lt2>
      <a:accent1>
        <a:srgbClr val="A7C1CB"/>
      </a:accent1>
      <a:accent2>
        <a:srgbClr val="A38D77"/>
      </a:accent2>
      <a:accent3>
        <a:srgbClr val="B6B6B6"/>
      </a:accent3>
      <a:accent4>
        <a:srgbClr val="C8C6C1"/>
      </a:accent4>
      <a:accent5>
        <a:srgbClr val="D0DDE2"/>
      </a:accent5>
      <a:accent6>
        <a:srgbClr val="937F6B"/>
      </a:accent6>
      <a:hlink>
        <a:srgbClr val="FFFFCC"/>
      </a:hlink>
      <a:folHlink>
        <a:srgbClr val="FFCC66"/>
      </a:folHlink>
    </a:clrScheme>
    <a:fontScheme name="Construction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nstruction 1">
        <a:dk1>
          <a:srgbClr val="000000"/>
        </a:dk1>
        <a:lt1>
          <a:srgbClr val="EAE8E2"/>
        </a:lt1>
        <a:dk2>
          <a:srgbClr val="5F5F5F"/>
        </a:dk2>
        <a:lt2>
          <a:srgbClr val="FDBC03"/>
        </a:lt2>
        <a:accent1>
          <a:srgbClr val="A7C1CB"/>
        </a:accent1>
        <a:accent2>
          <a:srgbClr val="A38D77"/>
        </a:accent2>
        <a:accent3>
          <a:srgbClr val="B6B6B6"/>
        </a:accent3>
        <a:accent4>
          <a:srgbClr val="C8C6C1"/>
        </a:accent4>
        <a:accent5>
          <a:srgbClr val="D0DDE2"/>
        </a:accent5>
        <a:accent6>
          <a:srgbClr val="937F6B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struction 2">
        <a:dk1>
          <a:srgbClr val="333333"/>
        </a:dk1>
        <a:lt1>
          <a:srgbClr val="FFFFFF"/>
        </a:lt1>
        <a:dk2>
          <a:srgbClr val="B75E31"/>
        </a:dk2>
        <a:lt2>
          <a:srgbClr val="463828"/>
        </a:lt2>
        <a:accent1>
          <a:srgbClr val="E09F98"/>
        </a:accent1>
        <a:accent2>
          <a:srgbClr val="E4D8CA"/>
        </a:accent2>
        <a:accent3>
          <a:srgbClr val="FFFFFF"/>
        </a:accent3>
        <a:accent4>
          <a:srgbClr val="2A2A2A"/>
        </a:accent4>
        <a:accent5>
          <a:srgbClr val="EDCDCA"/>
        </a:accent5>
        <a:accent6>
          <a:srgbClr val="CFC4B7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struction 3">
        <a:dk1>
          <a:srgbClr val="333333"/>
        </a:dk1>
        <a:lt1>
          <a:srgbClr val="FFFFFF"/>
        </a:lt1>
        <a:dk2>
          <a:srgbClr val="4D4D4D"/>
        </a:dk2>
        <a:lt2>
          <a:srgbClr val="000000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2A2A2A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struction 4">
        <a:dk1>
          <a:srgbClr val="000000"/>
        </a:dk1>
        <a:lt1>
          <a:srgbClr val="EAE8E2"/>
        </a:lt1>
        <a:dk2>
          <a:srgbClr val="783A34"/>
        </a:dk2>
        <a:lt2>
          <a:srgbClr val="FFCC99"/>
        </a:lt2>
        <a:accent1>
          <a:srgbClr val="83AAAD"/>
        </a:accent1>
        <a:accent2>
          <a:srgbClr val="A06766"/>
        </a:accent2>
        <a:accent3>
          <a:srgbClr val="BEAEAE"/>
        </a:accent3>
        <a:accent4>
          <a:srgbClr val="C8C6C1"/>
        </a:accent4>
        <a:accent5>
          <a:srgbClr val="C1D2D3"/>
        </a:accent5>
        <a:accent6>
          <a:srgbClr val="915D5C"/>
        </a:accent6>
        <a:hlink>
          <a:srgbClr val="FFFFCC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Designs\Construction.pot</Template>
  <TotalTime>1391</TotalTime>
  <Words>928</Words>
  <Application>Microsoft Office PowerPoint</Application>
  <PresentationFormat>On-screen Show (4:3)</PresentationFormat>
  <Paragraphs>143</Paragraphs>
  <Slides>25</Slides>
  <Notes>1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Construction</vt:lpstr>
      <vt:lpstr>Clip</vt:lpstr>
      <vt:lpstr> </vt:lpstr>
      <vt:lpstr>Development of the Scientific Method</vt:lpstr>
      <vt:lpstr>The Heliocentric Theory  vs.        The Geocentric Theory</vt:lpstr>
      <vt:lpstr>Copernicus</vt:lpstr>
      <vt:lpstr>Copernicus</vt:lpstr>
      <vt:lpstr>Kepler</vt:lpstr>
      <vt:lpstr>PowerPoint Presentation</vt:lpstr>
      <vt:lpstr>Galileo</vt:lpstr>
      <vt:lpstr>Galileo</vt:lpstr>
      <vt:lpstr>PowerPoint Presentation</vt:lpstr>
      <vt:lpstr>Newton</vt:lpstr>
      <vt:lpstr>Newton’s Laws</vt:lpstr>
      <vt:lpstr>Several Branches of Science Move Forward</vt:lpstr>
      <vt:lpstr>PowerPoint Presentation</vt:lpstr>
      <vt:lpstr>Experiments in Modern Chemistry</vt:lpstr>
      <vt:lpstr>Physicists</vt:lpstr>
      <vt:lpstr>Medical Knowledge Grew</vt:lpstr>
      <vt:lpstr>PowerPoint Presentation</vt:lpstr>
      <vt:lpstr>PowerPoint Presentation</vt:lpstr>
      <vt:lpstr>Scientific Method Used in Many Fields</vt:lpstr>
      <vt:lpstr>Montesquieu</vt:lpstr>
      <vt:lpstr>Voltaire</vt:lpstr>
      <vt:lpstr>Rousseau</vt:lpstr>
      <vt:lpstr>Diderot</vt:lpstr>
      <vt:lpstr>John Howard</vt:lpstr>
    </vt:vector>
  </TitlesOfParts>
  <Company>Tuscola CUS District 301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Tuscola High School</dc:creator>
  <cp:lastModifiedBy>Mark Sweeney</cp:lastModifiedBy>
  <cp:revision>39</cp:revision>
  <dcterms:created xsi:type="dcterms:W3CDTF">2001-03-27T22:45:13Z</dcterms:created>
  <dcterms:modified xsi:type="dcterms:W3CDTF">2013-01-28T23:08:44Z</dcterms:modified>
</cp:coreProperties>
</file>