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60" r:id="rId3"/>
    <p:sldId id="257" r:id="rId4"/>
    <p:sldId id="258" r:id="rId5"/>
    <p:sldId id="262" r:id="rId6"/>
    <p:sldId id="264" r:id="rId7"/>
    <p:sldId id="263" r:id="rId8"/>
    <p:sldId id="265" r:id="rId9"/>
    <p:sldId id="266" r:id="rId10"/>
    <p:sldId id="259" r:id="rId11"/>
    <p:sldId id="267"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3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6B566F3-01AD-43AA-ABED-A81D5408FE00}" type="datetimeFigureOut">
              <a:rPr lang="en-US" smtClean="0"/>
              <a:t>9/6/2012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A98DED5-85A8-406F-B1EF-E3980F9D5729}" type="slidenum">
              <a:rPr lang="en-US" smtClean="0"/>
              <a:t>‹#›</a:t>
            </a:fld>
            <a:endParaRPr lang="en-US"/>
          </a:p>
        </p:txBody>
      </p:sp>
    </p:spTree>
    <p:extLst>
      <p:ext uri="{BB962C8B-B14F-4D97-AF65-F5344CB8AC3E}">
        <p14:creationId xmlns:p14="http://schemas.microsoft.com/office/powerpoint/2010/main" val="2503006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ABB937-E742-4800-8128-C88D97ABCEEA}" type="datetimeFigureOut">
              <a:rPr lang="en-US" smtClean="0"/>
              <a:pPr/>
              <a:t>9/6/2012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22B152-419A-4B83-A485-549E2A1FDF1E}" type="slidenum">
              <a:rPr lang="en-US" smtClean="0"/>
              <a:pPr/>
              <a:t>‹#›</a:t>
            </a:fld>
            <a:endParaRPr lang="en-US"/>
          </a:p>
        </p:txBody>
      </p:sp>
    </p:spTree>
    <p:extLst>
      <p:ext uri="{BB962C8B-B14F-4D97-AF65-F5344CB8AC3E}">
        <p14:creationId xmlns:p14="http://schemas.microsoft.com/office/powerpoint/2010/main" val="2874715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your notebooks, take a few moments to answer this question.</a:t>
            </a:r>
          </a:p>
          <a:p>
            <a:r>
              <a:rPr lang="en-US" dirty="0" smtClean="0"/>
              <a:t>A:</a:t>
            </a:r>
            <a:r>
              <a:rPr lang="en-US" baseline="0" dirty="0" smtClean="0"/>
              <a:t> geography</a:t>
            </a:r>
            <a:r>
              <a:rPr lang="en-US" baseline="0" dirty="0" smtClean="0">
                <a:sym typeface="Wingdings" pitchFamily="2" charset="2"/>
              </a:rPr>
              <a:t> less isolation, less predictable river flooding, greater fertile land (differ) </a:t>
            </a:r>
          </a:p>
          <a:p>
            <a:r>
              <a:rPr lang="en-US" baseline="0" dirty="0" smtClean="0">
                <a:sym typeface="Wingdings" pitchFamily="2" charset="2"/>
              </a:rPr>
              <a:t>    society didn’t believe in afterlife (differ), polytheism, education (same), writing</a:t>
            </a:r>
            <a:endParaRPr lang="en-US" dirty="0"/>
          </a:p>
        </p:txBody>
      </p:sp>
      <p:sp>
        <p:nvSpPr>
          <p:cNvPr id="4" name="Slide Number Placeholder 3"/>
          <p:cNvSpPr>
            <a:spLocks noGrp="1"/>
          </p:cNvSpPr>
          <p:nvPr>
            <p:ph type="sldNum" sz="quarter" idx="10"/>
          </p:nvPr>
        </p:nvSpPr>
        <p:spPr/>
        <p:txBody>
          <a:bodyPr/>
          <a:lstStyle/>
          <a:p>
            <a:fld id="{C422B152-419A-4B83-A485-549E2A1FDF1E}"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Fertile</a:t>
            </a:r>
            <a:r>
              <a:rPr lang="en-US" baseline="0" dirty="0" smtClean="0"/>
              <a:t> Crescent begins at the Isthmus of Suez and arcs through Southwest Asia to the Persian Gulf</a:t>
            </a:r>
          </a:p>
          <a:p>
            <a:r>
              <a:rPr lang="en-US" baseline="0" dirty="0" smtClean="0"/>
              <a:t>*the Fertile Crescent had no isolation of natural barriers, unlike Ancient Egypt, which made it prone to many invaders. What about this areas location made it so suitable for invasion? </a:t>
            </a:r>
            <a:endParaRPr lang="en-US" dirty="0"/>
          </a:p>
        </p:txBody>
      </p:sp>
      <p:sp>
        <p:nvSpPr>
          <p:cNvPr id="4" name="Slide Number Placeholder 3"/>
          <p:cNvSpPr>
            <a:spLocks noGrp="1"/>
          </p:cNvSpPr>
          <p:nvPr>
            <p:ph type="sldNum" sz="quarter" idx="10"/>
          </p:nvPr>
        </p:nvSpPr>
        <p:spPr/>
        <p:txBody>
          <a:bodyPr/>
          <a:lstStyle/>
          <a:p>
            <a:fld id="{C422B152-419A-4B83-A485-549E2A1FDF1E}"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baseline="0" dirty="0" smtClean="0"/>
              <a:t>The flooding of the Tigris and Euphrates Rivers was very unpredictable, unlike the Nile.  How would this impact religion of the people of the Fertile Crescent?</a:t>
            </a:r>
          </a:p>
          <a:p>
            <a:r>
              <a:rPr lang="en-US" baseline="0" dirty="0" smtClean="0"/>
              <a:t>*tribes of wandering herders would travel throughout the Fertile Crescent, living off the grasses and other plant life. They would invade the areas of the valley, building empires along the way. As the people of these empires grew weak, new invaders would conquer them, building their own new empires.</a:t>
            </a:r>
          </a:p>
          <a:p>
            <a:endParaRPr lang="en-US" dirty="0"/>
          </a:p>
        </p:txBody>
      </p:sp>
      <p:sp>
        <p:nvSpPr>
          <p:cNvPr id="4" name="Slide Number Placeholder 3"/>
          <p:cNvSpPr>
            <a:spLocks noGrp="1"/>
          </p:cNvSpPr>
          <p:nvPr>
            <p:ph type="sldNum" sz="quarter" idx="10"/>
          </p:nvPr>
        </p:nvSpPr>
        <p:spPr/>
        <p:txBody>
          <a:bodyPr/>
          <a:lstStyle/>
          <a:p>
            <a:fld id="{C422B152-419A-4B83-A485-549E2A1FDF1E}"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*Sumerians developed city-states, a form of community</a:t>
            </a:r>
          </a:p>
          <a:p>
            <a:r>
              <a:rPr lang="en-US" dirty="0" smtClean="0"/>
              <a:t>-believed the land in each city-state belonged to one or more gods</a:t>
            </a:r>
            <a:endParaRPr lang="en-US" dirty="0"/>
          </a:p>
        </p:txBody>
      </p:sp>
      <p:sp>
        <p:nvSpPr>
          <p:cNvPr id="4" name="Slide Number Placeholder 3"/>
          <p:cNvSpPr>
            <a:spLocks noGrp="1"/>
          </p:cNvSpPr>
          <p:nvPr>
            <p:ph type="sldNum" sz="quarter" idx="10"/>
          </p:nvPr>
        </p:nvSpPr>
        <p:spPr/>
        <p:txBody>
          <a:bodyPr/>
          <a:lstStyle/>
          <a:p>
            <a:fld id="{C422B152-419A-4B83-A485-549E2A1FDF1E}"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*Most Sumerians</a:t>
            </a:r>
            <a:r>
              <a:rPr lang="en-US" baseline="0" dirty="0" smtClean="0"/>
              <a:t> farmed. Abundance of farmers allowed for people to work as artisans and traders</a:t>
            </a:r>
          </a:p>
          <a:p>
            <a:r>
              <a:rPr lang="en-US" baseline="0" dirty="0" smtClean="0"/>
              <a:t>*Sumerians learned to write and spell by copying religious books and songs; Sumerian gods and goddesses guarded individual cities; buried food and tools with their dead, didn’t believe in a detailed afterlife, but believed in a kind of shadowy lower world, didn’t believe in rewards and punishments after death</a:t>
            </a:r>
          </a:p>
          <a:p>
            <a:endParaRPr lang="en-US" dirty="0"/>
          </a:p>
        </p:txBody>
      </p:sp>
      <p:sp>
        <p:nvSpPr>
          <p:cNvPr id="4" name="Slide Number Placeholder 3"/>
          <p:cNvSpPr>
            <a:spLocks noGrp="1"/>
          </p:cNvSpPr>
          <p:nvPr>
            <p:ph type="sldNum" sz="quarter" idx="10"/>
          </p:nvPr>
        </p:nvSpPr>
        <p:spPr/>
        <p:txBody>
          <a:bodyPr/>
          <a:lstStyle/>
          <a:p>
            <a:fld id="{C422B152-419A-4B83-A485-549E2A1FDF1E}"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a lot is known about the origins</a:t>
            </a:r>
            <a:r>
              <a:rPr lang="en-US" baseline="0" dirty="0" smtClean="0"/>
              <a:t> of the people of Sumner, but most likely nomadic people migrated into the area and mingled with the people already there</a:t>
            </a:r>
          </a:p>
          <a:p>
            <a:r>
              <a:rPr lang="en-US" baseline="0" dirty="0" smtClean="0"/>
              <a:t>*Writing: pictographs</a:t>
            </a:r>
            <a:r>
              <a:rPr lang="en-US" baseline="0" dirty="0" smtClean="0">
                <a:sym typeface="Wingdings" pitchFamily="2" charset="2"/>
              </a:rPr>
              <a:t> one of the earliest forms of writing</a:t>
            </a:r>
          </a:p>
          <a:p>
            <a:r>
              <a:rPr lang="en-US" baseline="0" dirty="0" smtClean="0">
                <a:sym typeface="Wingdings" pitchFamily="2" charset="2"/>
              </a:rPr>
              <a:t>              cuneiform writers used a wedge-shaped tool called a stylus. As a result most signs were wedge shaped.</a:t>
            </a:r>
          </a:p>
          <a:p>
            <a:r>
              <a:rPr lang="en-US" baseline="0" dirty="0" smtClean="0">
                <a:sym typeface="Wingdings" pitchFamily="2" charset="2"/>
              </a:rPr>
              <a:t>              Sumerians had about 600 cuneiform signs</a:t>
            </a:r>
          </a:p>
          <a:p>
            <a:r>
              <a:rPr lang="en-US" baseline="0" dirty="0" smtClean="0">
                <a:sym typeface="Wingdings" pitchFamily="2" charset="2"/>
              </a:rPr>
              <a:t>*Architecture: arch invented one of the strongest forms in a building; curved structure over an opening</a:t>
            </a:r>
          </a:p>
          <a:p>
            <a:r>
              <a:rPr lang="en-US" baseline="0" dirty="0" smtClean="0">
                <a:sym typeface="Wingdings" pitchFamily="2" charset="2"/>
              </a:rPr>
              <a:t>                     ziggurats most striking Sumerian buildings were temples known as ziggurats; made of baked brick in layers much like a wedding cake. The top served as a shrine to a Sumerian god.</a:t>
            </a:r>
          </a:p>
          <a:p>
            <a:r>
              <a:rPr lang="en-US" baseline="0" dirty="0" smtClean="0">
                <a:sym typeface="Wingdings" pitchFamily="2" charset="2"/>
              </a:rPr>
              <a:t>*Science: wheels may have been the first people to develop and use the wheel; used a system of numbers based on 60</a:t>
            </a:r>
          </a:p>
          <a:p>
            <a:r>
              <a:rPr lang="en-US" baseline="0" dirty="0" smtClean="0">
                <a:sym typeface="Wingdings" pitchFamily="2" charset="2"/>
              </a:rPr>
              <a:t>        lunar calendar had to add a month every few years to make it work (360 days in a year)</a:t>
            </a:r>
          </a:p>
          <a:p>
            <a:endParaRPr lang="en-US" dirty="0"/>
          </a:p>
        </p:txBody>
      </p:sp>
      <p:sp>
        <p:nvSpPr>
          <p:cNvPr id="4" name="Slide Number Placeholder 3"/>
          <p:cNvSpPr>
            <a:spLocks noGrp="1"/>
          </p:cNvSpPr>
          <p:nvPr>
            <p:ph type="sldNum" sz="quarter" idx="10"/>
          </p:nvPr>
        </p:nvSpPr>
        <p:spPr/>
        <p:txBody>
          <a:bodyPr/>
          <a:lstStyle/>
          <a:p>
            <a:fld id="{C422B152-419A-4B83-A485-549E2A1FDF1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747966-CB3D-4786-8852-02262DE6CCA8}" type="datetimeFigureOut">
              <a:rPr lang="en-US" smtClean="0"/>
              <a:pPr/>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C7BDD-745E-43CF-BFB2-0C9B8E1799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47966-CB3D-4786-8852-02262DE6CCA8}" type="datetimeFigureOut">
              <a:rPr lang="en-US" smtClean="0"/>
              <a:pPr/>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C7BDD-745E-43CF-BFB2-0C9B8E1799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47966-CB3D-4786-8852-02262DE6CCA8}" type="datetimeFigureOut">
              <a:rPr lang="en-US" smtClean="0"/>
              <a:pPr/>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C7BDD-745E-43CF-BFB2-0C9B8E1799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747966-CB3D-4786-8852-02262DE6CCA8}" type="datetimeFigureOut">
              <a:rPr lang="en-US" smtClean="0"/>
              <a:pPr/>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C7BDD-745E-43CF-BFB2-0C9B8E1799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47966-CB3D-4786-8852-02262DE6CCA8}" type="datetimeFigureOut">
              <a:rPr lang="en-US" smtClean="0"/>
              <a:pPr/>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5C7BDD-745E-43CF-BFB2-0C9B8E17990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747966-CB3D-4786-8852-02262DE6CCA8}" type="datetimeFigureOut">
              <a:rPr lang="en-US" smtClean="0"/>
              <a:pPr/>
              <a:t>9/6/2012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C7BDD-745E-43CF-BFB2-0C9B8E1799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747966-CB3D-4786-8852-02262DE6CCA8}" type="datetimeFigureOut">
              <a:rPr lang="en-US" smtClean="0"/>
              <a:pPr/>
              <a:t>9/6/2012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5C7BDD-745E-43CF-BFB2-0C9B8E1799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747966-CB3D-4786-8852-02262DE6CCA8}" type="datetimeFigureOut">
              <a:rPr lang="en-US" smtClean="0"/>
              <a:pPr/>
              <a:t>9/6/2012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5C7BDD-745E-43CF-BFB2-0C9B8E1799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47966-CB3D-4786-8852-02262DE6CCA8}" type="datetimeFigureOut">
              <a:rPr lang="en-US" smtClean="0"/>
              <a:pPr/>
              <a:t>9/6/2012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5C7BDD-745E-43CF-BFB2-0C9B8E1799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47966-CB3D-4786-8852-02262DE6CCA8}" type="datetimeFigureOut">
              <a:rPr lang="en-US" smtClean="0"/>
              <a:pPr/>
              <a:t>9/6/2012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C7BDD-745E-43CF-BFB2-0C9B8E1799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47966-CB3D-4786-8852-02262DE6CCA8}" type="datetimeFigureOut">
              <a:rPr lang="en-US" smtClean="0"/>
              <a:pPr/>
              <a:t>9/6/2012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5C7BDD-745E-43CF-BFB2-0C9B8E17990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747966-CB3D-4786-8852-02262DE6CCA8}" type="datetimeFigureOut">
              <a:rPr lang="en-US" smtClean="0"/>
              <a:pPr/>
              <a:t>9/6/2012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5C7BDD-745E-43CF-BFB2-0C9B8E1799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smtClean="0">
                <a:solidFill>
                  <a:schemeClr val="tx2">
                    <a:lumMod val="60000"/>
                    <a:lumOff val="40000"/>
                  </a:schemeClr>
                </a:solidFill>
              </a:rPr>
              <a:t>Sumerian Civilization</a:t>
            </a:r>
            <a:endParaRPr lang="en-US" sz="9600" dirty="0">
              <a:solidFill>
                <a:schemeClr val="tx2">
                  <a:lumMod val="60000"/>
                  <a:lumOff val="4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solidFill>
                  <a:schemeClr val="tx2">
                    <a:lumMod val="60000"/>
                    <a:lumOff val="40000"/>
                  </a:schemeClr>
                </a:solidFill>
              </a:rPr>
              <a:t>Sumerian Discoveries</a:t>
            </a:r>
            <a:endParaRPr lang="en-US" sz="7200" dirty="0">
              <a:solidFill>
                <a:schemeClr val="tx2">
                  <a:lumMod val="60000"/>
                  <a:lumOff val="40000"/>
                </a:schemeClr>
              </a:solidFill>
            </a:endParaRPr>
          </a:p>
        </p:txBody>
      </p:sp>
      <p:sp>
        <p:nvSpPr>
          <p:cNvPr id="3" name="Content Placeholder 2"/>
          <p:cNvSpPr>
            <a:spLocks noGrp="1"/>
          </p:cNvSpPr>
          <p:nvPr>
            <p:ph idx="1"/>
          </p:nvPr>
        </p:nvSpPr>
        <p:spPr>
          <a:xfrm>
            <a:off x="457200" y="1371600"/>
            <a:ext cx="8229600" cy="4906963"/>
          </a:xfrm>
        </p:spPr>
        <p:txBody>
          <a:bodyPr>
            <a:normAutofit lnSpcReduction="10000"/>
          </a:bodyPr>
          <a:lstStyle/>
          <a:p>
            <a:pPr>
              <a:buNone/>
            </a:pPr>
            <a:r>
              <a:rPr lang="en-US" dirty="0" smtClean="0"/>
              <a:t>Writing</a:t>
            </a:r>
          </a:p>
          <a:p>
            <a:r>
              <a:rPr lang="en-US" dirty="0" smtClean="0"/>
              <a:t>Clay </a:t>
            </a:r>
            <a:r>
              <a:rPr lang="en-US" dirty="0"/>
              <a:t>tablets were also used to keep written records.  </a:t>
            </a:r>
            <a:endParaRPr lang="en-US" dirty="0" smtClean="0"/>
          </a:p>
          <a:p>
            <a:r>
              <a:rPr lang="en-US" dirty="0" smtClean="0"/>
              <a:t>Form </a:t>
            </a:r>
            <a:r>
              <a:rPr lang="en-US" dirty="0"/>
              <a:t>of writing by the Sumerians was known as </a:t>
            </a:r>
            <a:r>
              <a:rPr lang="en-US" dirty="0">
                <a:solidFill>
                  <a:srgbClr val="FF0000"/>
                </a:solidFill>
              </a:rPr>
              <a:t>cuneiform</a:t>
            </a:r>
            <a:r>
              <a:rPr lang="en-US" dirty="0"/>
              <a:t> writing.  This meant "wedge-shaped" writing.   Called this because the Sumerians used a pointed instrument to make wedge-shaped characters in clay.  </a:t>
            </a:r>
            <a:endParaRPr lang="en-US" dirty="0" smtClean="0"/>
          </a:p>
          <a:p>
            <a:r>
              <a:rPr lang="en-US" dirty="0" smtClean="0"/>
              <a:t>This </a:t>
            </a:r>
            <a:r>
              <a:rPr lang="en-US" dirty="0"/>
              <a:t>writing used about 550 different characters. </a:t>
            </a:r>
            <a:endParaRPr lang="en-US" dirty="0"/>
          </a:p>
        </p:txBody>
      </p:sp>
      <p:pic>
        <p:nvPicPr>
          <p:cNvPr id="5" name="Picture 2" descr="http://www.virginiawestern.edu/faculty/vwhansd/HIS111/Images/Cuneiform.jpg"/>
          <p:cNvPicPr>
            <a:picLocks noChangeAspect="1" noChangeArrowheads="1"/>
          </p:cNvPicPr>
          <p:nvPr/>
        </p:nvPicPr>
        <p:blipFill>
          <a:blip r:embed="rId3" cstate="print"/>
          <a:srcRect/>
          <a:stretch>
            <a:fillRect/>
          </a:stretch>
        </p:blipFill>
        <p:spPr bwMode="auto">
          <a:xfrm>
            <a:off x="7162800" y="4876800"/>
            <a:ext cx="1598457" cy="1584373"/>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chemeClr val="tx2">
                    <a:lumMod val="60000"/>
                    <a:lumOff val="40000"/>
                  </a:schemeClr>
                </a:solidFill>
              </a:rPr>
              <a:t>Sumerian Discoveries</a:t>
            </a:r>
            <a:endParaRPr lang="en-US" sz="6000" dirty="0"/>
          </a:p>
        </p:txBody>
      </p:sp>
      <p:sp>
        <p:nvSpPr>
          <p:cNvPr id="3" name="Content Placeholder 2"/>
          <p:cNvSpPr>
            <a:spLocks noGrp="1"/>
          </p:cNvSpPr>
          <p:nvPr>
            <p:ph idx="1"/>
          </p:nvPr>
        </p:nvSpPr>
        <p:spPr/>
        <p:txBody>
          <a:bodyPr>
            <a:normAutofit lnSpcReduction="10000"/>
          </a:bodyPr>
          <a:lstStyle/>
          <a:p>
            <a:r>
              <a:rPr lang="en-US" dirty="0">
                <a:sym typeface="Wingdings" pitchFamily="2" charset="2"/>
              </a:rPr>
              <a:t>Architecture</a:t>
            </a:r>
          </a:p>
          <a:p>
            <a:pPr>
              <a:buNone/>
            </a:pPr>
            <a:r>
              <a:rPr lang="en-US" dirty="0">
                <a:sym typeface="Wingdings" pitchFamily="2" charset="2"/>
              </a:rPr>
              <a:t>	-arch</a:t>
            </a:r>
          </a:p>
          <a:p>
            <a:pPr>
              <a:buNone/>
            </a:pPr>
            <a:r>
              <a:rPr lang="en-US" dirty="0">
                <a:sym typeface="Wingdings" pitchFamily="2" charset="2"/>
              </a:rPr>
              <a:t>	-ziggurats</a:t>
            </a:r>
          </a:p>
          <a:p>
            <a:r>
              <a:rPr lang="en-US" dirty="0" smtClean="0">
                <a:sym typeface="Wingdings" pitchFamily="2" charset="2"/>
              </a:rPr>
              <a:t>Science</a:t>
            </a:r>
          </a:p>
          <a:p>
            <a:pPr>
              <a:buNone/>
            </a:pPr>
            <a:r>
              <a:rPr lang="en-US" dirty="0">
                <a:sym typeface="Wingdings" pitchFamily="2" charset="2"/>
              </a:rPr>
              <a:t>	-wheels watch, compass</a:t>
            </a:r>
          </a:p>
          <a:p>
            <a:pPr>
              <a:buNone/>
            </a:pPr>
            <a:r>
              <a:rPr lang="en-US" dirty="0">
                <a:sym typeface="Wingdings" pitchFamily="2" charset="2"/>
              </a:rPr>
              <a:t>	-lunar </a:t>
            </a:r>
            <a:r>
              <a:rPr lang="en-US" dirty="0" smtClean="0">
                <a:sym typeface="Wingdings" pitchFamily="2" charset="2"/>
              </a:rPr>
              <a:t>calendar</a:t>
            </a:r>
          </a:p>
          <a:p>
            <a:r>
              <a:rPr lang="en-US" dirty="0" smtClean="0">
                <a:sym typeface="Wingdings" pitchFamily="2" charset="2"/>
              </a:rPr>
              <a:t>Number system based on sixty (we still use it today– how??)</a:t>
            </a:r>
            <a:endParaRPr lang="en-US" dirty="0">
              <a:sym typeface="Wingdings" pitchFamily="2" charset="2"/>
            </a:endParaRPr>
          </a:p>
          <a:p>
            <a:endParaRPr lang="en-US" dirty="0"/>
          </a:p>
        </p:txBody>
      </p:sp>
    </p:spTree>
    <p:extLst>
      <p:ext uri="{BB962C8B-B14F-4D97-AF65-F5344CB8AC3E}">
        <p14:creationId xmlns:p14="http://schemas.microsoft.com/office/powerpoint/2010/main" val="2852526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715000"/>
            <a:ext cx="8229600" cy="411163"/>
          </a:xfrm>
        </p:spPr>
        <p:txBody>
          <a:bodyPr>
            <a:normAutofit fontScale="77500" lnSpcReduction="20000"/>
          </a:bodyPr>
          <a:lstStyle/>
          <a:p>
            <a:endParaRPr lang="en-US" dirty="0"/>
          </a:p>
        </p:txBody>
      </p:sp>
      <p:pic>
        <p:nvPicPr>
          <p:cNvPr id="18434" name="Picture 2" descr="http://www.crystalinks.com/elamziggurat.jpg"/>
          <p:cNvPicPr>
            <a:picLocks noChangeAspect="1" noChangeArrowheads="1"/>
          </p:cNvPicPr>
          <p:nvPr/>
        </p:nvPicPr>
        <p:blipFill>
          <a:blip r:embed="rId2" cstate="print"/>
          <a:srcRect/>
          <a:stretch>
            <a:fillRect/>
          </a:stretch>
        </p:blipFill>
        <p:spPr bwMode="auto">
          <a:xfrm>
            <a:off x="152400" y="228600"/>
            <a:ext cx="4762500" cy="3171825"/>
          </a:xfrm>
          <a:prstGeom prst="rect">
            <a:avLst/>
          </a:prstGeom>
          <a:noFill/>
        </p:spPr>
      </p:pic>
      <p:pic>
        <p:nvPicPr>
          <p:cNvPr id="18436" name="Picture 4" descr="http://teachers.sduhsd.k12.ca.us/ltrupe/art%20history%20web/final/chap2NearEast/Ziggurat.jpg"/>
          <p:cNvPicPr>
            <a:picLocks noChangeAspect="1" noChangeArrowheads="1"/>
          </p:cNvPicPr>
          <p:nvPr/>
        </p:nvPicPr>
        <p:blipFill>
          <a:blip r:embed="rId3" cstate="print"/>
          <a:srcRect/>
          <a:stretch>
            <a:fillRect/>
          </a:stretch>
        </p:blipFill>
        <p:spPr bwMode="auto">
          <a:xfrm>
            <a:off x="457200" y="3352800"/>
            <a:ext cx="7937500" cy="3293737"/>
          </a:xfrm>
          <a:prstGeom prst="rect">
            <a:avLst/>
          </a:prstGeom>
          <a:noFill/>
        </p:spPr>
      </p:pic>
      <p:pic>
        <p:nvPicPr>
          <p:cNvPr id="18438" name="Picture 6" descr="Ziggurat.jpg Posted image by bcsmith46"/>
          <p:cNvPicPr>
            <a:picLocks noChangeAspect="1" noChangeArrowheads="1"/>
          </p:cNvPicPr>
          <p:nvPr/>
        </p:nvPicPr>
        <p:blipFill>
          <a:blip r:embed="rId4" cstate="print"/>
          <a:srcRect/>
          <a:stretch>
            <a:fillRect/>
          </a:stretch>
        </p:blipFill>
        <p:spPr bwMode="auto">
          <a:xfrm>
            <a:off x="5029200" y="304800"/>
            <a:ext cx="3886200" cy="291465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solidFill>
                  <a:schemeClr val="tx2">
                    <a:lumMod val="60000"/>
                    <a:lumOff val="40000"/>
                  </a:schemeClr>
                </a:solidFill>
              </a:rPr>
              <a:t>Take a Moment…</a:t>
            </a:r>
            <a:endParaRPr lang="en-US" sz="6600" dirty="0">
              <a:solidFill>
                <a:schemeClr val="tx2">
                  <a:lumMod val="60000"/>
                  <a:lumOff val="40000"/>
                </a:schemeClr>
              </a:solidFill>
            </a:endParaRPr>
          </a:p>
        </p:txBody>
      </p:sp>
      <p:sp>
        <p:nvSpPr>
          <p:cNvPr id="3" name="Content Placeholder 2"/>
          <p:cNvSpPr>
            <a:spLocks noGrp="1"/>
          </p:cNvSpPr>
          <p:nvPr>
            <p:ph idx="1"/>
          </p:nvPr>
        </p:nvSpPr>
        <p:spPr/>
        <p:txBody>
          <a:bodyPr>
            <a:normAutofit fontScale="70000" lnSpcReduction="20000"/>
          </a:bodyPr>
          <a:lstStyle/>
          <a:p>
            <a:pPr algn="ctr"/>
            <a:r>
              <a:rPr lang="en-US" sz="7200" dirty="0" smtClean="0"/>
              <a:t>How did geography/society in Sumner differ from geography/society in Egypt</a:t>
            </a:r>
            <a:r>
              <a:rPr lang="en-US" sz="7200" dirty="0" smtClean="0"/>
              <a:t>?</a:t>
            </a:r>
            <a:endParaRPr lang="en-US" sz="7200" dirty="0" smtClean="0"/>
          </a:p>
          <a:p>
            <a:pPr algn="ctr"/>
            <a:r>
              <a:rPr lang="en-US" sz="7200" dirty="0" smtClean="0"/>
              <a:t>How were they the same</a:t>
            </a:r>
            <a:r>
              <a:rPr lang="en-US" sz="7200" dirty="0" smtClean="0"/>
              <a:t>?</a:t>
            </a:r>
          </a:p>
          <a:p>
            <a:pPr algn="ctr"/>
            <a:r>
              <a:rPr lang="en-US" sz="7200" dirty="0" smtClean="0"/>
              <a:t>How was it similar to US?  How was it different?</a:t>
            </a:r>
            <a:endParaRPr lang="en-US" sz="7200" dirty="0" smtClean="0"/>
          </a:p>
          <a:p>
            <a:pPr>
              <a:buNone/>
            </a:pPr>
            <a:r>
              <a:rPr lang="en-US" dirty="0"/>
              <a:t>	</a:t>
            </a: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solidFill>
                  <a:schemeClr val="tx2">
                    <a:lumMod val="60000"/>
                    <a:lumOff val="40000"/>
                  </a:schemeClr>
                </a:solidFill>
              </a:rPr>
              <a:t>Geography of Fertile Crescent</a:t>
            </a:r>
            <a:endParaRPr lang="en-US" sz="4800" dirty="0">
              <a:solidFill>
                <a:schemeClr val="tx2">
                  <a:lumMod val="60000"/>
                  <a:lumOff val="40000"/>
                </a:schemeClr>
              </a:solidFill>
            </a:endParaRPr>
          </a:p>
        </p:txBody>
      </p:sp>
      <p:sp>
        <p:nvSpPr>
          <p:cNvPr id="3" name="Content Placeholder 2"/>
          <p:cNvSpPr>
            <a:spLocks noGrp="1"/>
          </p:cNvSpPr>
          <p:nvPr>
            <p:ph idx="1"/>
          </p:nvPr>
        </p:nvSpPr>
        <p:spPr>
          <a:xfrm>
            <a:off x="457200" y="1600200"/>
            <a:ext cx="4343400" cy="4876800"/>
          </a:xfrm>
        </p:spPr>
        <p:txBody>
          <a:bodyPr>
            <a:normAutofit lnSpcReduction="10000"/>
          </a:bodyPr>
          <a:lstStyle/>
          <a:p>
            <a:endParaRPr lang="en-US" dirty="0" smtClean="0"/>
          </a:p>
          <a:p>
            <a:r>
              <a:rPr lang="en-US" dirty="0" smtClean="0"/>
              <a:t>A strip of fertile land which is well suited for farming</a:t>
            </a:r>
          </a:p>
          <a:p>
            <a:r>
              <a:rPr lang="en-US" dirty="0" smtClean="0"/>
              <a:t>Much like Egypt, societies revolved around flooding waters to irrigate fields</a:t>
            </a:r>
          </a:p>
          <a:p>
            <a:r>
              <a:rPr lang="en-US" dirty="0" smtClean="0"/>
              <a:t>No isolation</a:t>
            </a:r>
            <a:r>
              <a:rPr lang="en-US" dirty="0" smtClean="0">
                <a:sym typeface="Wingdings" pitchFamily="2" charset="2"/>
              </a:rPr>
              <a:t> invaders of many kinds</a:t>
            </a:r>
            <a:endParaRPr lang="en-US" dirty="0"/>
          </a:p>
        </p:txBody>
      </p:sp>
      <p:pic>
        <p:nvPicPr>
          <p:cNvPr id="4098" name="Picture 2" descr="http://davidderrick.files.wordpress.com/2007/09/fertile-crescent.png"/>
          <p:cNvPicPr>
            <a:picLocks noChangeAspect="1" noChangeArrowheads="1"/>
          </p:cNvPicPr>
          <p:nvPr/>
        </p:nvPicPr>
        <p:blipFill>
          <a:blip r:embed="rId3" cstate="print"/>
          <a:srcRect/>
          <a:stretch>
            <a:fillRect/>
          </a:stretch>
        </p:blipFill>
        <p:spPr bwMode="auto">
          <a:xfrm>
            <a:off x="5105400" y="1600200"/>
            <a:ext cx="3848100" cy="471810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solidFill>
                  <a:schemeClr val="tx2">
                    <a:lumMod val="60000"/>
                    <a:lumOff val="40000"/>
                  </a:schemeClr>
                </a:solidFill>
              </a:rPr>
              <a:t>Fertile Crescent</a:t>
            </a:r>
            <a:endParaRPr lang="en-US" sz="7200" dirty="0">
              <a:solidFill>
                <a:schemeClr val="tx2">
                  <a:lumMod val="60000"/>
                  <a:lumOff val="40000"/>
                </a:schemeClr>
              </a:solidFill>
            </a:endParaRPr>
          </a:p>
        </p:txBody>
      </p:sp>
      <p:sp>
        <p:nvSpPr>
          <p:cNvPr id="3" name="Content Placeholder 2"/>
          <p:cNvSpPr>
            <a:spLocks noGrp="1"/>
          </p:cNvSpPr>
          <p:nvPr>
            <p:ph idx="1"/>
          </p:nvPr>
        </p:nvSpPr>
        <p:spPr>
          <a:xfrm>
            <a:off x="457200" y="1981200"/>
            <a:ext cx="8229600" cy="3962400"/>
          </a:xfrm>
        </p:spPr>
        <p:txBody>
          <a:bodyPr/>
          <a:lstStyle/>
          <a:p>
            <a:r>
              <a:rPr lang="en-US" dirty="0" smtClean="0"/>
              <a:t>Major geographic features of this area?</a:t>
            </a:r>
          </a:p>
          <a:p>
            <a:pPr>
              <a:buNone/>
            </a:pPr>
            <a:r>
              <a:rPr lang="en-US" dirty="0"/>
              <a:t>	</a:t>
            </a:r>
            <a:r>
              <a:rPr lang="en-US" dirty="0" smtClean="0"/>
              <a:t>	-Tigris and Euphrates Rivers</a:t>
            </a:r>
          </a:p>
          <a:p>
            <a:r>
              <a:rPr lang="en-US" dirty="0" smtClean="0"/>
              <a:t>Mesopotamia</a:t>
            </a:r>
            <a:r>
              <a:rPr lang="en-US" dirty="0" smtClean="0">
                <a:sym typeface="Wingdings" pitchFamily="2" charset="2"/>
              </a:rPr>
              <a:t> the Tigris-Euphrates Valley</a:t>
            </a:r>
          </a:p>
          <a:p>
            <a:r>
              <a:rPr lang="en-US" dirty="0" smtClean="0">
                <a:sym typeface="Wingdings" pitchFamily="2" charset="2"/>
              </a:rPr>
              <a:t>Tigris-Euphrates flooding</a:t>
            </a:r>
          </a:p>
          <a:p>
            <a:r>
              <a:rPr lang="en-US" dirty="0" smtClean="0">
                <a:sym typeface="Wingdings" pitchFamily="2" charset="2"/>
              </a:rPr>
              <a:t>A time of repeated migration and conquest</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solidFill>
                  <a:schemeClr val="tx2">
                    <a:lumMod val="60000"/>
                    <a:lumOff val="40000"/>
                  </a:schemeClr>
                </a:solidFill>
              </a:rPr>
              <a:t>Sumerian Society</a:t>
            </a:r>
            <a:endParaRPr lang="en-US" sz="6600" dirty="0">
              <a:solidFill>
                <a:schemeClr val="tx2">
                  <a:lumMod val="60000"/>
                  <a:lumOff val="40000"/>
                </a:schemeClr>
              </a:solidFill>
            </a:endParaRPr>
          </a:p>
        </p:txBody>
      </p:sp>
      <p:sp>
        <p:nvSpPr>
          <p:cNvPr id="3" name="Content Placeholder 2"/>
          <p:cNvSpPr>
            <a:spLocks noGrp="1"/>
          </p:cNvSpPr>
          <p:nvPr>
            <p:ph idx="1"/>
          </p:nvPr>
        </p:nvSpPr>
        <p:spPr/>
        <p:txBody>
          <a:bodyPr/>
          <a:lstStyle/>
          <a:p>
            <a:r>
              <a:rPr lang="en-US" dirty="0" smtClean="0">
                <a:solidFill>
                  <a:srgbClr val="FF0000"/>
                </a:solidFill>
              </a:rPr>
              <a:t>City-States</a:t>
            </a:r>
            <a:r>
              <a:rPr lang="en-US" dirty="0" smtClean="0"/>
              <a:t>: a town or city and the surrounding land controlled by it</a:t>
            </a:r>
          </a:p>
          <a:p>
            <a:pPr lvl="1"/>
            <a:r>
              <a:rPr lang="en-US" dirty="0" smtClean="0"/>
              <a:t>Ur, </a:t>
            </a:r>
            <a:r>
              <a:rPr lang="en-US" dirty="0" err="1" smtClean="0"/>
              <a:t>Erech</a:t>
            </a:r>
            <a:r>
              <a:rPr lang="en-US" dirty="0" smtClean="0"/>
              <a:t>, and Kish</a:t>
            </a:r>
          </a:p>
          <a:p>
            <a:pPr lvl="1">
              <a:buNone/>
            </a:pPr>
            <a:endParaRPr lang="en-US" dirty="0" smtClean="0"/>
          </a:p>
          <a:p>
            <a:r>
              <a:rPr lang="en-US" dirty="0" smtClean="0"/>
              <a:t>Top</a:t>
            </a:r>
            <a:r>
              <a:rPr lang="en-US" dirty="0" smtClean="0">
                <a:sym typeface="Wingdings" pitchFamily="2" charset="2"/>
              </a:rPr>
              <a:t> </a:t>
            </a:r>
            <a:r>
              <a:rPr lang="en-US" dirty="0" smtClean="0"/>
              <a:t>Kings, high priests, nobles</a:t>
            </a:r>
          </a:p>
          <a:p>
            <a:pPr>
              <a:buNone/>
            </a:pPr>
            <a:r>
              <a:rPr lang="en-US" dirty="0"/>
              <a:t> </a:t>
            </a:r>
            <a:r>
              <a:rPr lang="en-US" dirty="0" smtClean="0"/>
              <a:t>   Middle</a:t>
            </a:r>
            <a:r>
              <a:rPr lang="en-US" dirty="0" smtClean="0">
                <a:sym typeface="Wingdings" pitchFamily="2" charset="2"/>
              </a:rPr>
              <a:t> lower priests, merchants, scholars</a:t>
            </a:r>
          </a:p>
          <a:p>
            <a:pPr>
              <a:buNone/>
            </a:pPr>
            <a:r>
              <a:rPr lang="en-US" dirty="0">
                <a:sym typeface="Wingdings" pitchFamily="2" charset="2"/>
              </a:rPr>
              <a:t> </a:t>
            </a:r>
            <a:r>
              <a:rPr lang="en-US" dirty="0" smtClean="0">
                <a:sym typeface="Wingdings" pitchFamily="2" charset="2"/>
              </a:rPr>
              <a:t>   Bottom peasant farmers, slaves</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solidFill>
                  <a:schemeClr val="tx2">
                    <a:lumMod val="60000"/>
                    <a:lumOff val="40000"/>
                  </a:schemeClr>
                </a:solidFill>
              </a:rPr>
              <a:t>Sumerian </a:t>
            </a:r>
            <a:r>
              <a:rPr lang="en-US" sz="5400" dirty="0" smtClean="0">
                <a:solidFill>
                  <a:schemeClr val="tx2">
                    <a:lumMod val="60000"/>
                    <a:lumOff val="40000"/>
                  </a:schemeClr>
                </a:solidFill>
              </a:rPr>
              <a:t>Society</a:t>
            </a:r>
            <a:endParaRPr lang="en-US" dirty="0"/>
          </a:p>
        </p:txBody>
      </p:sp>
      <p:sp>
        <p:nvSpPr>
          <p:cNvPr id="3" name="Content Placeholder 2"/>
          <p:cNvSpPr>
            <a:spLocks noGrp="1"/>
          </p:cNvSpPr>
          <p:nvPr>
            <p:ph idx="1"/>
          </p:nvPr>
        </p:nvSpPr>
        <p:spPr/>
        <p:txBody>
          <a:bodyPr/>
          <a:lstStyle/>
          <a:p>
            <a:r>
              <a:rPr lang="en-US" sz="4000" dirty="0"/>
              <a:t>	</a:t>
            </a:r>
            <a:r>
              <a:rPr lang="en-US" sz="4000" dirty="0">
                <a:solidFill>
                  <a:srgbClr val="FF0000"/>
                </a:solidFill>
              </a:rPr>
              <a:t>city state- </a:t>
            </a:r>
            <a:r>
              <a:rPr lang="en-US" sz="4000" dirty="0"/>
              <a:t>city and its surrounding area; ruled by a king; King had both gov't and rel. powers.   </a:t>
            </a:r>
          </a:p>
          <a:p>
            <a:r>
              <a:rPr lang="en-US" sz="4000" dirty="0"/>
              <a:t>	</a:t>
            </a:r>
            <a:r>
              <a:rPr lang="en-US" sz="4000" dirty="0">
                <a:solidFill>
                  <a:srgbClr val="FF0000"/>
                </a:solidFill>
              </a:rPr>
              <a:t>monarchy</a:t>
            </a:r>
            <a:r>
              <a:rPr lang="en-US" sz="4000" dirty="0"/>
              <a:t>- rule by a king or queen</a:t>
            </a:r>
          </a:p>
          <a:p>
            <a:r>
              <a:rPr lang="en-US" sz="4000" dirty="0"/>
              <a:t>	</a:t>
            </a:r>
            <a:r>
              <a:rPr lang="en-US" sz="4000" dirty="0">
                <a:solidFill>
                  <a:srgbClr val="FF0000"/>
                </a:solidFill>
              </a:rPr>
              <a:t>theocracy</a:t>
            </a:r>
            <a:r>
              <a:rPr lang="en-US" sz="4000" dirty="0"/>
              <a:t>- political and religious leadership is combined</a:t>
            </a:r>
          </a:p>
          <a:p>
            <a:endParaRPr lang="en-US" dirty="0"/>
          </a:p>
        </p:txBody>
      </p:sp>
    </p:spTree>
    <p:extLst>
      <p:ext uri="{BB962C8B-B14F-4D97-AF65-F5344CB8AC3E}">
        <p14:creationId xmlns:p14="http://schemas.microsoft.com/office/powerpoint/2010/main" val="10515897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solidFill>
                  <a:schemeClr val="tx2">
                    <a:lumMod val="60000"/>
                    <a:lumOff val="40000"/>
                  </a:schemeClr>
                </a:solidFill>
              </a:rPr>
              <a:t>Sumerian Society</a:t>
            </a:r>
            <a:endParaRPr lang="en-US" sz="6600" dirty="0">
              <a:solidFill>
                <a:schemeClr val="tx2">
                  <a:lumMod val="60000"/>
                  <a:lumOff val="40000"/>
                </a:schemeClr>
              </a:solidFill>
            </a:endParaRPr>
          </a:p>
        </p:txBody>
      </p:sp>
      <p:sp>
        <p:nvSpPr>
          <p:cNvPr id="3" name="Content Placeholder 2"/>
          <p:cNvSpPr>
            <a:spLocks noGrp="1"/>
          </p:cNvSpPr>
          <p:nvPr>
            <p:ph idx="1"/>
          </p:nvPr>
        </p:nvSpPr>
        <p:spPr/>
        <p:txBody>
          <a:bodyPr/>
          <a:lstStyle/>
          <a:p>
            <a:r>
              <a:rPr lang="en-US" dirty="0" smtClean="0"/>
              <a:t>Farming and trade: grew dates, grains, and vegetables; raised domestic animals; grew flax for linen and wove woolen goods; worked as artisans and traders</a:t>
            </a:r>
          </a:p>
          <a:p>
            <a:r>
              <a:rPr lang="en-US" dirty="0" smtClean="0"/>
              <a:t>Education and Religion: only upper-class boys were educated; practiced polytheism; afterlife??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solidFill>
                  <a:schemeClr val="tx2">
                    <a:lumMod val="60000"/>
                    <a:lumOff val="40000"/>
                  </a:schemeClr>
                </a:solidFill>
              </a:rPr>
              <a:t>Religion</a:t>
            </a:r>
          </a:p>
        </p:txBody>
      </p:sp>
      <p:sp>
        <p:nvSpPr>
          <p:cNvPr id="3" name="Content Placeholder 2"/>
          <p:cNvSpPr>
            <a:spLocks noGrp="1"/>
          </p:cNvSpPr>
          <p:nvPr>
            <p:ph idx="1"/>
          </p:nvPr>
        </p:nvSpPr>
        <p:spPr/>
        <p:txBody>
          <a:bodyPr/>
          <a:lstStyle/>
          <a:p>
            <a:r>
              <a:rPr lang="en-US" dirty="0"/>
              <a:t>L</a:t>
            </a:r>
            <a:r>
              <a:rPr lang="en-US" dirty="0" smtClean="0"/>
              <a:t>ife </a:t>
            </a:r>
            <a:r>
              <a:rPr lang="en-US" dirty="0"/>
              <a:t>was centered around religion.  </a:t>
            </a:r>
            <a:endParaRPr lang="en-US" dirty="0" smtClean="0"/>
          </a:p>
          <a:p>
            <a:r>
              <a:rPr lang="en-US" dirty="0" smtClean="0"/>
              <a:t>Sumerians </a:t>
            </a:r>
            <a:r>
              <a:rPr lang="en-US" dirty="0"/>
              <a:t>believed in and worshiped many gods </a:t>
            </a:r>
            <a:r>
              <a:rPr lang="en-US" dirty="0">
                <a:solidFill>
                  <a:srgbClr val="FF0000"/>
                </a:solidFill>
              </a:rPr>
              <a:t>(polytheism).  </a:t>
            </a:r>
            <a:endParaRPr lang="en-US" dirty="0" smtClean="0">
              <a:solidFill>
                <a:srgbClr val="FF0000"/>
              </a:solidFill>
            </a:endParaRPr>
          </a:p>
          <a:p>
            <a:r>
              <a:rPr lang="en-US" dirty="0" smtClean="0"/>
              <a:t>Each </a:t>
            </a:r>
            <a:r>
              <a:rPr lang="en-US" dirty="0"/>
              <a:t>city had its own main god and a temple dedicated to that god.  Everything belonged to that god.  </a:t>
            </a:r>
            <a:endParaRPr lang="en-US" dirty="0" smtClean="0"/>
          </a:p>
          <a:p>
            <a:r>
              <a:rPr lang="en-US" dirty="0" smtClean="0"/>
              <a:t>Temple </a:t>
            </a:r>
            <a:r>
              <a:rPr lang="en-US" dirty="0"/>
              <a:t>became the center of activities. </a:t>
            </a:r>
            <a:endParaRPr lang="en-US" dirty="0"/>
          </a:p>
        </p:txBody>
      </p:sp>
    </p:spTree>
    <p:extLst>
      <p:ext uri="{BB962C8B-B14F-4D97-AF65-F5344CB8AC3E}">
        <p14:creationId xmlns:p14="http://schemas.microsoft.com/office/powerpoint/2010/main" val="2406537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Daily </a:t>
            </a:r>
            <a:r>
              <a:rPr lang="en-US" dirty="0" smtClean="0"/>
              <a:t>life</a:t>
            </a:r>
            <a:endParaRPr lang="en-US" dirty="0"/>
          </a:p>
        </p:txBody>
      </p:sp>
      <p:sp>
        <p:nvSpPr>
          <p:cNvPr id="3" name="Content Placeholder 2"/>
          <p:cNvSpPr>
            <a:spLocks noGrp="1"/>
          </p:cNvSpPr>
          <p:nvPr>
            <p:ph idx="1"/>
          </p:nvPr>
        </p:nvSpPr>
        <p:spPr/>
        <p:txBody>
          <a:bodyPr/>
          <a:lstStyle/>
          <a:p>
            <a:r>
              <a:rPr lang="en-US" dirty="0"/>
              <a:t>	</a:t>
            </a:r>
            <a:r>
              <a:rPr lang="en-US" dirty="0"/>
              <a:t>V</a:t>
            </a:r>
            <a:r>
              <a:rPr lang="en-US" dirty="0" smtClean="0"/>
              <a:t>ery </a:t>
            </a:r>
            <a:r>
              <a:rPr lang="en-US" dirty="0"/>
              <a:t>harsh and violent---enemies </a:t>
            </a:r>
            <a:r>
              <a:rPr lang="en-US" dirty="0" smtClean="0"/>
              <a:t>threatened constantly.  </a:t>
            </a:r>
          </a:p>
          <a:p>
            <a:r>
              <a:rPr lang="en-US" dirty="0" smtClean="0"/>
              <a:t>Geographically</a:t>
            </a:r>
            <a:r>
              <a:rPr lang="en-US" dirty="0"/>
              <a:t>, there were few natural barriers so there were constant invasions.  </a:t>
            </a:r>
            <a:endParaRPr lang="en-US" dirty="0" smtClean="0"/>
          </a:p>
          <a:p>
            <a:r>
              <a:rPr lang="en-US" dirty="0" smtClean="0"/>
              <a:t>Famine </a:t>
            </a:r>
            <a:r>
              <a:rPr lang="en-US" dirty="0"/>
              <a:t>and drought were constant worries.  </a:t>
            </a:r>
            <a:endParaRPr lang="en-US" dirty="0" smtClean="0"/>
          </a:p>
          <a:p>
            <a:r>
              <a:rPr lang="en-US" dirty="0" smtClean="0"/>
              <a:t>Male-dominated </a:t>
            </a:r>
            <a:r>
              <a:rPr lang="en-US" dirty="0"/>
              <a:t>society; women and children had few </a:t>
            </a:r>
            <a:r>
              <a:rPr lang="en-US" dirty="0" smtClean="0"/>
              <a:t>rights.</a:t>
            </a:r>
            <a:endParaRPr lang="en-US" dirty="0"/>
          </a:p>
        </p:txBody>
      </p:sp>
    </p:spTree>
    <p:extLst>
      <p:ext uri="{BB962C8B-B14F-4D97-AF65-F5344CB8AC3E}">
        <p14:creationId xmlns:p14="http://schemas.microsoft.com/office/powerpoint/2010/main" val="1623276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TotalTime>
  <Words>743</Words>
  <Application>Microsoft Office PowerPoint</Application>
  <PresentationFormat>On-screen Show (4:3)</PresentationFormat>
  <Paragraphs>79</Paragraphs>
  <Slides>12</Slides>
  <Notes>6</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Sumerian Civilization</vt:lpstr>
      <vt:lpstr>Take a Moment…</vt:lpstr>
      <vt:lpstr>Geography of Fertile Crescent</vt:lpstr>
      <vt:lpstr>Fertile Crescent</vt:lpstr>
      <vt:lpstr>Sumerian Society</vt:lpstr>
      <vt:lpstr>Sumerian Society</vt:lpstr>
      <vt:lpstr>Sumerian Society</vt:lpstr>
      <vt:lpstr>Religion</vt:lpstr>
      <vt:lpstr>Daily life</vt:lpstr>
      <vt:lpstr>Sumerian Discoveries</vt:lpstr>
      <vt:lpstr>Sumerian Discoveries</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 Davis</dc:creator>
  <cp:lastModifiedBy>Mark Sweeney</cp:lastModifiedBy>
  <cp:revision>18</cp:revision>
  <cp:lastPrinted>2012-09-06T12:30:56Z</cp:lastPrinted>
  <dcterms:created xsi:type="dcterms:W3CDTF">2010-02-08T03:05:44Z</dcterms:created>
  <dcterms:modified xsi:type="dcterms:W3CDTF">2012-09-06T12:39:45Z</dcterms:modified>
</cp:coreProperties>
</file>