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60" r:id="rId4"/>
    <p:sldId id="257" r:id="rId5"/>
    <p:sldId id="258" r:id="rId6"/>
    <p:sldId id="259" r:id="rId7"/>
    <p:sldId id="261" r:id="rId8"/>
    <p:sldId id="262" r:id="rId9"/>
    <p:sldId id="263" r:id="rId10"/>
    <p:sldId id="266"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823" autoAdjust="0"/>
  </p:normalViewPr>
  <p:slideViewPr>
    <p:cSldViewPr>
      <p:cViewPr varScale="1">
        <p:scale>
          <a:sx n="58" d="100"/>
          <a:sy n="58" d="100"/>
        </p:scale>
        <p:origin x="17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BB937-E742-4800-8128-C88D97ABCEEA}" type="datetimeFigureOut">
              <a:rPr lang="en-US" smtClean="0"/>
              <a:pPr/>
              <a:t>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2B152-419A-4B83-A485-549E2A1FDF1E}" type="slidenum">
              <a:rPr lang="en-US" smtClean="0"/>
              <a:pPr/>
              <a:t>‹#›</a:t>
            </a:fld>
            <a:endParaRPr lang="en-US"/>
          </a:p>
        </p:txBody>
      </p:sp>
    </p:spTree>
    <p:extLst>
      <p:ext uri="{BB962C8B-B14F-4D97-AF65-F5344CB8AC3E}">
        <p14:creationId xmlns:p14="http://schemas.microsoft.com/office/powerpoint/2010/main" val="648114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your notebooks, take a few moments to answer this question.</a:t>
            </a:r>
          </a:p>
          <a:p>
            <a:r>
              <a:rPr lang="en-US" dirty="0" smtClean="0"/>
              <a:t>A:</a:t>
            </a:r>
            <a:r>
              <a:rPr lang="en-US" baseline="0" dirty="0" smtClean="0"/>
              <a:t> geography</a:t>
            </a:r>
            <a:r>
              <a:rPr lang="en-US" baseline="0" dirty="0" smtClean="0">
                <a:sym typeface="Wingdings" pitchFamily="2" charset="2"/>
              </a:rPr>
              <a:t> less isolation, less predictable river flooding, greater fertile land (differ) </a:t>
            </a:r>
          </a:p>
          <a:p>
            <a:r>
              <a:rPr lang="en-US" baseline="0" dirty="0" smtClean="0">
                <a:sym typeface="Wingdings" pitchFamily="2" charset="2"/>
              </a:rPr>
              <a:t>    society didn’t believe in afterlife (differ), polytheism, education (same), writing</a:t>
            </a:r>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3</a:t>
            </a:fld>
            <a:endParaRPr lang="en-US"/>
          </a:p>
        </p:txBody>
      </p:sp>
    </p:spTree>
    <p:extLst>
      <p:ext uri="{BB962C8B-B14F-4D97-AF65-F5344CB8AC3E}">
        <p14:creationId xmlns:p14="http://schemas.microsoft.com/office/powerpoint/2010/main" val="849302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Fertile</a:t>
            </a:r>
            <a:r>
              <a:rPr lang="en-US" baseline="0" dirty="0" smtClean="0"/>
              <a:t> Crescent begins at the Isthmus of Suez and arcs through Southwest Asia to the Persian Gulf</a:t>
            </a:r>
          </a:p>
          <a:p>
            <a:r>
              <a:rPr lang="en-US" baseline="0" dirty="0" smtClean="0"/>
              <a:t>*the Fertile Crescent had no isolation of natural barriers, unlike Ancient Egypt, which made it prone to many invaders. What about this areas location made it so suitable for invasion? </a:t>
            </a:r>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4</a:t>
            </a:fld>
            <a:endParaRPr lang="en-US"/>
          </a:p>
        </p:txBody>
      </p:sp>
    </p:spTree>
    <p:extLst>
      <p:ext uri="{BB962C8B-B14F-4D97-AF65-F5344CB8AC3E}">
        <p14:creationId xmlns:p14="http://schemas.microsoft.com/office/powerpoint/2010/main" val="253142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The flooding of the Tigris and Euphrates Rivers was very unpredictable, unlike the Nile.  How would this impact religion of the people of the Fertile Crescent?</a:t>
            </a:r>
          </a:p>
          <a:p>
            <a:r>
              <a:rPr lang="en-US" baseline="0" dirty="0" smtClean="0"/>
              <a:t>*tribes of wandering herders would travel throughout the Fertile Crescent, living off the grasses and other plant life. They would invade the areas of the valley, building empires along the way. As the people of these empires grew weak, new invaders would conquer them, building their own new empires.</a:t>
            </a:r>
          </a:p>
          <a:p>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5</a:t>
            </a:fld>
            <a:endParaRPr lang="en-US"/>
          </a:p>
        </p:txBody>
      </p:sp>
    </p:spTree>
    <p:extLst>
      <p:ext uri="{BB962C8B-B14F-4D97-AF65-F5344CB8AC3E}">
        <p14:creationId xmlns:p14="http://schemas.microsoft.com/office/powerpoint/2010/main" val="3488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a lot is known about the origins</a:t>
            </a:r>
            <a:r>
              <a:rPr lang="en-US" baseline="0" dirty="0" smtClean="0"/>
              <a:t> of the people of Sumner, but most likely nomadic people migrated into the area and mingled with the people already there</a:t>
            </a:r>
          </a:p>
          <a:p>
            <a:r>
              <a:rPr lang="en-US" baseline="0" dirty="0" smtClean="0"/>
              <a:t>*Writing: pictographs</a:t>
            </a:r>
            <a:r>
              <a:rPr lang="en-US" baseline="0" dirty="0" smtClean="0">
                <a:sym typeface="Wingdings" pitchFamily="2" charset="2"/>
              </a:rPr>
              <a:t> one of the earliest forms of writing</a:t>
            </a:r>
          </a:p>
          <a:p>
            <a:r>
              <a:rPr lang="en-US" baseline="0" dirty="0" smtClean="0">
                <a:sym typeface="Wingdings" pitchFamily="2" charset="2"/>
              </a:rPr>
              <a:t>              cuneiform writers used a wedge-shaped tool called a stylus. As a result most signs were wedge shaped.</a:t>
            </a:r>
          </a:p>
          <a:p>
            <a:r>
              <a:rPr lang="en-US" baseline="0" dirty="0" smtClean="0">
                <a:sym typeface="Wingdings" pitchFamily="2" charset="2"/>
              </a:rPr>
              <a:t>              Sumerians had about 600 cuneiform signs</a:t>
            </a:r>
          </a:p>
          <a:p>
            <a:r>
              <a:rPr lang="en-US" baseline="0" dirty="0" smtClean="0">
                <a:sym typeface="Wingdings" pitchFamily="2" charset="2"/>
              </a:rPr>
              <a:t>*Architecture: arch invented one of the strongest forms in a building; curved structure over an opening</a:t>
            </a:r>
          </a:p>
          <a:p>
            <a:r>
              <a:rPr lang="en-US" baseline="0" dirty="0" smtClean="0">
                <a:sym typeface="Wingdings" pitchFamily="2" charset="2"/>
              </a:rPr>
              <a:t>                     ziggurats most striking Sumerian buildings were temples known as ziggurats; made of baked brick in layers much like a wedding cake. The top served as a shrine to a Sumerian god.</a:t>
            </a:r>
          </a:p>
          <a:p>
            <a:r>
              <a:rPr lang="en-US" baseline="0" dirty="0" smtClean="0">
                <a:sym typeface="Wingdings" pitchFamily="2" charset="2"/>
              </a:rPr>
              <a:t>*Science: wheels may have been the first people to develop and use the wheel; used a system of numbers based on 60</a:t>
            </a:r>
          </a:p>
          <a:p>
            <a:r>
              <a:rPr lang="en-US" baseline="0" dirty="0" smtClean="0">
                <a:sym typeface="Wingdings" pitchFamily="2" charset="2"/>
              </a:rPr>
              <a:t>        lunar calendar had to add a month every few years to make it work (360 days in a year)</a:t>
            </a:r>
          </a:p>
          <a:p>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6</a:t>
            </a:fld>
            <a:endParaRPr lang="en-US"/>
          </a:p>
        </p:txBody>
      </p:sp>
    </p:spTree>
    <p:extLst>
      <p:ext uri="{BB962C8B-B14F-4D97-AF65-F5344CB8AC3E}">
        <p14:creationId xmlns:p14="http://schemas.microsoft.com/office/powerpoint/2010/main" val="643594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*Sumerians developed city-states, a form of community</a:t>
            </a:r>
          </a:p>
          <a:p>
            <a:r>
              <a:rPr lang="en-US" dirty="0" smtClean="0"/>
              <a:t>-believed the land in each city-state belonged to one or more gods</a:t>
            </a:r>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8</a:t>
            </a:fld>
            <a:endParaRPr lang="en-US"/>
          </a:p>
        </p:txBody>
      </p:sp>
    </p:spTree>
    <p:extLst>
      <p:ext uri="{BB962C8B-B14F-4D97-AF65-F5344CB8AC3E}">
        <p14:creationId xmlns:p14="http://schemas.microsoft.com/office/powerpoint/2010/main" val="314809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Sumerians</a:t>
            </a:r>
            <a:r>
              <a:rPr lang="en-US" baseline="0" dirty="0" smtClean="0"/>
              <a:t> farmed. Abundance of farmers allowed for people to work as artisans and traders</a:t>
            </a:r>
          </a:p>
          <a:p>
            <a:r>
              <a:rPr lang="en-US" baseline="0" dirty="0" smtClean="0"/>
              <a:t>*Sumerians learned to write and spell by copying religious books and songs; Sumerian gods and goddesses guarded individual cities; buried food and tools with their dead, didn’t believe in a detailed afterlife, but believed in a kind of shadowy lower world, didn’t believe in rewards and punishments after death</a:t>
            </a:r>
          </a:p>
          <a:p>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9</a:t>
            </a:fld>
            <a:endParaRPr lang="en-US"/>
          </a:p>
        </p:txBody>
      </p:sp>
    </p:spTree>
    <p:extLst>
      <p:ext uri="{BB962C8B-B14F-4D97-AF65-F5344CB8AC3E}">
        <p14:creationId xmlns:p14="http://schemas.microsoft.com/office/powerpoint/2010/main" val="2498832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47966-CB3D-4786-8852-02262DE6CCA8}"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47966-CB3D-4786-8852-02262DE6CCA8}"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47966-CB3D-4786-8852-02262DE6CCA8}" type="datetimeFigureOut">
              <a:rPr lang="en-US" smtClean="0"/>
              <a:pPr/>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47966-CB3D-4786-8852-02262DE6CCA8}" type="datetimeFigureOut">
              <a:rPr lang="en-US" smtClean="0"/>
              <a:pPr/>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47966-CB3D-4786-8852-02262DE6CCA8}" type="datetimeFigureOut">
              <a:rPr lang="en-US" smtClean="0"/>
              <a:pPr/>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47966-CB3D-4786-8852-02262DE6CCA8}"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47966-CB3D-4786-8852-02262DE6CCA8}"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47966-CB3D-4786-8852-02262DE6CCA8}" type="datetimeFigureOut">
              <a:rPr lang="en-US" smtClean="0"/>
              <a:pPr/>
              <a:t>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C7BDD-745E-43CF-BFB2-0C9B8E1799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solidFill>
                  <a:schemeClr val="tx2">
                    <a:lumMod val="60000"/>
                    <a:lumOff val="40000"/>
                  </a:schemeClr>
                </a:solidFill>
              </a:rPr>
              <a:t>Sumerian Civilization</a:t>
            </a:r>
            <a:endParaRPr lang="en-US" sz="9600"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Ancient Middle East:</a:t>
            </a:r>
            <a:br>
              <a:rPr lang="en-US" b="1" dirty="0" smtClean="0"/>
            </a:br>
            <a:r>
              <a:rPr lang="en-US" b="1" dirty="0" smtClean="0"/>
              <a:t>Debating Hammurabi’s Code</a:t>
            </a:r>
            <a:endParaRPr lang="en-US" dirty="0"/>
          </a:p>
        </p:txBody>
      </p:sp>
      <p:sp>
        <p:nvSpPr>
          <p:cNvPr id="3" name="Content Placeholder 2"/>
          <p:cNvSpPr>
            <a:spLocks noGrp="1"/>
          </p:cNvSpPr>
          <p:nvPr>
            <p:ph idx="1"/>
          </p:nvPr>
        </p:nvSpPr>
        <p:spPr/>
        <p:txBody>
          <a:bodyPr>
            <a:normAutofit fontScale="77500" lnSpcReduction="20000"/>
          </a:bodyPr>
          <a:lstStyle/>
          <a:p>
            <a:r>
              <a:rPr lang="en-US" b="1" i="1" dirty="0" smtClean="0"/>
              <a:t>Hammurabi’s Code is one of the oldest written records that we have (ca. 1728 – 1686 BC). The Code is actually a series of laws written by a Babylonian king named Hammurabi.</a:t>
            </a:r>
            <a:r>
              <a:rPr lang="en-US" dirty="0" smtClean="0"/>
              <a:t> </a:t>
            </a:r>
            <a:br>
              <a:rPr lang="en-US" dirty="0" smtClean="0"/>
            </a:br>
            <a:r>
              <a:rPr lang="en-US" dirty="0" smtClean="0"/>
              <a:t/>
            </a:r>
            <a:br>
              <a:rPr lang="en-US" dirty="0" smtClean="0"/>
            </a:br>
            <a:r>
              <a:rPr lang="en-US" dirty="0" smtClean="0"/>
              <a:t>These laws were engraved on a huge stone pillar that was excavated in the early 20th century. Hammurabi claimed the gods called on him to “make justice visible in the land.” </a:t>
            </a:r>
            <a:br>
              <a:rPr lang="en-US" dirty="0" smtClean="0"/>
            </a:br>
            <a:r>
              <a:rPr lang="en-US" dirty="0" smtClean="0"/>
              <a:t/>
            </a:r>
            <a:br>
              <a:rPr lang="en-US" dirty="0" smtClean="0"/>
            </a:br>
            <a:r>
              <a:rPr lang="en-US" dirty="0" smtClean="0"/>
              <a:t>There are 282 laws, organized by subjects. They cover a wide range of offenses. Hammurabi made an effort to make the laws fair, but different standards of justice and “fairness” applied to different people. In other words, status counted.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477000" cy="2209800"/>
          </a:xfrm>
        </p:spPr>
        <p:txBody>
          <a:bodyPr>
            <a:normAutofit/>
          </a:bodyPr>
          <a:lstStyle/>
          <a:p>
            <a:r>
              <a:rPr lang="en-US" sz="4000" b="1" dirty="0" smtClean="0"/>
              <a:t>The Ancient Middle East:</a:t>
            </a:r>
            <a:br>
              <a:rPr lang="en-US" sz="4000" b="1" dirty="0" smtClean="0"/>
            </a:br>
            <a:r>
              <a:rPr lang="en-US" sz="4000" b="1" dirty="0" smtClean="0"/>
              <a:t>Debating Hammurabi’s Code</a:t>
            </a:r>
            <a:endParaRPr lang="en-US" dirty="0"/>
          </a:p>
        </p:txBody>
      </p:sp>
      <p:sp>
        <p:nvSpPr>
          <p:cNvPr id="3" name="Content Placeholder 2"/>
          <p:cNvSpPr>
            <a:spLocks noGrp="1"/>
          </p:cNvSpPr>
          <p:nvPr>
            <p:ph idx="1"/>
          </p:nvPr>
        </p:nvSpPr>
        <p:spPr>
          <a:xfrm>
            <a:off x="457200" y="2667000"/>
            <a:ext cx="8229600" cy="3124200"/>
          </a:xfrm>
        </p:spPr>
        <p:txBody>
          <a:bodyPr>
            <a:normAutofit fontScale="55000" lnSpcReduction="20000"/>
          </a:bodyPr>
          <a:lstStyle/>
          <a:p>
            <a:pPr algn="ctr">
              <a:buNone/>
            </a:pPr>
            <a:r>
              <a:rPr lang="en-US" sz="6700" dirty="0" smtClean="0"/>
              <a:t>	</a:t>
            </a:r>
            <a:r>
              <a:rPr lang="en-US" sz="6500" dirty="0" smtClean="0"/>
              <a:t>Divide class into two groups: one pro and one con.  Give students 5-6 minutes to get together to work on prepping debate.  Think about the pros and cons of each.  Begin formal debate.   (handout on HC)</a:t>
            </a:r>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Debate: Hammurabi’s Code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Consider the following questions and be able to support your answers logically: </a:t>
            </a:r>
            <a:br>
              <a:rPr lang="en-US" dirty="0" smtClean="0"/>
            </a:br>
            <a:r>
              <a:rPr lang="en-US" dirty="0" smtClean="0"/>
              <a:t/>
            </a:r>
            <a:br>
              <a:rPr lang="en-US" dirty="0" smtClean="0"/>
            </a:br>
            <a:r>
              <a:rPr lang="en-US" dirty="0" smtClean="0"/>
              <a:t>Where the laws appropriate for the time period? </a:t>
            </a:r>
            <a:br>
              <a:rPr lang="en-US" dirty="0" smtClean="0"/>
            </a:br>
            <a:r>
              <a:rPr lang="en-US" dirty="0" smtClean="0"/>
              <a:t/>
            </a:r>
            <a:br>
              <a:rPr lang="en-US" dirty="0" smtClean="0"/>
            </a:br>
            <a:r>
              <a:rPr lang="en-US" dirty="0" smtClean="0"/>
              <a:t>How were they fair or unfair? </a:t>
            </a:r>
            <a:br>
              <a:rPr lang="en-US" dirty="0" smtClean="0"/>
            </a:br>
            <a:r>
              <a:rPr lang="en-US" dirty="0" smtClean="0"/>
              <a:t/>
            </a:r>
            <a:br>
              <a:rPr lang="en-US" dirty="0" smtClean="0"/>
            </a:br>
            <a:r>
              <a:rPr lang="en-US" dirty="0" smtClean="0"/>
              <a:t>Which people were favored by the laws and which where not? </a:t>
            </a:r>
            <a:br>
              <a:rPr lang="en-US" dirty="0" smtClean="0"/>
            </a:br>
            <a:r>
              <a:rPr lang="en-US" dirty="0" smtClean="0"/>
              <a:t/>
            </a:r>
            <a:br>
              <a:rPr lang="en-US" dirty="0" smtClean="0"/>
            </a:br>
            <a:r>
              <a:rPr lang="en-US" dirty="0" smtClean="0"/>
              <a:t>How is the Code of Hammurabi similar to or different from the Ten Commandments? </a:t>
            </a:r>
            <a:br>
              <a:rPr lang="en-US" dirty="0" smtClean="0"/>
            </a:br>
            <a:r>
              <a:rPr lang="en-US" dirty="0" smtClean="0"/>
              <a:t/>
            </a:r>
            <a:br>
              <a:rPr lang="en-US" dirty="0" smtClean="0"/>
            </a:br>
            <a:r>
              <a:rPr lang="en-US" dirty="0" smtClean="0"/>
              <a:t>Have society’s problems changed or remained the same?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spc="300" dirty="0" smtClean="0">
                <a:solidFill>
                  <a:schemeClr val="tx2">
                    <a:lumMod val="60000"/>
                    <a:lumOff val="40000"/>
                  </a:schemeClr>
                </a:solidFill>
              </a:rPr>
              <a:t>Take a Moment…</a:t>
            </a:r>
            <a:endParaRPr lang="en-US" sz="6000" spc="300" dirty="0"/>
          </a:p>
        </p:txBody>
      </p:sp>
      <p:sp>
        <p:nvSpPr>
          <p:cNvPr id="3" name="Content Placeholder 2"/>
          <p:cNvSpPr>
            <a:spLocks noGrp="1"/>
          </p:cNvSpPr>
          <p:nvPr>
            <p:ph idx="1"/>
          </p:nvPr>
        </p:nvSpPr>
        <p:spPr/>
        <p:txBody>
          <a:bodyPr/>
          <a:lstStyle/>
          <a:p>
            <a:r>
              <a:rPr lang="en-US" sz="4000" b="1" dirty="0" smtClean="0"/>
              <a:t>Why do the earliest civilizations develop around rivers or lakes?</a:t>
            </a:r>
          </a:p>
          <a:p>
            <a:pPr algn="ctr">
              <a:buNone/>
            </a:pPr>
            <a:endParaRPr lang="en-US" dirty="0" smtClean="0"/>
          </a:p>
          <a:p>
            <a:r>
              <a:rPr lang="en-US" sz="4400" b="1" dirty="0" smtClean="0"/>
              <a:t>How does geography affect a civilization?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chemeClr val="tx2">
                    <a:lumMod val="60000"/>
                    <a:lumOff val="40000"/>
                  </a:schemeClr>
                </a:solidFill>
              </a:rPr>
              <a:t>Take a Moment…</a:t>
            </a:r>
            <a:endParaRPr lang="en-US" sz="6600" dirty="0">
              <a:solidFill>
                <a:schemeClr val="tx2">
                  <a:lumMod val="60000"/>
                  <a:lumOff val="40000"/>
                </a:schemeClr>
              </a:solidFill>
            </a:endParaRPr>
          </a:p>
        </p:txBody>
      </p:sp>
      <p:sp>
        <p:nvSpPr>
          <p:cNvPr id="3" name="Content Placeholder 2"/>
          <p:cNvSpPr>
            <a:spLocks noGrp="1"/>
          </p:cNvSpPr>
          <p:nvPr>
            <p:ph idx="1"/>
          </p:nvPr>
        </p:nvSpPr>
        <p:spPr/>
        <p:txBody>
          <a:bodyPr>
            <a:normAutofit fontScale="70000" lnSpcReduction="20000"/>
          </a:bodyPr>
          <a:lstStyle/>
          <a:p>
            <a:r>
              <a:rPr lang="en-US" sz="7200" dirty="0" smtClean="0"/>
              <a:t>How did geography/society in Sumner differ from geography/society in Egypt?</a:t>
            </a:r>
          </a:p>
          <a:p>
            <a:pPr algn="ctr">
              <a:buNone/>
            </a:pPr>
            <a:endParaRPr lang="en-US" sz="7200" dirty="0" smtClean="0"/>
          </a:p>
          <a:p>
            <a:r>
              <a:rPr lang="en-US" sz="7200" dirty="0" smtClean="0"/>
              <a:t>How were they the same?</a:t>
            </a:r>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tx2">
                    <a:lumMod val="60000"/>
                    <a:lumOff val="40000"/>
                  </a:schemeClr>
                </a:solidFill>
              </a:rPr>
              <a:t>Geography of Fertile Crescent</a:t>
            </a:r>
            <a:endParaRPr lang="en-US" sz="4800" dirty="0">
              <a:solidFill>
                <a:schemeClr val="tx2">
                  <a:lumMod val="60000"/>
                  <a:lumOff val="40000"/>
                </a:schemeClr>
              </a:solidFill>
            </a:endParaRPr>
          </a:p>
        </p:txBody>
      </p:sp>
      <p:sp>
        <p:nvSpPr>
          <p:cNvPr id="3" name="Content Placeholder 2"/>
          <p:cNvSpPr>
            <a:spLocks noGrp="1"/>
          </p:cNvSpPr>
          <p:nvPr>
            <p:ph idx="1"/>
          </p:nvPr>
        </p:nvSpPr>
        <p:spPr>
          <a:xfrm>
            <a:off x="457200" y="1600200"/>
            <a:ext cx="4343400" cy="4876800"/>
          </a:xfrm>
        </p:spPr>
        <p:txBody>
          <a:bodyPr>
            <a:normAutofit lnSpcReduction="10000"/>
          </a:bodyPr>
          <a:lstStyle/>
          <a:p>
            <a:endParaRPr lang="en-US" dirty="0" smtClean="0"/>
          </a:p>
          <a:p>
            <a:r>
              <a:rPr lang="en-US" dirty="0" smtClean="0"/>
              <a:t>A strip of fertile land which is well suited for farming</a:t>
            </a:r>
          </a:p>
          <a:p>
            <a:r>
              <a:rPr lang="en-US" dirty="0" smtClean="0"/>
              <a:t>Much like Egypt, societies revolved around flooding waters to irrigate fields</a:t>
            </a:r>
          </a:p>
          <a:p>
            <a:r>
              <a:rPr lang="en-US" dirty="0" smtClean="0"/>
              <a:t>No isolation</a:t>
            </a:r>
            <a:r>
              <a:rPr lang="en-US" dirty="0" smtClean="0">
                <a:sym typeface="Wingdings" pitchFamily="2" charset="2"/>
              </a:rPr>
              <a:t> invaders of many kinds</a:t>
            </a:r>
            <a:endParaRPr lang="en-US" dirty="0"/>
          </a:p>
        </p:txBody>
      </p:sp>
      <p:pic>
        <p:nvPicPr>
          <p:cNvPr id="4098" name="Picture 2" descr="http://davidderrick.files.wordpress.com/2007/09/fertile-crescent.png"/>
          <p:cNvPicPr>
            <a:picLocks noChangeAspect="1" noChangeArrowheads="1"/>
          </p:cNvPicPr>
          <p:nvPr/>
        </p:nvPicPr>
        <p:blipFill>
          <a:blip r:embed="rId3" cstate="print"/>
          <a:srcRect/>
          <a:stretch>
            <a:fillRect/>
          </a:stretch>
        </p:blipFill>
        <p:spPr bwMode="auto">
          <a:xfrm>
            <a:off x="5105400" y="1600200"/>
            <a:ext cx="3848100" cy="471810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chemeClr val="tx2">
                    <a:lumMod val="60000"/>
                    <a:lumOff val="40000"/>
                  </a:schemeClr>
                </a:solidFill>
              </a:rPr>
              <a:t>Fertile Crescent</a:t>
            </a:r>
            <a:endParaRPr lang="en-US" sz="7200" dirty="0">
              <a:solidFill>
                <a:schemeClr val="tx2">
                  <a:lumMod val="60000"/>
                  <a:lumOff val="40000"/>
                </a:schemeClr>
              </a:solidFill>
            </a:endParaRPr>
          </a:p>
        </p:txBody>
      </p:sp>
      <p:sp>
        <p:nvSpPr>
          <p:cNvPr id="3" name="Content Placeholder 2"/>
          <p:cNvSpPr>
            <a:spLocks noGrp="1"/>
          </p:cNvSpPr>
          <p:nvPr>
            <p:ph idx="1"/>
          </p:nvPr>
        </p:nvSpPr>
        <p:spPr>
          <a:xfrm>
            <a:off x="457200" y="1981200"/>
            <a:ext cx="8229600" cy="3962400"/>
          </a:xfrm>
        </p:spPr>
        <p:txBody>
          <a:bodyPr/>
          <a:lstStyle/>
          <a:p>
            <a:r>
              <a:rPr lang="en-US" dirty="0" smtClean="0"/>
              <a:t>Major geographic features of this area?</a:t>
            </a:r>
          </a:p>
          <a:p>
            <a:pPr>
              <a:buNone/>
            </a:pPr>
            <a:r>
              <a:rPr lang="en-US" dirty="0"/>
              <a:t>	</a:t>
            </a:r>
            <a:r>
              <a:rPr lang="en-US" dirty="0" smtClean="0"/>
              <a:t>	-Tigris and Euphrates Rivers</a:t>
            </a:r>
          </a:p>
          <a:p>
            <a:r>
              <a:rPr lang="en-US" dirty="0" smtClean="0"/>
              <a:t>Mesopotamia</a:t>
            </a:r>
            <a:r>
              <a:rPr lang="en-US" dirty="0" smtClean="0">
                <a:sym typeface="Wingdings" pitchFamily="2" charset="2"/>
              </a:rPr>
              <a:t> the Tigris-Euphrates Valley</a:t>
            </a:r>
          </a:p>
          <a:p>
            <a:r>
              <a:rPr lang="en-US" dirty="0" smtClean="0">
                <a:sym typeface="Wingdings" pitchFamily="2" charset="2"/>
              </a:rPr>
              <a:t>Tigris-Euphrates flooding</a:t>
            </a:r>
          </a:p>
          <a:p>
            <a:r>
              <a:rPr lang="en-US" dirty="0" smtClean="0">
                <a:sym typeface="Wingdings" pitchFamily="2" charset="2"/>
              </a:rPr>
              <a:t>A time of repeated migration and conquest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chemeClr val="tx2">
                    <a:lumMod val="60000"/>
                    <a:lumOff val="40000"/>
                  </a:schemeClr>
                </a:solidFill>
              </a:rPr>
              <a:t>Sumer</a:t>
            </a:r>
            <a:endParaRPr lang="en-US" sz="7200" dirty="0">
              <a:solidFill>
                <a:schemeClr val="tx2">
                  <a:lumMod val="60000"/>
                  <a:lumOff val="40000"/>
                </a:schemeClr>
              </a:solidFill>
            </a:endParaRPr>
          </a:p>
        </p:txBody>
      </p:sp>
      <p:sp>
        <p:nvSpPr>
          <p:cNvPr id="3" name="Content Placeholder 2"/>
          <p:cNvSpPr>
            <a:spLocks noGrp="1"/>
          </p:cNvSpPr>
          <p:nvPr>
            <p:ph idx="1"/>
          </p:nvPr>
        </p:nvSpPr>
        <p:spPr>
          <a:xfrm>
            <a:off x="457200" y="1371600"/>
            <a:ext cx="8229600" cy="4906963"/>
          </a:xfrm>
        </p:spPr>
        <p:txBody>
          <a:bodyPr>
            <a:normAutofit fontScale="92500" lnSpcReduction="20000"/>
          </a:bodyPr>
          <a:lstStyle/>
          <a:p>
            <a:r>
              <a:rPr lang="en-US" dirty="0" smtClean="0"/>
              <a:t>Origins</a:t>
            </a:r>
            <a:r>
              <a:rPr lang="en-US" dirty="0" smtClean="0">
                <a:sym typeface="Wingdings" pitchFamily="2" charset="2"/>
              </a:rPr>
              <a:t> nomadic people migrated to Sumner</a:t>
            </a:r>
          </a:p>
          <a:p>
            <a:r>
              <a:rPr lang="en-US" dirty="0" smtClean="0">
                <a:sym typeface="Wingdings" pitchFamily="2" charset="2"/>
              </a:rPr>
              <a:t>Writing</a:t>
            </a:r>
          </a:p>
          <a:p>
            <a:pPr>
              <a:buNone/>
            </a:pPr>
            <a:r>
              <a:rPr lang="en-US" dirty="0">
                <a:sym typeface="Wingdings" pitchFamily="2" charset="2"/>
              </a:rPr>
              <a:t>	</a:t>
            </a:r>
            <a:r>
              <a:rPr lang="en-US" dirty="0" smtClean="0">
                <a:sym typeface="Wingdings" pitchFamily="2" charset="2"/>
              </a:rPr>
              <a:t>-pictographs: picture writing</a:t>
            </a:r>
          </a:p>
          <a:p>
            <a:pPr>
              <a:buNone/>
            </a:pPr>
            <a:r>
              <a:rPr lang="en-US" dirty="0">
                <a:sym typeface="Wingdings" pitchFamily="2" charset="2"/>
              </a:rPr>
              <a:t>	</a:t>
            </a:r>
            <a:r>
              <a:rPr lang="en-US" dirty="0" smtClean="0">
                <a:sym typeface="Wingdings" pitchFamily="2" charset="2"/>
              </a:rPr>
              <a:t>-</a:t>
            </a:r>
            <a:r>
              <a:rPr lang="en-US" b="1" dirty="0" smtClean="0">
                <a:sym typeface="Wingdings" pitchFamily="2" charset="2"/>
              </a:rPr>
              <a:t>cuneiform: wedge shaped</a:t>
            </a:r>
          </a:p>
          <a:p>
            <a:r>
              <a:rPr lang="en-US" dirty="0" smtClean="0">
                <a:sym typeface="Wingdings" pitchFamily="2" charset="2"/>
              </a:rPr>
              <a:t>Architecture</a:t>
            </a:r>
          </a:p>
          <a:p>
            <a:pPr>
              <a:buNone/>
            </a:pPr>
            <a:r>
              <a:rPr lang="en-US" dirty="0">
                <a:sym typeface="Wingdings" pitchFamily="2" charset="2"/>
              </a:rPr>
              <a:t>	</a:t>
            </a:r>
            <a:r>
              <a:rPr lang="en-US" dirty="0" smtClean="0">
                <a:sym typeface="Wingdings" pitchFamily="2" charset="2"/>
              </a:rPr>
              <a:t>-arch</a:t>
            </a:r>
          </a:p>
          <a:p>
            <a:pPr>
              <a:buNone/>
            </a:pPr>
            <a:r>
              <a:rPr lang="en-US" dirty="0">
                <a:sym typeface="Wingdings" pitchFamily="2" charset="2"/>
              </a:rPr>
              <a:t>	</a:t>
            </a:r>
            <a:r>
              <a:rPr lang="en-US" dirty="0" smtClean="0">
                <a:sym typeface="Wingdings" pitchFamily="2" charset="2"/>
              </a:rPr>
              <a:t>-ziggurats</a:t>
            </a:r>
          </a:p>
          <a:p>
            <a:r>
              <a:rPr lang="en-US" dirty="0" smtClean="0">
                <a:sym typeface="Wingdings" pitchFamily="2" charset="2"/>
              </a:rPr>
              <a:t>Science</a:t>
            </a:r>
          </a:p>
          <a:p>
            <a:pPr>
              <a:buNone/>
            </a:pPr>
            <a:r>
              <a:rPr lang="en-US" dirty="0">
                <a:sym typeface="Wingdings" pitchFamily="2" charset="2"/>
              </a:rPr>
              <a:t>	</a:t>
            </a:r>
            <a:r>
              <a:rPr lang="en-US" dirty="0" smtClean="0">
                <a:sym typeface="Wingdings" pitchFamily="2" charset="2"/>
              </a:rPr>
              <a:t>-wheels watch, compass</a:t>
            </a:r>
          </a:p>
          <a:p>
            <a:pPr>
              <a:buNone/>
            </a:pPr>
            <a:r>
              <a:rPr lang="en-US" dirty="0">
                <a:sym typeface="Wingdings" pitchFamily="2" charset="2"/>
              </a:rPr>
              <a:t>	</a:t>
            </a:r>
            <a:r>
              <a:rPr lang="en-US" dirty="0" smtClean="0">
                <a:sym typeface="Wingdings" pitchFamily="2" charset="2"/>
              </a:rPr>
              <a:t>-lunar calendar</a:t>
            </a:r>
            <a:endParaRPr lang="en-US" dirty="0"/>
          </a:p>
        </p:txBody>
      </p:sp>
      <p:pic>
        <p:nvPicPr>
          <p:cNvPr id="2050" name="Picture 2" descr="http://www.virginiawestern.edu/faculty/vwhansd/HIS111/Images/Cuneiform.jpg"/>
          <p:cNvPicPr>
            <a:picLocks noChangeAspect="1" noChangeArrowheads="1"/>
          </p:cNvPicPr>
          <p:nvPr/>
        </p:nvPicPr>
        <p:blipFill>
          <a:blip r:embed="rId3" cstate="print"/>
          <a:srcRect/>
          <a:stretch>
            <a:fillRect/>
          </a:stretch>
        </p:blipFill>
        <p:spPr bwMode="auto">
          <a:xfrm>
            <a:off x="5486400" y="2133600"/>
            <a:ext cx="3462189" cy="343168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715000"/>
            <a:ext cx="8229600" cy="411163"/>
          </a:xfrm>
        </p:spPr>
        <p:txBody>
          <a:bodyPr>
            <a:normAutofit fontScale="77500" lnSpcReduction="20000"/>
          </a:bodyPr>
          <a:lstStyle/>
          <a:p>
            <a:endParaRPr lang="en-US" dirty="0"/>
          </a:p>
        </p:txBody>
      </p:sp>
      <p:pic>
        <p:nvPicPr>
          <p:cNvPr id="18434" name="Picture 2" descr="http://www.crystalinks.com/elamziggurat.jpg"/>
          <p:cNvPicPr>
            <a:picLocks noChangeAspect="1" noChangeArrowheads="1"/>
          </p:cNvPicPr>
          <p:nvPr/>
        </p:nvPicPr>
        <p:blipFill>
          <a:blip r:embed="rId2" cstate="print"/>
          <a:srcRect/>
          <a:stretch>
            <a:fillRect/>
          </a:stretch>
        </p:blipFill>
        <p:spPr bwMode="auto">
          <a:xfrm>
            <a:off x="152400" y="228600"/>
            <a:ext cx="4762500" cy="3171825"/>
          </a:xfrm>
          <a:prstGeom prst="rect">
            <a:avLst/>
          </a:prstGeom>
          <a:noFill/>
        </p:spPr>
      </p:pic>
      <p:pic>
        <p:nvPicPr>
          <p:cNvPr id="18436" name="Picture 4" descr="http://teachers.sduhsd.k12.ca.us/ltrupe/art%20history%20web/final/chap2NearEast/Ziggurat.jpg"/>
          <p:cNvPicPr>
            <a:picLocks noChangeAspect="1" noChangeArrowheads="1"/>
          </p:cNvPicPr>
          <p:nvPr/>
        </p:nvPicPr>
        <p:blipFill>
          <a:blip r:embed="rId3" cstate="print"/>
          <a:srcRect/>
          <a:stretch>
            <a:fillRect/>
          </a:stretch>
        </p:blipFill>
        <p:spPr bwMode="auto">
          <a:xfrm>
            <a:off x="457200" y="3352800"/>
            <a:ext cx="7937500" cy="3293737"/>
          </a:xfrm>
          <a:prstGeom prst="rect">
            <a:avLst/>
          </a:prstGeom>
          <a:noFill/>
        </p:spPr>
      </p:pic>
      <p:pic>
        <p:nvPicPr>
          <p:cNvPr id="18438" name="Picture 6" descr="Ziggurat.jpg Posted image by bcsmith46"/>
          <p:cNvPicPr>
            <a:picLocks noChangeAspect="1" noChangeArrowheads="1"/>
          </p:cNvPicPr>
          <p:nvPr/>
        </p:nvPicPr>
        <p:blipFill>
          <a:blip r:embed="rId4" cstate="print"/>
          <a:srcRect/>
          <a:stretch>
            <a:fillRect/>
          </a:stretch>
        </p:blipFill>
        <p:spPr bwMode="auto">
          <a:xfrm>
            <a:off x="5029200" y="304800"/>
            <a:ext cx="3886200" cy="29146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chemeClr val="tx2">
                    <a:lumMod val="60000"/>
                    <a:lumOff val="40000"/>
                  </a:schemeClr>
                </a:solidFill>
              </a:rPr>
              <a:t>Sumerian Society</a:t>
            </a:r>
            <a:endParaRPr lang="en-US" sz="66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b="1" dirty="0" smtClean="0"/>
              <a:t>City-States</a:t>
            </a:r>
            <a:r>
              <a:rPr lang="en-US" dirty="0" smtClean="0"/>
              <a:t>: a town or city and the surrounding land controlled by it</a:t>
            </a:r>
          </a:p>
          <a:p>
            <a:pPr lvl="1"/>
            <a:r>
              <a:rPr lang="en-US" dirty="0" smtClean="0"/>
              <a:t>Ur, </a:t>
            </a:r>
            <a:r>
              <a:rPr lang="en-US" dirty="0" err="1" smtClean="0"/>
              <a:t>Erech</a:t>
            </a:r>
            <a:r>
              <a:rPr lang="en-US" dirty="0" smtClean="0"/>
              <a:t>, and Kish</a:t>
            </a:r>
          </a:p>
          <a:p>
            <a:pPr lvl="1">
              <a:buNone/>
            </a:pPr>
            <a:endParaRPr lang="en-US" dirty="0" smtClean="0"/>
          </a:p>
          <a:p>
            <a:r>
              <a:rPr lang="en-US" dirty="0" smtClean="0"/>
              <a:t>Top</a:t>
            </a:r>
            <a:r>
              <a:rPr lang="en-US" dirty="0" smtClean="0">
                <a:sym typeface="Wingdings" pitchFamily="2" charset="2"/>
              </a:rPr>
              <a:t> </a:t>
            </a:r>
            <a:r>
              <a:rPr lang="en-US" dirty="0" smtClean="0"/>
              <a:t>Kings, high priests, nobles</a:t>
            </a:r>
          </a:p>
          <a:p>
            <a:pPr>
              <a:buNone/>
            </a:pPr>
            <a:r>
              <a:rPr lang="en-US" dirty="0"/>
              <a:t> </a:t>
            </a:r>
            <a:r>
              <a:rPr lang="en-US" dirty="0" smtClean="0"/>
              <a:t>   Middle</a:t>
            </a:r>
            <a:r>
              <a:rPr lang="en-US" dirty="0" smtClean="0">
                <a:sym typeface="Wingdings" pitchFamily="2" charset="2"/>
              </a:rPr>
              <a:t> lower priests, merchants, scholars</a:t>
            </a:r>
          </a:p>
          <a:p>
            <a:pPr>
              <a:buNone/>
            </a:pPr>
            <a:r>
              <a:rPr lang="en-US" dirty="0">
                <a:sym typeface="Wingdings" pitchFamily="2" charset="2"/>
              </a:rPr>
              <a:t> </a:t>
            </a:r>
            <a:r>
              <a:rPr lang="en-US" dirty="0" smtClean="0">
                <a:sym typeface="Wingdings" pitchFamily="2" charset="2"/>
              </a:rPr>
              <a:t>   Bottom peasant farmers, slaves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chemeClr val="tx2">
                    <a:lumMod val="60000"/>
                    <a:lumOff val="40000"/>
                  </a:schemeClr>
                </a:solidFill>
              </a:rPr>
              <a:t>Sumerian Society</a:t>
            </a:r>
            <a:endParaRPr lang="en-US" sz="66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smtClean="0"/>
              <a:t>Farming and trade: grew dates, grains, and vegetables; raised domestic animals; grew flax for linen and wove woolen goods; worked as artisans and traders</a:t>
            </a:r>
          </a:p>
          <a:p>
            <a:r>
              <a:rPr lang="en-US" dirty="0" smtClean="0"/>
              <a:t>Education and Religion: only upper-class boys were educated; practiced polytheism; afterlife??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717</Words>
  <Application>Microsoft Office PowerPoint</Application>
  <PresentationFormat>On-screen Show (4:3)</PresentationFormat>
  <Paragraphs>74</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Office Theme</vt:lpstr>
      <vt:lpstr>Sumerian Civilization</vt:lpstr>
      <vt:lpstr>Take a Moment…</vt:lpstr>
      <vt:lpstr>Take a Moment…</vt:lpstr>
      <vt:lpstr>Geography of Fertile Crescent</vt:lpstr>
      <vt:lpstr>Fertile Crescent</vt:lpstr>
      <vt:lpstr>Sumer</vt:lpstr>
      <vt:lpstr>PowerPoint Presentation</vt:lpstr>
      <vt:lpstr>Sumerian Society</vt:lpstr>
      <vt:lpstr>Sumerian Society</vt:lpstr>
      <vt:lpstr>The Ancient Middle East: Debating Hammurabi’s Code</vt:lpstr>
      <vt:lpstr>The Ancient Middle East: Debating Hammurabi’s Code</vt:lpstr>
      <vt:lpstr>Debate: Hammurabi’s Code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 Davis</dc:creator>
  <cp:lastModifiedBy>Mark Sweeney</cp:lastModifiedBy>
  <cp:revision>19</cp:revision>
  <dcterms:created xsi:type="dcterms:W3CDTF">2010-02-08T03:05:44Z</dcterms:created>
  <dcterms:modified xsi:type="dcterms:W3CDTF">2015-01-18T19:34:00Z</dcterms:modified>
</cp:coreProperties>
</file>